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Default Extension="wdp" ContentType="image/vnd.ms-phot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6"/>
  </p:notesMasterIdLst>
  <p:sldIdLst>
    <p:sldId id="257" r:id="rId4"/>
    <p:sldId id="258" r:id="rId5"/>
    <p:sldId id="259" r:id="rId6"/>
    <p:sldId id="262" r:id="rId7"/>
    <p:sldId id="292" r:id="rId8"/>
    <p:sldId id="290" r:id="rId9"/>
    <p:sldId id="293" r:id="rId10"/>
    <p:sldId id="294" r:id="rId11"/>
    <p:sldId id="295" r:id="rId12"/>
    <p:sldId id="296" r:id="rId13"/>
    <p:sldId id="289" r:id="rId14"/>
    <p:sldId id="297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E07C"/>
    <a:srgbClr val="46DA4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34A615-835E-474C-AE3A-2DD95A420B14}" type="doc">
      <dgm:prSet loTypeId="urn:microsoft.com/office/officeart/2005/8/layout/target3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vi-VN"/>
        </a:p>
      </dgm:t>
    </dgm:pt>
    <dgm:pt modelId="{6C75A23D-7554-4E39-8630-9F2B576D6601}">
      <dgm:prSet phldrT="[Text]" custT="1"/>
      <dgm:spPr/>
      <dgm:t>
        <a:bodyPr/>
        <a:lstStyle/>
        <a:p>
          <a:pPr algn="just"/>
          <a:r>
            <a:rPr lang="en-US" sz="3000" smtClean="0">
              <a:latin typeface="Times New Roman" pitchFamily="18" charset="0"/>
              <a:cs typeface="Times New Roman" pitchFamily="18" charset="0"/>
            </a:rPr>
            <a:t>I. Đường truyền của ánh sáng</a:t>
          </a:r>
          <a:endParaRPr lang="vi-VN" sz="3000">
            <a:latin typeface="Times New Roman" pitchFamily="18" charset="0"/>
            <a:cs typeface="Times New Roman" pitchFamily="18" charset="0"/>
          </a:endParaRPr>
        </a:p>
      </dgm:t>
    </dgm:pt>
    <dgm:pt modelId="{52DC34E0-8064-470E-8D7A-1CDCA01DE11E}" type="parTrans" cxnId="{6BBDA90E-D9EB-4FCF-B115-4A1B8252FA60}">
      <dgm:prSet/>
      <dgm:spPr/>
      <dgm:t>
        <a:bodyPr/>
        <a:lstStyle/>
        <a:p>
          <a:endParaRPr lang="vi-VN"/>
        </a:p>
      </dgm:t>
    </dgm:pt>
    <dgm:pt modelId="{092F9166-7C9F-4513-99C9-B20CB4F0E62A}" type="sibTrans" cxnId="{6BBDA90E-D9EB-4FCF-B115-4A1B8252FA60}">
      <dgm:prSet/>
      <dgm:spPr/>
      <dgm:t>
        <a:bodyPr/>
        <a:lstStyle/>
        <a:p>
          <a:endParaRPr lang="vi-VN"/>
        </a:p>
      </dgm:t>
    </dgm:pt>
    <dgm:pt modelId="{A04D877C-66C2-46B0-A282-31D43595DB39}">
      <dgm:prSet phldrT="[Text]" custT="1"/>
      <dgm:spPr/>
      <dgm:t>
        <a:bodyPr/>
        <a:lstStyle/>
        <a:p>
          <a:pPr algn="just"/>
          <a:r>
            <a:rPr lang="en-US" sz="3000" smtClean="0">
              <a:latin typeface="Times New Roman" pitchFamily="18" charset="0"/>
              <a:cs typeface="Times New Roman" pitchFamily="18" charset="0"/>
            </a:rPr>
            <a:t>II. Tia sáng và chùm sáng</a:t>
          </a:r>
          <a:endParaRPr lang="vi-VN" sz="3000">
            <a:latin typeface="Times New Roman" pitchFamily="18" charset="0"/>
            <a:cs typeface="Times New Roman" pitchFamily="18" charset="0"/>
          </a:endParaRPr>
        </a:p>
      </dgm:t>
    </dgm:pt>
    <dgm:pt modelId="{20E878A4-6F8F-4594-A6EE-AA4306819362}" type="parTrans" cxnId="{A1CFF1E4-B10E-421D-9912-516ECE094B2F}">
      <dgm:prSet/>
      <dgm:spPr/>
      <dgm:t>
        <a:bodyPr/>
        <a:lstStyle/>
        <a:p>
          <a:endParaRPr lang="vi-VN"/>
        </a:p>
      </dgm:t>
    </dgm:pt>
    <dgm:pt modelId="{F94587BA-99CF-44C7-892E-CCB9D0F46AE8}" type="sibTrans" cxnId="{A1CFF1E4-B10E-421D-9912-516ECE094B2F}">
      <dgm:prSet/>
      <dgm:spPr/>
      <dgm:t>
        <a:bodyPr/>
        <a:lstStyle/>
        <a:p>
          <a:endParaRPr lang="vi-VN"/>
        </a:p>
      </dgm:t>
    </dgm:pt>
    <dgm:pt modelId="{82706D02-9869-40E3-9E8A-16CF272704E5}">
      <dgm:prSet phldrT="[Text]" custT="1"/>
      <dgm:spPr/>
      <dgm:t>
        <a:bodyPr/>
        <a:lstStyle/>
        <a:p>
          <a:pPr algn="just"/>
          <a:r>
            <a:rPr lang="en-US" sz="3000" smtClean="0">
              <a:latin typeface="Times New Roman" pitchFamily="18" charset="0"/>
              <a:cs typeface="Times New Roman" pitchFamily="18" charset="0"/>
            </a:rPr>
            <a:t>III. Vận dụng</a:t>
          </a:r>
          <a:endParaRPr lang="vi-VN" sz="3000">
            <a:latin typeface="Times New Roman" pitchFamily="18" charset="0"/>
            <a:cs typeface="Times New Roman" pitchFamily="18" charset="0"/>
          </a:endParaRPr>
        </a:p>
      </dgm:t>
    </dgm:pt>
    <dgm:pt modelId="{E7E08A29-D343-4B45-8B5A-9EE19CD5E75B}" type="parTrans" cxnId="{7D09B1D7-A0A5-457D-82E2-1D4604A3CDB0}">
      <dgm:prSet/>
      <dgm:spPr/>
      <dgm:t>
        <a:bodyPr/>
        <a:lstStyle/>
        <a:p>
          <a:endParaRPr lang="en-US"/>
        </a:p>
      </dgm:t>
    </dgm:pt>
    <dgm:pt modelId="{1E57C1CB-6198-4AF7-96ED-9684C82E4323}" type="sibTrans" cxnId="{7D09B1D7-A0A5-457D-82E2-1D4604A3CDB0}">
      <dgm:prSet/>
      <dgm:spPr/>
      <dgm:t>
        <a:bodyPr/>
        <a:lstStyle/>
        <a:p>
          <a:endParaRPr lang="en-US"/>
        </a:p>
      </dgm:t>
    </dgm:pt>
    <dgm:pt modelId="{27B7615C-6799-4BA8-9731-AE5F95F51A93}" type="pres">
      <dgm:prSet presAssocID="{1834A615-835E-474C-AE3A-2DD95A420B1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D520A3BB-3745-4BC8-B045-F1E0A8B87A79}" type="pres">
      <dgm:prSet presAssocID="{6C75A23D-7554-4E39-8630-9F2B576D6601}" presName="circle1" presStyleLbl="node1" presStyleIdx="0" presStyleCnt="3"/>
      <dgm:spPr/>
    </dgm:pt>
    <dgm:pt modelId="{9C1E3D8C-957F-4EA3-AB39-92171D270684}" type="pres">
      <dgm:prSet presAssocID="{6C75A23D-7554-4E39-8630-9F2B576D6601}" presName="space" presStyleCnt="0"/>
      <dgm:spPr/>
    </dgm:pt>
    <dgm:pt modelId="{51879675-B246-45F9-A557-8E11370DB373}" type="pres">
      <dgm:prSet presAssocID="{6C75A23D-7554-4E39-8630-9F2B576D6601}" presName="rect1" presStyleLbl="alignAcc1" presStyleIdx="0" presStyleCnt="3"/>
      <dgm:spPr/>
      <dgm:t>
        <a:bodyPr/>
        <a:lstStyle/>
        <a:p>
          <a:endParaRPr lang="vi-VN"/>
        </a:p>
      </dgm:t>
    </dgm:pt>
    <dgm:pt modelId="{CAF41A51-C76A-4ABE-AECB-1701187DBD93}" type="pres">
      <dgm:prSet presAssocID="{A04D877C-66C2-46B0-A282-31D43595DB39}" presName="vertSpace2" presStyleLbl="node1" presStyleIdx="0" presStyleCnt="3"/>
      <dgm:spPr/>
    </dgm:pt>
    <dgm:pt modelId="{652367E8-8AE5-4991-AC52-89FCB6884036}" type="pres">
      <dgm:prSet presAssocID="{A04D877C-66C2-46B0-A282-31D43595DB39}" presName="circle2" presStyleLbl="node1" presStyleIdx="1" presStyleCnt="3"/>
      <dgm:spPr/>
    </dgm:pt>
    <dgm:pt modelId="{69C35344-3DE1-42B5-AC30-CB1807BA0B36}" type="pres">
      <dgm:prSet presAssocID="{A04D877C-66C2-46B0-A282-31D43595DB39}" presName="rect2" presStyleLbl="alignAcc1" presStyleIdx="1" presStyleCnt="3"/>
      <dgm:spPr/>
      <dgm:t>
        <a:bodyPr/>
        <a:lstStyle/>
        <a:p>
          <a:endParaRPr lang="vi-VN"/>
        </a:p>
      </dgm:t>
    </dgm:pt>
    <dgm:pt modelId="{B57F1955-71F2-4EB6-97D3-233A9CC2F15A}" type="pres">
      <dgm:prSet presAssocID="{82706D02-9869-40E3-9E8A-16CF272704E5}" presName="vertSpace3" presStyleLbl="node1" presStyleIdx="1" presStyleCnt="3"/>
      <dgm:spPr/>
    </dgm:pt>
    <dgm:pt modelId="{AA5BD84F-6B45-4776-BD23-63218A9C3D94}" type="pres">
      <dgm:prSet presAssocID="{82706D02-9869-40E3-9E8A-16CF272704E5}" presName="circle3" presStyleLbl="node1" presStyleIdx="2" presStyleCnt="3"/>
      <dgm:spPr/>
    </dgm:pt>
    <dgm:pt modelId="{D9735752-7BA5-4F88-9F48-427A2EBD58DC}" type="pres">
      <dgm:prSet presAssocID="{82706D02-9869-40E3-9E8A-16CF272704E5}" presName="rect3" presStyleLbl="alignAcc1" presStyleIdx="2" presStyleCnt="3"/>
      <dgm:spPr/>
      <dgm:t>
        <a:bodyPr/>
        <a:lstStyle/>
        <a:p>
          <a:endParaRPr lang="vi-VN"/>
        </a:p>
      </dgm:t>
    </dgm:pt>
    <dgm:pt modelId="{8261B2B3-E140-4AA8-8A20-8D0725761509}" type="pres">
      <dgm:prSet presAssocID="{6C75A23D-7554-4E39-8630-9F2B576D6601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138CA3E4-44EA-455F-BB8A-AB64034939FF}" type="pres">
      <dgm:prSet presAssocID="{A04D877C-66C2-46B0-A282-31D43595DB39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C8FB900D-EDB6-47E7-8BF3-88C1C770F800}" type="pres">
      <dgm:prSet presAssocID="{82706D02-9869-40E3-9E8A-16CF272704E5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31DB798E-A3D1-4340-A0A3-3DBADB3D7E0C}" type="presOf" srcId="{A04D877C-66C2-46B0-A282-31D43595DB39}" destId="{138CA3E4-44EA-455F-BB8A-AB64034939FF}" srcOrd="1" destOrd="0" presId="urn:microsoft.com/office/officeart/2005/8/layout/target3"/>
    <dgm:cxn modelId="{6BBDA90E-D9EB-4FCF-B115-4A1B8252FA60}" srcId="{1834A615-835E-474C-AE3A-2DD95A420B14}" destId="{6C75A23D-7554-4E39-8630-9F2B576D6601}" srcOrd="0" destOrd="0" parTransId="{52DC34E0-8064-470E-8D7A-1CDCA01DE11E}" sibTransId="{092F9166-7C9F-4513-99C9-B20CB4F0E62A}"/>
    <dgm:cxn modelId="{838025AD-9F4A-4655-92BA-A299A83D65AE}" type="presOf" srcId="{A04D877C-66C2-46B0-A282-31D43595DB39}" destId="{69C35344-3DE1-42B5-AC30-CB1807BA0B36}" srcOrd="0" destOrd="0" presId="urn:microsoft.com/office/officeart/2005/8/layout/target3"/>
    <dgm:cxn modelId="{A1CFF1E4-B10E-421D-9912-516ECE094B2F}" srcId="{1834A615-835E-474C-AE3A-2DD95A420B14}" destId="{A04D877C-66C2-46B0-A282-31D43595DB39}" srcOrd="1" destOrd="0" parTransId="{20E878A4-6F8F-4594-A6EE-AA4306819362}" sibTransId="{F94587BA-99CF-44C7-892E-CCB9D0F46AE8}"/>
    <dgm:cxn modelId="{AB2D4E2E-45C1-4EF9-98A8-8A800BAFD749}" type="presOf" srcId="{6C75A23D-7554-4E39-8630-9F2B576D6601}" destId="{51879675-B246-45F9-A557-8E11370DB373}" srcOrd="0" destOrd="0" presId="urn:microsoft.com/office/officeart/2005/8/layout/target3"/>
    <dgm:cxn modelId="{D99D6AF2-09F8-4AF2-85AE-46CA1E8DB6E6}" type="presOf" srcId="{6C75A23D-7554-4E39-8630-9F2B576D6601}" destId="{8261B2B3-E140-4AA8-8A20-8D0725761509}" srcOrd="1" destOrd="0" presId="urn:microsoft.com/office/officeart/2005/8/layout/target3"/>
    <dgm:cxn modelId="{7D09B1D7-A0A5-457D-82E2-1D4604A3CDB0}" srcId="{1834A615-835E-474C-AE3A-2DD95A420B14}" destId="{82706D02-9869-40E3-9E8A-16CF272704E5}" srcOrd="2" destOrd="0" parTransId="{E7E08A29-D343-4B45-8B5A-9EE19CD5E75B}" sibTransId="{1E57C1CB-6198-4AF7-96ED-9684C82E4323}"/>
    <dgm:cxn modelId="{FCDFD867-21FE-411A-9F6C-DB19C488CB74}" type="presOf" srcId="{82706D02-9869-40E3-9E8A-16CF272704E5}" destId="{D9735752-7BA5-4F88-9F48-427A2EBD58DC}" srcOrd="0" destOrd="0" presId="urn:microsoft.com/office/officeart/2005/8/layout/target3"/>
    <dgm:cxn modelId="{FB9C0ED5-769A-455A-BC1B-3A6C9A5CB0FC}" type="presOf" srcId="{1834A615-835E-474C-AE3A-2DD95A420B14}" destId="{27B7615C-6799-4BA8-9731-AE5F95F51A93}" srcOrd="0" destOrd="0" presId="urn:microsoft.com/office/officeart/2005/8/layout/target3"/>
    <dgm:cxn modelId="{158FB130-EF01-4DD8-B865-12E70EDE375E}" type="presOf" srcId="{82706D02-9869-40E3-9E8A-16CF272704E5}" destId="{C8FB900D-EDB6-47E7-8BF3-88C1C770F800}" srcOrd="1" destOrd="0" presId="urn:microsoft.com/office/officeart/2005/8/layout/target3"/>
    <dgm:cxn modelId="{2E83D52B-D28C-4B7A-A265-A1FD8E7B76D1}" type="presParOf" srcId="{27B7615C-6799-4BA8-9731-AE5F95F51A93}" destId="{D520A3BB-3745-4BC8-B045-F1E0A8B87A79}" srcOrd="0" destOrd="0" presId="urn:microsoft.com/office/officeart/2005/8/layout/target3"/>
    <dgm:cxn modelId="{4EFE3DC4-2076-4739-9653-D06439BB239B}" type="presParOf" srcId="{27B7615C-6799-4BA8-9731-AE5F95F51A93}" destId="{9C1E3D8C-957F-4EA3-AB39-92171D270684}" srcOrd="1" destOrd="0" presId="urn:microsoft.com/office/officeart/2005/8/layout/target3"/>
    <dgm:cxn modelId="{4481D4C3-BBE5-49C5-994A-1E04A619ECE6}" type="presParOf" srcId="{27B7615C-6799-4BA8-9731-AE5F95F51A93}" destId="{51879675-B246-45F9-A557-8E11370DB373}" srcOrd="2" destOrd="0" presId="urn:microsoft.com/office/officeart/2005/8/layout/target3"/>
    <dgm:cxn modelId="{DFC107F5-07A4-4814-934D-C88A5ACA8CA8}" type="presParOf" srcId="{27B7615C-6799-4BA8-9731-AE5F95F51A93}" destId="{CAF41A51-C76A-4ABE-AECB-1701187DBD93}" srcOrd="3" destOrd="0" presId="urn:microsoft.com/office/officeart/2005/8/layout/target3"/>
    <dgm:cxn modelId="{FF416CC5-8DC0-4EEA-810E-5BF086F73108}" type="presParOf" srcId="{27B7615C-6799-4BA8-9731-AE5F95F51A93}" destId="{652367E8-8AE5-4991-AC52-89FCB6884036}" srcOrd="4" destOrd="0" presId="urn:microsoft.com/office/officeart/2005/8/layout/target3"/>
    <dgm:cxn modelId="{91F72F06-1436-4B18-BA34-F981394B1A3F}" type="presParOf" srcId="{27B7615C-6799-4BA8-9731-AE5F95F51A93}" destId="{69C35344-3DE1-42B5-AC30-CB1807BA0B36}" srcOrd="5" destOrd="0" presId="urn:microsoft.com/office/officeart/2005/8/layout/target3"/>
    <dgm:cxn modelId="{A8118EAB-78CB-471A-B607-80438F6224FF}" type="presParOf" srcId="{27B7615C-6799-4BA8-9731-AE5F95F51A93}" destId="{B57F1955-71F2-4EB6-97D3-233A9CC2F15A}" srcOrd="6" destOrd="0" presId="urn:microsoft.com/office/officeart/2005/8/layout/target3"/>
    <dgm:cxn modelId="{6380C722-0E81-4F06-8681-D7ECD0F43595}" type="presParOf" srcId="{27B7615C-6799-4BA8-9731-AE5F95F51A93}" destId="{AA5BD84F-6B45-4776-BD23-63218A9C3D94}" srcOrd="7" destOrd="0" presId="urn:microsoft.com/office/officeart/2005/8/layout/target3"/>
    <dgm:cxn modelId="{C42E42AB-90A0-40A3-8228-1D9843DA7940}" type="presParOf" srcId="{27B7615C-6799-4BA8-9731-AE5F95F51A93}" destId="{D9735752-7BA5-4F88-9F48-427A2EBD58DC}" srcOrd="8" destOrd="0" presId="urn:microsoft.com/office/officeart/2005/8/layout/target3"/>
    <dgm:cxn modelId="{E43D9D57-AD1D-4872-A663-C20593B0FA17}" type="presParOf" srcId="{27B7615C-6799-4BA8-9731-AE5F95F51A93}" destId="{8261B2B3-E140-4AA8-8A20-8D0725761509}" srcOrd="9" destOrd="0" presId="urn:microsoft.com/office/officeart/2005/8/layout/target3"/>
    <dgm:cxn modelId="{E0015AFE-7881-43C4-B751-A536F222D1E6}" type="presParOf" srcId="{27B7615C-6799-4BA8-9731-AE5F95F51A93}" destId="{138CA3E4-44EA-455F-BB8A-AB64034939FF}" srcOrd="10" destOrd="0" presId="urn:microsoft.com/office/officeart/2005/8/layout/target3"/>
    <dgm:cxn modelId="{262E60C4-07DF-45E2-ACE3-7EBD3C4AEF8E}" type="presParOf" srcId="{27B7615C-6799-4BA8-9731-AE5F95F51A93}" destId="{C8FB900D-EDB6-47E7-8BF3-88C1C770F800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20A3BB-3745-4BC8-B045-F1E0A8B87A79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879675-B246-45F9-A557-8E11370DB373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>
              <a:latin typeface="Times New Roman" pitchFamily="18" charset="0"/>
              <a:cs typeface="Times New Roman" pitchFamily="18" charset="0"/>
            </a:rPr>
            <a:t>I. Đường truyền của ánh sáng</a:t>
          </a:r>
          <a:endParaRPr lang="vi-VN" sz="3000" kern="1200">
            <a:latin typeface="Times New Roman" pitchFamily="18" charset="0"/>
            <a:cs typeface="Times New Roman" pitchFamily="18" charset="0"/>
          </a:endParaRPr>
        </a:p>
      </dsp:txBody>
      <dsp:txXfrm>
        <a:off x="2262981" y="0"/>
        <a:ext cx="5966618" cy="1357791"/>
      </dsp:txXfrm>
    </dsp:sp>
    <dsp:sp modelId="{652367E8-8AE5-4991-AC52-89FCB6884036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C35344-3DE1-42B5-AC30-CB1807BA0B36}">
      <dsp:nvSpPr>
        <dsp:cNvPr id="0" name=""/>
        <dsp:cNvSpPr/>
      </dsp:nvSpPr>
      <dsp:spPr>
        <a:xfrm>
          <a:off x="2262981" y="1357791"/>
          <a:ext cx="59666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>
              <a:latin typeface="Times New Roman" pitchFamily="18" charset="0"/>
              <a:cs typeface="Times New Roman" pitchFamily="18" charset="0"/>
            </a:rPr>
            <a:t>II. Tia sáng và chùm sáng</a:t>
          </a:r>
          <a:endParaRPr lang="vi-VN" sz="3000" kern="1200">
            <a:latin typeface="Times New Roman" pitchFamily="18" charset="0"/>
            <a:cs typeface="Times New Roman" pitchFamily="18" charset="0"/>
          </a:endParaRPr>
        </a:p>
      </dsp:txBody>
      <dsp:txXfrm>
        <a:off x="2262981" y="1357791"/>
        <a:ext cx="5966618" cy="1357787"/>
      </dsp:txXfrm>
    </dsp:sp>
    <dsp:sp modelId="{AA5BD84F-6B45-4776-BD23-63218A9C3D94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735752-7BA5-4F88-9F48-427A2EBD58DC}">
      <dsp:nvSpPr>
        <dsp:cNvPr id="0" name=""/>
        <dsp:cNvSpPr/>
      </dsp:nvSpPr>
      <dsp:spPr>
        <a:xfrm>
          <a:off x="2262981" y="2715579"/>
          <a:ext cx="59666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just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>
              <a:latin typeface="Times New Roman" pitchFamily="18" charset="0"/>
              <a:cs typeface="Times New Roman" pitchFamily="18" charset="0"/>
            </a:rPr>
            <a:t>III. Vận dụng</a:t>
          </a:r>
          <a:endParaRPr lang="vi-VN" sz="3000" kern="1200">
            <a:latin typeface="Times New Roman" pitchFamily="18" charset="0"/>
            <a:cs typeface="Times New Roman" pitchFamily="18" charset="0"/>
          </a:endParaRPr>
        </a:p>
      </dsp:txBody>
      <dsp:txXfrm>
        <a:off x="2262981" y="2715579"/>
        <a:ext cx="5966618" cy="1357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46AB8-38CD-4D32-8077-C40A5879E8F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56481-6266-4764-AC86-1E7E253A3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3715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C54D8-622E-4966-AD2D-8CEAF107F8F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9231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56481-6266-4764-AC86-1E7E253A336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10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56481-6266-4764-AC86-1E7E253A336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10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56481-6266-4764-AC86-1E7E253A336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10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56481-6266-4764-AC86-1E7E253A336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10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56481-6266-4764-AC86-1E7E253A336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410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514600"/>
            <a:ext cx="7848600" cy="838201"/>
          </a:xfrm>
        </p:spPr>
        <p:txBody>
          <a:bodyPr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352801"/>
            <a:ext cx="7848600" cy="1371600"/>
          </a:xfr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4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200400"/>
            <a:ext cx="4419600" cy="1470025"/>
          </a:xfrm>
        </p:spPr>
        <p:txBody>
          <a:bodyPr>
            <a:normAutofit/>
          </a:bodyPr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7244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400" i="1">
                <a:solidFill>
                  <a:srgbClr val="C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461A3-EF6C-4315-AE23-86AD63217328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EADB7-7387-4C00-8B73-91FF92F65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5705D-1899-45F7-A097-6ACBC9BF7C31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A4DBF-02EC-40CF-88D3-C3CF36B84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1" y="3024187"/>
            <a:ext cx="6056312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1" y="1524000"/>
            <a:ext cx="60563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A6495-8F3D-4A64-9744-C3CA134E7032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2A60B-257C-4017-93A5-C04B097E0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5B135-56C3-443C-9788-4BB8B6488CEA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C47D6-F9CC-43CA-8351-B2098C607D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12A42-8DA5-49CF-A577-87C615F5052A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A4C4-ABA1-4516-A41C-DE106A224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49878-533B-4D90-AA62-84F2B64B4F16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C6AF5-C73B-40BA-81B8-7E3FBE9E0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35BD9-FB03-4670-B7D3-EC04F74D2F1F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9A6BB-6B63-46E2-8BED-9B508717F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43200"/>
            <a:ext cx="3008313" cy="3382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A369-DF7B-4E3E-BC59-EF6F4CC65723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4A1E2-B3CA-4A06-AF5E-1AB464FF9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070" y="4800600"/>
            <a:ext cx="824883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1070" y="1371599"/>
            <a:ext cx="8248836" cy="33559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070" y="5367338"/>
            <a:ext cx="824883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A9C27-202D-46E0-808C-237AF8A1E03F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F49F7-C5AB-4967-B8C3-C8EA0F34C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ED8C7-CD8E-4E05-91B3-25DFA68821C0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6A23-29C5-47B5-B699-BF991A1DF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7400" cy="475456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754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FAE0E-4869-4F06-BA5A-44713FC1A9BF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038FE-5392-4FB3-BFC4-CFC09955B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399" y="4406900"/>
            <a:ext cx="64373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906713"/>
            <a:ext cx="64373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63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9637"/>
            <a:ext cx="4040188" cy="4221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763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9637"/>
            <a:ext cx="4041775" cy="4221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4768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0973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47244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3400" y="1100137"/>
            <a:ext cx="8153400" cy="3584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76600" y="52911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159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800" b="1" kern="1200">
          <a:solidFill>
            <a:schemeClr val="bg1"/>
          </a:solidFill>
          <a:effectLst>
            <a:outerShdw blurRad="63500" algn="ctr" rotWithShape="0">
              <a:prstClr val="black">
                <a:alpha val="40000"/>
              </a:prstClr>
            </a:outerShdw>
          </a:effectLst>
          <a:latin typeface="+mj-lt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bg1"/>
          </a:solidFill>
          <a:latin typeface="Calibri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122A96-C58B-4458-874B-3104A9A3F147}" type="datetimeFigureOut">
              <a:rPr lang="en-US"/>
              <a:pPr>
                <a:defRPr/>
              </a:pPr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46B4A4-E96C-4102-9B4C-FD1A88F48E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800" kern="1200">
          <a:solidFill>
            <a:schemeClr val="bg1"/>
          </a:solidFill>
          <a:latin typeface="Times New Roman" pitchFamily="18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bg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74320" y="274320"/>
            <a:ext cx="8595360" cy="630936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50800">
            <a:solidFill>
              <a:srgbClr val="946933"/>
            </a:solidFill>
            <a:miter lim="800000"/>
          </a:ln>
          <a:effectLst>
            <a:innerShdw blurRad="3810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52400" y="253378"/>
            <a:ext cx="8839200" cy="6351244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>
                  <a:lumMod val="65000"/>
                  <a:lumOff val="35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0AD40867-2D36-4E0A-A4A1-9E94C6D33A06}" type="datetimeFigureOut">
              <a:rPr lang="en-US" smtClean="0"/>
              <a:pPr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18AB77FB-B47F-4915-950C-34008C25E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9.png"/><Relationship Id="rId5" Type="http://schemas.microsoft.com/office/2007/relationships/hdphoto" Target="../media/hdphoto1.wdp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5" Type="http://schemas.microsoft.com/office/2007/relationships/hdphoto" Target="../media/hdphoto2.wdp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547664" y="1124744"/>
            <a:ext cx="604867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  <a:cs typeface="Times New Roman" pitchFamily="18" charset="0"/>
              </a:rPr>
              <a:t>CHÀO MỪNG QUÝ THẦY CÔ VÀ CÁC BẠN HỌC SINH</a:t>
            </a:r>
            <a:endParaRPr lang="vi-VN" sz="54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530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3200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II. Tia sáng và chùm sáng</a:t>
            </a:r>
            <a:endParaRPr lang="en-US" sz="3200" b="1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447800" y="2883426"/>
            <a:ext cx="1981200" cy="1993374"/>
            <a:chOff x="2514601" y="2731026"/>
            <a:chExt cx="1981200" cy="1993374"/>
          </a:xfrm>
        </p:grpSpPr>
        <p:sp>
          <p:nvSpPr>
            <p:cNvPr id="6" name="Oval 5"/>
            <p:cNvSpPr/>
            <p:nvPr/>
          </p:nvSpPr>
          <p:spPr>
            <a:xfrm>
              <a:off x="4110474" y="2742476"/>
              <a:ext cx="381863" cy="723338"/>
            </a:xfrm>
            <a:prstGeom prst="ellipse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ube 8"/>
            <p:cNvSpPr/>
            <p:nvPr/>
          </p:nvSpPr>
          <p:spPr>
            <a:xfrm>
              <a:off x="2546350" y="2868388"/>
              <a:ext cx="1530351" cy="1856012"/>
            </a:xfrm>
            <a:prstGeom prst="cube">
              <a:avLst>
                <a:gd name="adj" fmla="val 54097"/>
              </a:avLst>
            </a:prstGeom>
            <a:gradFill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12700">
              <a:solidFill>
                <a:schemeClr val="tx1">
                  <a:lumMod val="95000"/>
                  <a:lumOff val="5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AutoShape 9"/>
            <p:cNvSpPr>
              <a:spLocks noChangeArrowheads="1"/>
            </p:cNvSpPr>
            <p:nvPr/>
          </p:nvSpPr>
          <p:spPr bwMode="auto">
            <a:xfrm rot="5400000">
              <a:off x="3077251" y="2306894"/>
              <a:ext cx="474899" cy="1600200"/>
            </a:xfrm>
            <a:prstGeom prst="can">
              <a:avLst>
                <a:gd name="adj" fmla="val 32770"/>
              </a:avLst>
            </a:prstGeom>
            <a:gradFill rotWithShape="1"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" name="Moon 10"/>
            <p:cNvSpPr/>
            <p:nvPr/>
          </p:nvSpPr>
          <p:spPr>
            <a:xfrm>
              <a:off x="3850219" y="2742476"/>
              <a:ext cx="410633" cy="723338"/>
            </a:xfrm>
            <a:prstGeom prst="moon">
              <a:avLst>
                <a:gd name="adj" fmla="val 56748"/>
              </a:avLst>
            </a:prstGeom>
            <a:gradFill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19050">
              <a:solidFill>
                <a:schemeClr val="tx1">
                  <a:lumMod val="95000"/>
                  <a:lumOff val="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p3d extrusionH="57150">
                <a:bevelT w="38100" h="38100" prst="angle"/>
              </a:sp3d>
            </a:bodyPr>
            <a:lstStyle/>
            <a:p>
              <a:pPr algn="ctr"/>
              <a:endParaRPr lang="en-US"/>
            </a:p>
          </p:txBody>
        </p:sp>
        <p:sp>
          <p:nvSpPr>
            <p:cNvPr id="12" name="Donut 11"/>
            <p:cNvSpPr/>
            <p:nvPr/>
          </p:nvSpPr>
          <p:spPr>
            <a:xfrm>
              <a:off x="4085168" y="2731026"/>
              <a:ext cx="410633" cy="734788"/>
            </a:xfrm>
            <a:prstGeom prst="donut">
              <a:avLst>
                <a:gd name="adj" fmla="val 7995"/>
              </a:avLst>
            </a:prstGeom>
            <a:gradFill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9" name="Flowchart: Process 18"/>
          <p:cNvSpPr/>
          <p:nvPr/>
        </p:nvSpPr>
        <p:spPr>
          <a:xfrm>
            <a:off x="3581400" y="1676400"/>
            <a:ext cx="3048000" cy="3124200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rapezoid 2"/>
          <p:cNvSpPr/>
          <p:nvPr/>
        </p:nvSpPr>
        <p:spPr>
          <a:xfrm rot="16200000">
            <a:off x="4426405" y="1745794"/>
            <a:ext cx="1357996" cy="3047998"/>
          </a:xfrm>
          <a:prstGeom prst="trapezoid">
            <a:avLst>
              <a:gd name="adj" fmla="val 23979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581400" y="2590796"/>
            <a:ext cx="3048000" cy="3040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81400" y="3618214"/>
            <a:ext cx="3048002" cy="3305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3" idx="3"/>
          </p:cNvCxnSpPr>
          <p:nvPr/>
        </p:nvCxnSpPr>
        <p:spPr>
          <a:xfrm flipV="1">
            <a:off x="3581400" y="2753612"/>
            <a:ext cx="1524003" cy="1298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3" idx="1"/>
          </p:cNvCxnSpPr>
          <p:nvPr/>
        </p:nvCxnSpPr>
        <p:spPr>
          <a:xfrm>
            <a:off x="3581400" y="3618214"/>
            <a:ext cx="1524003" cy="1677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886200" y="4648200"/>
            <a:ext cx="304800" cy="152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51000">
                <a:schemeClr val="tx1">
                  <a:lumMod val="75000"/>
                  <a:lumOff val="2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096000" y="4648200"/>
            <a:ext cx="304800" cy="152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51000">
                <a:schemeClr val="tx1">
                  <a:lumMod val="75000"/>
                  <a:lumOff val="2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362200" y="3149998"/>
            <a:ext cx="228600" cy="124210"/>
          </a:xfrm>
          <a:prstGeom prst="rect">
            <a:avLst/>
          </a:prstGeom>
          <a:gradFill>
            <a:gsLst>
              <a:gs pos="100000">
                <a:schemeClr val="bg1">
                  <a:lumMod val="65000"/>
                </a:schemeClr>
              </a:gs>
              <a:gs pos="48000">
                <a:schemeClr val="bg1">
                  <a:lumMod val="50000"/>
                </a:schemeClr>
              </a:gs>
              <a:gs pos="17000">
                <a:schemeClr val="tx1">
                  <a:lumMod val="85000"/>
                  <a:lumOff val="15000"/>
                </a:schemeClr>
              </a:gs>
            </a:gsLst>
            <a:lin ang="0" scaled="0"/>
          </a:gradFill>
          <a:ln w="3175">
            <a:solidFill>
              <a:schemeClr val="tx1">
                <a:lumMod val="95000"/>
                <a:lumOff val="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755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916832"/>
            <a:ext cx="782162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Xin chân thành cám ơn quý thầy cô và các em đã chú </a:t>
            </a:r>
            <a:r>
              <a:rPr lang="en-US" sz="54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ý </a:t>
            </a:r>
            <a:r>
              <a:rPr lang="en-US" sz="54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lắng nghe</a:t>
            </a:r>
            <a:endParaRPr lang="en-US" sz="5400" b="1" cap="none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171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an 3"/>
          <p:cNvSpPr/>
          <p:nvPr/>
        </p:nvSpPr>
        <p:spPr>
          <a:xfrm rot="5400000">
            <a:off x="1809750" y="2030730"/>
            <a:ext cx="457200" cy="1790700"/>
          </a:xfrm>
          <a:prstGeom prst="can">
            <a:avLst>
              <a:gd name="adj" fmla="val 50974"/>
            </a:avLst>
          </a:prstGeom>
          <a:gradFill>
            <a:gsLst>
              <a:gs pos="100000">
                <a:schemeClr val="bg1">
                  <a:lumMod val="65000"/>
                </a:schemeClr>
              </a:gs>
              <a:gs pos="48000">
                <a:schemeClr val="bg1">
                  <a:lumMod val="50000"/>
                </a:schemeClr>
              </a:gs>
              <a:gs pos="0">
                <a:schemeClr val="tx1">
                  <a:lumMod val="85000"/>
                  <a:lumOff val="15000"/>
                </a:schemeClr>
              </a:gs>
            </a:gsLst>
            <a:lin ang="0" scaled="0"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oon 4"/>
          <p:cNvSpPr/>
          <p:nvPr/>
        </p:nvSpPr>
        <p:spPr>
          <a:xfrm>
            <a:off x="2545773" y="2552700"/>
            <a:ext cx="457200" cy="762000"/>
          </a:xfrm>
          <a:prstGeom prst="moon">
            <a:avLst/>
          </a:prstGeom>
          <a:gradFill>
            <a:gsLst>
              <a:gs pos="100000">
                <a:schemeClr val="bg1">
                  <a:lumMod val="65000"/>
                </a:schemeClr>
              </a:gs>
              <a:gs pos="48000">
                <a:schemeClr val="bg1">
                  <a:lumMod val="50000"/>
                </a:schemeClr>
              </a:gs>
              <a:gs pos="0">
                <a:schemeClr val="tx1">
                  <a:lumMod val="85000"/>
                  <a:lumOff val="15000"/>
                </a:schemeClr>
              </a:gs>
            </a:gsLst>
            <a:lin ang="0" scaled="0"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nut 7"/>
          <p:cNvSpPr/>
          <p:nvPr/>
        </p:nvSpPr>
        <p:spPr>
          <a:xfrm>
            <a:off x="2774374" y="2552700"/>
            <a:ext cx="490104" cy="762000"/>
          </a:xfrm>
          <a:prstGeom prst="donut">
            <a:avLst>
              <a:gd name="adj" fmla="val 8503"/>
            </a:avLst>
          </a:prstGeom>
          <a:gradFill>
            <a:gsLst>
              <a:gs pos="100000">
                <a:schemeClr val="bg1">
                  <a:lumMod val="65000"/>
                </a:schemeClr>
              </a:gs>
              <a:gs pos="48000">
                <a:schemeClr val="bg1">
                  <a:lumMod val="50000"/>
                </a:schemeClr>
              </a:gs>
              <a:gs pos="0">
                <a:schemeClr val="tx1">
                  <a:lumMod val="85000"/>
                  <a:lumOff val="15000"/>
                </a:schemeClr>
              </a:gs>
            </a:gsLst>
            <a:lin ang="0" scaled="0"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19400" y="2609850"/>
            <a:ext cx="402336" cy="658368"/>
            <a:chOff x="2819400" y="2609850"/>
            <a:chExt cx="402336" cy="658368"/>
          </a:xfrm>
        </p:grpSpPr>
        <p:sp>
          <p:nvSpPr>
            <p:cNvPr id="11" name="Oval 10"/>
            <p:cNvSpPr/>
            <p:nvPr/>
          </p:nvSpPr>
          <p:spPr>
            <a:xfrm>
              <a:off x="2819400" y="2609850"/>
              <a:ext cx="402336" cy="658368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002972" y="2889504"/>
              <a:ext cx="54864" cy="731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133600" y="2895600"/>
            <a:ext cx="228600" cy="124210"/>
          </a:xfrm>
          <a:prstGeom prst="rect">
            <a:avLst/>
          </a:prstGeom>
          <a:gradFill>
            <a:gsLst>
              <a:gs pos="100000">
                <a:schemeClr val="bg1">
                  <a:lumMod val="65000"/>
                </a:schemeClr>
              </a:gs>
              <a:gs pos="48000">
                <a:schemeClr val="bg1">
                  <a:lumMod val="50000"/>
                </a:schemeClr>
              </a:gs>
              <a:gs pos="17000">
                <a:schemeClr val="tx1">
                  <a:lumMod val="85000"/>
                  <a:lumOff val="15000"/>
                </a:schemeClr>
              </a:gs>
            </a:gsLst>
            <a:lin ang="0" scaled="0"/>
          </a:gradFill>
          <a:ln w="3175">
            <a:solidFill>
              <a:schemeClr val="tx1">
                <a:lumMod val="95000"/>
                <a:lumOff val="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995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Kết quả hình ảnh cho nguồn sá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891780"/>
            <a:ext cx="33147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vi-VN" b="1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362200"/>
            <a:ext cx="3810000" cy="2317654"/>
          </a:xfrm>
        </p:spPr>
        <p:txBody>
          <a:bodyPr/>
          <a:lstStyle/>
          <a:p>
            <a:pPr marL="0" indent="4572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Mắt ta nhận biết được ánh sáng khi có ánh sáng truyền vào mắt </a:t>
            </a:r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ta.</a:t>
            </a:r>
          </a:p>
          <a:p>
            <a:pPr marL="0" indent="4572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 nhìn thấy một vật khi có ánh sáng từ vật đó truyền vào mắt ta.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228600" y="1524000"/>
            <a:ext cx="6225480" cy="2472680"/>
          </a:xfrm>
          <a:prstGeom prst="cloudCallout">
            <a:avLst>
              <a:gd name="adj1" fmla="val 55167"/>
              <a:gd name="adj2" fmla="val 39412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Khi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nào ta nhận biết được ánh sáng? Khi nào ta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nhìn thấy một vật?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876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vi-VN" b="1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509" y="1600200"/>
            <a:ext cx="6486491" cy="2836911"/>
          </a:xfrm>
        </p:spPr>
        <p:txBody>
          <a:bodyPr/>
          <a:lstStyle/>
          <a:p>
            <a:pPr marL="0" indent="457200" algn="just">
              <a:buNone/>
            </a:pPr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Nguồn </a:t>
            </a: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sáng là vật tự nó phát ra ánh sáng.</a:t>
            </a:r>
          </a:p>
          <a:p>
            <a:pPr marL="0" indent="457200" algn="just">
              <a:buNone/>
            </a:pPr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Vật </a:t>
            </a: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sáng bao gồm nguồn sáng và những vật hắt lại ánh sáng chiếu vào nó</a:t>
            </a:r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buNone/>
            </a:pPr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Ví dụ:</a:t>
            </a:r>
          </a:p>
          <a:p>
            <a:pPr marL="0" indent="457200" algn="just">
              <a:buNone/>
            </a:pPr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Nguồn sáng: Mặt trời, bóng đèn đang </a:t>
            </a:r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sáng,...</a:t>
            </a:r>
            <a:endParaRPr lang="en-US" sz="2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buNone/>
            </a:pP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Vật sáng: Mặt </a:t>
            </a:r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trăng, bóng </a:t>
            </a: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đèn đang </a:t>
            </a:r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sáng,…</a:t>
            </a:r>
            <a:endParaRPr lang="vi-VN" sz="28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Cloud Callout 181"/>
          <p:cNvSpPr/>
          <p:nvPr/>
        </p:nvSpPr>
        <p:spPr>
          <a:xfrm>
            <a:off x="1828800" y="2209800"/>
            <a:ext cx="5705509" cy="2505002"/>
          </a:xfrm>
          <a:prstGeom prst="cloudCallout">
            <a:avLst>
              <a:gd name="adj1" fmla="val 33791"/>
              <a:gd name="adj2" fmla="val 5288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Thế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nào là nguồn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sáng, vật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sáng? Cho ví dụ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623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82" grpId="0" animBg="1"/>
      <p:bldP spid="18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SỰ TRUYỀN ÁNH SÁNG</a:t>
            </a:r>
            <a:endParaRPr lang="vi-VN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7107368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9618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20A3BB-3745-4BC8-B045-F1E0A8B87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520A3BB-3745-4BC8-B045-F1E0A8B87A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879675-B246-45F9-A557-8E11370DB3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51879675-B246-45F9-A557-8E11370DB3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2367E8-8AE5-4991-AC52-89FCB68840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52367E8-8AE5-4991-AC52-89FCB68840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C35344-3DE1-42B5-AC30-CB1807BA0B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69C35344-3DE1-42B5-AC30-CB1807BA0B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5BD84F-6B45-4776-BD23-63218A9C3D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AA5BD84F-6B45-4776-BD23-63218A9C3D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735752-7BA5-4F88-9F48-427A2EBD5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D9735752-7BA5-4F88-9F48-427A2EBD58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han d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38425" y="2933700"/>
            <a:ext cx="1047750" cy="87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AutoShape 6"/>
          <p:cNvSpPr>
            <a:spLocks noChangeArrowheads="1"/>
          </p:cNvSpPr>
          <p:nvPr/>
        </p:nvSpPr>
        <p:spPr bwMode="auto">
          <a:xfrm rot="7200000" flipH="1">
            <a:off x="2876551" y="2505075"/>
            <a:ext cx="36512" cy="274637"/>
          </a:xfrm>
          <a:prstGeom prst="can">
            <a:avLst>
              <a:gd name="adj" fmla="val 69438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3028950" y="2762250"/>
            <a:ext cx="73025" cy="274638"/>
          </a:xfrm>
          <a:prstGeom prst="can">
            <a:avLst>
              <a:gd name="adj" fmla="val 21799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 rot="2700000" flipV="1">
            <a:off x="2963863" y="2611438"/>
            <a:ext cx="201612" cy="146050"/>
          </a:xfrm>
          <a:prstGeom prst="rect">
            <a:avLst/>
          </a:prstGeom>
          <a:solidFill>
            <a:srgbClr val="5F5F5F"/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18000000" lon="0" rev="0"/>
            </a:camera>
            <a:lightRig rig="legacyFlat4" dir="b"/>
          </a:scene3d>
          <a:sp3d extrusionH="125400" prstMaterial="legacyMatte">
            <a:bevelT w="13500" h="13500" prst="angle"/>
            <a:bevelB w="13500" h="13500" prst="angle"/>
            <a:extrusionClr>
              <a:schemeClr val="bg2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 rot="7200000" flipH="1">
            <a:off x="3225800" y="2716213"/>
            <a:ext cx="36513" cy="274637"/>
          </a:xfrm>
          <a:prstGeom prst="can">
            <a:avLst>
              <a:gd name="adj" fmla="val 10029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3028950" y="1333500"/>
            <a:ext cx="73025" cy="1371600"/>
          </a:xfrm>
          <a:prstGeom prst="can">
            <a:avLst>
              <a:gd name="adj" fmla="val 47826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Oval 11"/>
          <p:cNvSpPr>
            <a:spLocks noChangeArrowheads="1"/>
          </p:cNvSpPr>
          <p:nvPr/>
        </p:nvSpPr>
        <p:spPr bwMode="auto">
          <a:xfrm rot="14400000">
            <a:off x="2932112" y="2717801"/>
            <a:ext cx="131763" cy="87312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 rot="14460000">
            <a:off x="2914650" y="2722563"/>
            <a:ext cx="85725" cy="123825"/>
          </a:xfrm>
          <a:prstGeom prst="can">
            <a:avLst>
              <a:gd name="adj" fmla="val 72222"/>
            </a:avLst>
          </a:prstGeom>
          <a:solidFill>
            <a:srgbClr val="FF0000"/>
          </a:solidFill>
          <a:ln w="9525">
            <a:solidFill>
              <a:srgbClr val="3333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3082925" y="2270125"/>
            <a:ext cx="685800" cy="642938"/>
          </a:xfrm>
          <a:prstGeom prst="ellipse">
            <a:avLst/>
          </a:prstGeom>
          <a:gradFill rotWithShape="1">
            <a:gsLst>
              <a:gs pos="0">
                <a:srgbClr val="FF3300"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62" name="Group 14"/>
          <p:cNvGrpSpPr>
            <a:grpSpLocks/>
          </p:cNvGrpSpPr>
          <p:nvPr/>
        </p:nvGrpSpPr>
        <p:grpSpPr bwMode="auto">
          <a:xfrm>
            <a:off x="3278188" y="2451100"/>
            <a:ext cx="287337" cy="619125"/>
            <a:chOff x="1547" y="1725"/>
            <a:chExt cx="181" cy="390"/>
          </a:xfrm>
        </p:grpSpPr>
        <p:sp>
          <p:nvSpPr>
            <p:cNvPr id="2063" name="AutoShape 15"/>
            <p:cNvSpPr>
              <a:spLocks noChangeArrowheads="1"/>
            </p:cNvSpPr>
            <p:nvPr/>
          </p:nvSpPr>
          <p:spPr bwMode="auto">
            <a:xfrm>
              <a:off x="1591" y="1988"/>
              <a:ext cx="92" cy="127"/>
            </a:xfrm>
            <a:prstGeom prst="can">
              <a:avLst>
                <a:gd name="adj" fmla="val 59780"/>
              </a:avLst>
            </a:prstGeom>
            <a:gradFill rotWithShape="1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5000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175">
              <a:solidFill>
                <a:srgbClr val="4D4D4D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1601" y="1997"/>
              <a:ext cx="72" cy="36"/>
            </a:xfrm>
            <a:prstGeom prst="ellipse">
              <a:avLst/>
            </a:prstGeom>
            <a:noFill/>
            <a:ln w="3175">
              <a:solidFill>
                <a:srgbClr val="4D4D4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65" name="Group 17"/>
            <p:cNvGrpSpPr>
              <a:grpSpLocks/>
            </p:cNvGrpSpPr>
            <p:nvPr/>
          </p:nvGrpSpPr>
          <p:grpSpPr bwMode="auto">
            <a:xfrm>
              <a:off x="1547" y="1725"/>
              <a:ext cx="181" cy="293"/>
              <a:chOff x="2928" y="2163"/>
              <a:chExt cx="242" cy="391"/>
            </a:xfrm>
          </p:grpSpPr>
          <p:sp>
            <p:nvSpPr>
              <p:cNvPr id="2066" name="Freeform 18"/>
              <p:cNvSpPr>
                <a:spLocks/>
              </p:cNvSpPr>
              <p:nvPr/>
            </p:nvSpPr>
            <p:spPr bwMode="auto">
              <a:xfrm flipH="1">
                <a:off x="3096" y="2352"/>
                <a:ext cx="69" cy="202"/>
              </a:xfrm>
              <a:custGeom>
                <a:avLst/>
                <a:gdLst>
                  <a:gd name="T0" fmla="*/ 0 w 96"/>
                  <a:gd name="T1" fmla="*/ 0 h 240"/>
                  <a:gd name="T2" fmla="*/ 96 w 96"/>
                  <a:gd name="T3" fmla="*/ 24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240">
                    <a:moveTo>
                      <a:pt x="0" y="0"/>
                    </a:moveTo>
                    <a:cubicBezTo>
                      <a:pt x="67" y="103"/>
                      <a:pt x="76" y="120"/>
                      <a:pt x="96" y="240"/>
                    </a:cubicBezTo>
                  </a:path>
                </a:pathLst>
              </a:custGeom>
              <a:noFill/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auto">
              <a:xfrm>
                <a:off x="2931" y="2352"/>
                <a:ext cx="69" cy="202"/>
              </a:xfrm>
              <a:custGeom>
                <a:avLst/>
                <a:gdLst>
                  <a:gd name="T0" fmla="*/ 0 w 96"/>
                  <a:gd name="T1" fmla="*/ 0 h 240"/>
                  <a:gd name="T2" fmla="*/ 96 w 96"/>
                  <a:gd name="T3" fmla="*/ 24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6" h="240">
                    <a:moveTo>
                      <a:pt x="0" y="0"/>
                    </a:moveTo>
                    <a:cubicBezTo>
                      <a:pt x="67" y="103"/>
                      <a:pt x="76" y="120"/>
                      <a:pt x="96" y="240"/>
                    </a:cubicBezTo>
                  </a:path>
                </a:pathLst>
              </a:custGeom>
              <a:noFill/>
              <a:ln w="3175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" name="Arc 20"/>
              <p:cNvSpPr>
                <a:spLocks/>
              </p:cNvSpPr>
              <p:nvPr/>
            </p:nvSpPr>
            <p:spPr bwMode="auto">
              <a:xfrm>
                <a:off x="2928" y="2163"/>
                <a:ext cx="242" cy="212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2638 w 43200"/>
                  <a:gd name="T1" fmla="*/ 31944 h 31944"/>
                  <a:gd name="T2" fmla="*/ 41468 w 43200"/>
                  <a:gd name="T3" fmla="*/ 30074 h 31944"/>
                  <a:gd name="T4" fmla="*/ 21600 w 43200"/>
                  <a:gd name="T5" fmla="*/ 21600 h 31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31944" fill="none" extrusionOk="0">
                    <a:moveTo>
                      <a:pt x="2637" y="31944"/>
                    </a:moveTo>
                    <a:cubicBezTo>
                      <a:pt x="907" y="28771"/>
                      <a:pt x="0" y="2521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4512"/>
                      <a:pt x="42610" y="27395"/>
                      <a:pt x="41468" y="30074"/>
                    </a:cubicBezTo>
                  </a:path>
                  <a:path w="43200" h="31944" stroke="0" extrusionOk="0">
                    <a:moveTo>
                      <a:pt x="2637" y="31944"/>
                    </a:moveTo>
                    <a:cubicBezTo>
                      <a:pt x="907" y="28771"/>
                      <a:pt x="0" y="2521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4512"/>
                      <a:pt x="42610" y="27395"/>
                      <a:pt x="41468" y="30074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1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69" name="AutoShape 21"/>
            <p:cNvSpPr>
              <a:spLocks noChangeArrowheads="1"/>
            </p:cNvSpPr>
            <p:nvPr/>
          </p:nvSpPr>
          <p:spPr bwMode="auto">
            <a:xfrm>
              <a:off x="1624" y="1922"/>
              <a:ext cx="26" cy="96"/>
            </a:xfrm>
            <a:prstGeom prst="can">
              <a:avLst>
                <a:gd name="adj" fmla="val 46154"/>
              </a:avLst>
            </a:prstGeom>
            <a:solidFill>
              <a:srgbClr val="FFFFFF">
                <a:alpha val="39999"/>
              </a:srgbClr>
            </a:solidFill>
            <a:ln w="317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0" name="Group 22"/>
            <p:cNvGrpSpPr>
              <a:grpSpLocks/>
            </p:cNvGrpSpPr>
            <p:nvPr/>
          </p:nvGrpSpPr>
          <p:grpSpPr bwMode="auto">
            <a:xfrm>
              <a:off x="1614" y="1824"/>
              <a:ext cx="47" cy="107"/>
              <a:chOff x="2991" y="2278"/>
              <a:chExt cx="115" cy="129"/>
            </a:xfrm>
          </p:grpSpPr>
          <p:sp>
            <p:nvSpPr>
              <p:cNvPr id="2071" name="Line 23"/>
              <p:cNvSpPr>
                <a:spLocks noChangeShapeType="1"/>
              </p:cNvSpPr>
              <p:nvPr/>
            </p:nvSpPr>
            <p:spPr bwMode="auto">
              <a:xfrm>
                <a:off x="2991" y="2297"/>
                <a:ext cx="13" cy="0"/>
              </a:xfrm>
              <a:prstGeom prst="line">
                <a:avLst/>
              </a:prstGeom>
              <a:noFill/>
              <a:ln w="3175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2" name="Arc 24"/>
              <p:cNvSpPr>
                <a:spLocks/>
              </p:cNvSpPr>
              <p:nvPr/>
            </p:nvSpPr>
            <p:spPr bwMode="auto">
              <a:xfrm>
                <a:off x="3004" y="2286"/>
                <a:ext cx="14" cy="21"/>
              </a:xfrm>
              <a:custGeom>
                <a:avLst/>
                <a:gdLst>
                  <a:gd name="G0" fmla="+- 20828 0 0"/>
                  <a:gd name="G1" fmla="+- 21600 0 0"/>
                  <a:gd name="G2" fmla="+- 21600 0 0"/>
                  <a:gd name="T0" fmla="*/ 0 w 42428"/>
                  <a:gd name="T1" fmla="*/ 15877 h 32940"/>
                  <a:gd name="T2" fmla="*/ 39212 w 42428"/>
                  <a:gd name="T3" fmla="*/ 32940 h 32940"/>
                  <a:gd name="T4" fmla="*/ 20828 w 42428"/>
                  <a:gd name="T5" fmla="*/ 21600 h 329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428" h="32940" fill="none" extrusionOk="0">
                    <a:moveTo>
                      <a:pt x="-1" y="15876"/>
                    </a:moveTo>
                    <a:cubicBezTo>
                      <a:pt x="2576" y="6499"/>
                      <a:pt x="11102" y="-1"/>
                      <a:pt x="20828" y="0"/>
                    </a:cubicBezTo>
                    <a:cubicBezTo>
                      <a:pt x="32757" y="0"/>
                      <a:pt x="42428" y="9670"/>
                      <a:pt x="42428" y="21600"/>
                    </a:cubicBezTo>
                    <a:cubicBezTo>
                      <a:pt x="42428" y="25605"/>
                      <a:pt x="41314" y="29531"/>
                      <a:pt x="39211" y="32939"/>
                    </a:cubicBezTo>
                  </a:path>
                  <a:path w="42428" h="32940" stroke="0" extrusionOk="0">
                    <a:moveTo>
                      <a:pt x="-1" y="15876"/>
                    </a:moveTo>
                    <a:cubicBezTo>
                      <a:pt x="2576" y="6499"/>
                      <a:pt x="11102" y="-1"/>
                      <a:pt x="20828" y="0"/>
                    </a:cubicBezTo>
                    <a:cubicBezTo>
                      <a:pt x="32757" y="0"/>
                      <a:pt x="42428" y="9670"/>
                      <a:pt x="42428" y="21600"/>
                    </a:cubicBezTo>
                    <a:cubicBezTo>
                      <a:pt x="42428" y="25605"/>
                      <a:pt x="41314" y="29531"/>
                      <a:pt x="39211" y="32939"/>
                    </a:cubicBezTo>
                    <a:lnTo>
                      <a:pt x="20828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" name="Arc 25"/>
              <p:cNvSpPr>
                <a:spLocks/>
              </p:cNvSpPr>
              <p:nvPr/>
            </p:nvSpPr>
            <p:spPr bwMode="auto">
              <a:xfrm>
                <a:off x="3015" y="2283"/>
                <a:ext cx="14" cy="2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3424 w 43200"/>
                  <a:gd name="T1" fmla="*/ 33271 h 33271"/>
                  <a:gd name="T2" fmla="*/ 39984 w 43200"/>
                  <a:gd name="T3" fmla="*/ 32940 h 33271"/>
                  <a:gd name="T4" fmla="*/ 21600 w 43200"/>
                  <a:gd name="T5" fmla="*/ 21600 h 33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33271" fill="none" extrusionOk="0">
                    <a:moveTo>
                      <a:pt x="3424" y="33270"/>
                    </a:moveTo>
                    <a:cubicBezTo>
                      <a:pt x="1188" y="29788"/>
                      <a:pt x="0" y="257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5605"/>
                      <a:pt x="42086" y="29531"/>
                      <a:pt x="39983" y="32939"/>
                    </a:cubicBezTo>
                  </a:path>
                  <a:path w="43200" h="33271" stroke="0" extrusionOk="0">
                    <a:moveTo>
                      <a:pt x="3424" y="33270"/>
                    </a:moveTo>
                    <a:cubicBezTo>
                      <a:pt x="1188" y="29788"/>
                      <a:pt x="0" y="257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5605"/>
                      <a:pt x="42086" y="29531"/>
                      <a:pt x="39983" y="3293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" name="Arc 26"/>
              <p:cNvSpPr>
                <a:spLocks/>
              </p:cNvSpPr>
              <p:nvPr/>
            </p:nvSpPr>
            <p:spPr bwMode="auto">
              <a:xfrm>
                <a:off x="3026" y="2280"/>
                <a:ext cx="13" cy="2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3424 w 43200"/>
                  <a:gd name="T1" fmla="*/ 33271 h 33271"/>
                  <a:gd name="T2" fmla="*/ 39984 w 43200"/>
                  <a:gd name="T3" fmla="*/ 32940 h 33271"/>
                  <a:gd name="T4" fmla="*/ 21600 w 43200"/>
                  <a:gd name="T5" fmla="*/ 21600 h 33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33271" fill="none" extrusionOk="0">
                    <a:moveTo>
                      <a:pt x="3424" y="33270"/>
                    </a:moveTo>
                    <a:cubicBezTo>
                      <a:pt x="1188" y="29788"/>
                      <a:pt x="0" y="257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5605"/>
                      <a:pt x="42086" y="29531"/>
                      <a:pt x="39983" y="32939"/>
                    </a:cubicBezTo>
                  </a:path>
                  <a:path w="43200" h="33271" stroke="0" extrusionOk="0">
                    <a:moveTo>
                      <a:pt x="3424" y="33270"/>
                    </a:moveTo>
                    <a:cubicBezTo>
                      <a:pt x="1188" y="29788"/>
                      <a:pt x="0" y="257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5605"/>
                      <a:pt x="42086" y="29531"/>
                      <a:pt x="39983" y="3293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" name="Arc 27"/>
              <p:cNvSpPr>
                <a:spLocks/>
              </p:cNvSpPr>
              <p:nvPr/>
            </p:nvSpPr>
            <p:spPr bwMode="auto">
              <a:xfrm>
                <a:off x="3037" y="2278"/>
                <a:ext cx="14" cy="2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3424 w 43200"/>
                  <a:gd name="T1" fmla="*/ 33271 h 33271"/>
                  <a:gd name="T2" fmla="*/ 39984 w 43200"/>
                  <a:gd name="T3" fmla="*/ 32940 h 33271"/>
                  <a:gd name="T4" fmla="*/ 21600 w 43200"/>
                  <a:gd name="T5" fmla="*/ 21600 h 33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33271" fill="none" extrusionOk="0">
                    <a:moveTo>
                      <a:pt x="3424" y="33270"/>
                    </a:moveTo>
                    <a:cubicBezTo>
                      <a:pt x="1188" y="29788"/>
                      <a:pt x="0" y="257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5605"/>
                      <a:pt x="42086" y="29531"/>
                      <a:pt x="39983" y="32939"/>
                    </a:cubicBezTo>
                  </a:path>
                  <a:path w="43200" h="33271" stroke="0" extrusionOk="0">
                    <a:moveTo>
                      <a:pt x="3424" y="33270"/>
                    </a:moveTo>
                    <a:cubicBezTo>
                      <a:pt x="1188" y="29788"/>
                      <a:pt x="0" y="257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5605"/>
                      <a:pt x="42086" y="29531"/>
                      <a:pt x="39983" y="3293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6" name="Arc 28"/>
              <p:cNvSpPr>
                <a:spLocks/>
              </p:cNvSpPr>
              <p:nvPr/>
            </p:nvSpPr>
            <p:spPr bwMode="auto">
              <a:xfrm>
                <a:off x="3047" y="2279"/>
                <a:ext cx="14" cy="2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3424 w 43200"/>
                  <a:gd name="T1" fmla="*/ 33271 h 33271"/>
                  <a:gd name="T2" fmla="*/ 39984 w 43200"/>
                  <a:gd name="T3" fmla="*/ 32940 h 33271"/>
                  <a:gd name="T4" fmla="*/ 21600 w 43200"/>
                  <a:gd name="T5" fmla="*/ 21600 h 33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33271" fill="none" extrusionOk="0">
                    <a:moveTo>
                      <a:pt x="3424" y="33270"/>
                    </a:moveTo>
                    <a:cubicBezTo>
                      <a:pt x="1188" y="29788"/>
                      <a:pt x="0" y="257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5605"/>
                      <a:pt x="42086" y="29531"/>
                      <a:pt x="39983" y="32939"/>
                    </a:cubicBezTo>
                  </a:path>
                  <a:path w="43200" h="33271" stroke="0" extrusionOk="0">
                    <a:moveTo>
                      <a:pt x="3424" y="33270"/>
                    </a:moveTo>
                    <a:cubicBezTo>
                      <a:pt x="1188" y="29788"/>
                      <a:pt x="0" y="257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5605"/>
                      <a:pt x="42086" y="29531"/>
                      <a:pt x="39983" y="3293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7" name="Arc 29"/>
              <p:cNvSpPr>
                <a:spLocks/>
              </p:cNvSpPr>
              <p:nvPr/>
            </p:nvSpPr>
            <p:spPr bwMode="auto">
              <a:xfrm>
                <a:off x="3057" y="2280"/>
                <a:ext cx="14" cy="2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3424 w 43200"/>
                  <a:gd name="T1" fmla="*/ 33271 h 33271"/>
                  <a:gd name="T2" fmla="*/ 39984 w 43200"/>
                  <a:gd name="T3" fmla="*/ 32940 h 33271"/>
                  <a:gd name="T4" fmla="*/ 21600 w 43200"/>
                  <a:gd name="T5" fmla="*/ 21600 h 33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33271" fill="none" extrusionOk="0">
                    <a:moveTo>
                      <a:pt x="3424" y="33270"/>
                    </a:moveTo>
                    <a:cubicBezTo>
                      <a:pt x="1188" y="29788"/>
                      <a:pt x="0" y="257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5605"/>
                      <a:pt x="42086" y="29531"/>
                      <a:pt x="39983" y="32939"/>
                    </a:cubicBezTo>
                  </a:path>
                  <a:path w="43200" h="33271" stroke="0" extrusionOk="0">
                    <a:moveTo>
                      <a:pt x="3424" y="33270"/>
                    </a:moveTo>
                    <a:cubicBezTo>
                      <a:pt x="1188" y="29788"/>
                      <a:pt x="0" y="257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5605"/>
                      <a:pt x="42086" y="29531"/>
                      <a:pt x="39983" y="3293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" name="Arc 30"/>
              <p:cNvSpPr>
                <a:spLocks/>
              </p:cNvSpPr>
              <p:nvPr/>
            </p:nvSpPr>
            <p:spPr bwMode="auto">
              <a:xfrm>
                <a:off x="3068" y="2282"/>
                <a:ext cx="14" cy="2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3424 w 43200"/>
                  <a:gd name="T1" fmla="*/ 33271 h 33271"/>
                  <a:gd name="T2" fmla="*/ 39984 w 43200"/>
                  <a:gd name="T3" fmla="*/ 32940 h 33271"/>
                  <a:gd name="T4" fmla="*/ 21600 w 43200"/>
                  <a:gd name="T5" fmla="*/ 21600 h 33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33271" fill="none" extrusionOk="0">
                    <a:moveTo>
                      <a:pt x="3424" y="33270"/>
                    </a:moveTo>
                    <a:cubicBezTo>
                      <a:pt x="1188" y="29788"/>
                      <a:pt x="0" y="257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5605"/>
                      <a:pt x="42086" y="29531"/>
                      <a:pt x="39983" y="32939"/>
                    </a:cubicBezTo>
                  </a:path>
                  <a:path w="43200" h="33271" stroke="0" extrusionOk="0">
                    <a:moveTo>
                      <a:pt x="3424" y="33270"/>
                    </a:moveTo>
                    <a:cubicBezTo>
                      <a:pt x="1188" y="29788"/>
                      <a:pt x="0" y="257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5605"/>
                      <a:pt x="42086" y="29531"/>
                      <a:pt x="39983" y="32939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9" name="Arc 31"/>
              <p:cNvSpPr>
                <a:spLocks/>
              </p:cNvSpPr>
              <p:nvPr/>
            </p:nvSpPr>
            <p:spPr bwMode="auto">
              <a:xfrm>
                <a:off x="3079" y="2285"/>
                <a:ext cx="14" cy="21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3424 w 42799"/>
                  <a:gd name="T1" fmla="*/ 33271 h 33271"/>
                  <a:gd name="T2" fmla="*/ 42799 w 42799"/>
                  <a:gd name="T3" fmla="*/ 17457 h 33271"/>
                  <a:gd name="T4" fmla="*/ 21600 w 42799"/>
                  <a:gd name="T5" fmla="*/ 21600 h 33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799" h="33271" fill="none" extrusionOk="0">
                    <a:moveTo>
                      <a:pt x="3424" y="33270"/>
                    </a:moveTo>
                    <a:cubicBezTo>
                      <a:pt x="1188" y="29788"/>
                      <a:pt x="0" y="257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1932" y="-1"/>
                      <a:pt x="40817" y="7316"/>
                      <a:pt x="42798" y="17457"/>
                    </a:cubicBezTo>
                  </a:path>
                  <a:path w="42799" h="33271" stroke="0" extrusionOk="0">
                    <a:moveTo>
                      <a:pt x="3424" y="33270"/>
                    </a:moveTo>
                    <a:cubicBezTo>
                      <a:pt x="1188" y="29788"/>
                      <a:pt x="0" y="257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1932" y="-1"/>
                      <a:pt x="40817" y="7316"/>
                      <a:pt x="42798" y="17457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3175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0" name="Line 32"/>
              <p:cNvSpPr>
                <a:spLocks noChangeShapeType="1"/>
              </p:cNvSpPr>
              <p:nvPr/>
            </p:nvSpPr>
            <p:spPr bwMode="auto">
              <a:xfrm>
                <a:off x="3093" y="2296"/>
                <a:ext cx="13" cy="0"/>
              </a:xfrm>
              <a:prstGeom prst="line">
                <a:avLst/>
              </a:prstGeom>
              <a:noFill/>
              <a:ln w="3175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" name="Freeform 33"/>
              <p:cNvSpPr>
                <a:spLocks/>
              </p:cNvSpPr>
              <p:nvPr/>
            </p:nvSpPr>
            <p:spPr bwMode="auto">
              <a:xfrm>
                <a:off x="2997" y="2292"/>
                <a:ext cx="33" cy="115"/>
              </a:xfrm>
              <a:custGeom>
                <a:avLst/>
                <a:gdLst>
                  <a:gd name="T0" fmla="*/ 0 w 33"/>
                  <a:gd name="T1" fmla="*/ 0 h 115"/>
                  <a:gd name="T2" fmla="*/ 33 w 33"/>
                  <a:gd name="T3" fmla="*/ 11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3" h="115">
                    <a:moveTo>
                      <a:pt x="0" y="0"/>
                    </a:moveTo>
                    <a:cubicBezTo>
                      <a:pt x="15" y="42"/>
                      <a:pt x="33" y="92"/>
                      <a:pt x="33" y="115"/>
                    </a:cubicBezTo>
                  </a:path>
                </a:pathLst>
              </a:custGeom>
              <a:noFill/>
              <a:ln w="3175" cmpd="sng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2" name="Freeform 34"/>
              <p:cNvSpPr>
                <a:spLocks/>
              </p:cNvSpPr>
              <p:nvPr/>
            </p:nvSpPr>
            <p:spPr bwMode="auto">
              <a:xfrm flipH="1">
                <a:off x="3069" y="2291"/>
                <a:ext cx="33" cy="115"/>
              </a:xfrm>
              <a:custGeom>
                <a:avLst/>
                <a:gdLst>
                  <a:gd name="T0" fmla="*/ 0 w 33"/>
                  <a:gd name="T1" fmla="*/ 0 h 115"/>
                  <a:gd name="T2" fmla="*/ 33 w 33"/>
                  <a:gd name="T3" fmla="*/ 115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3" h="115">
                    <a:moveTo>
                      <a:pt x="0" y="0"/>
                    </a:moveTo>
                    <a:cubicBezTo>
                      <a:pt x="15" y="42"/>
                      <a:pt x="33" y="92"/>
                      <a:pt x="33" y="115"/>
                    </a:cubicBezTo>
                  </a:path>
                </a:pathLst>
              </a:custGeom>
              <a:noFill/>
              <a:ln w="3175" cmpd="sng">
                <a:solidFill>
                  <a:srgbClr val="4D4D4D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83" name="Group 35"/>
          <p:cNvGrpSpPr>
            <a:grpSpLocks/>
          </p:cNvGrpSpPr>
          <p:nvPr/>
        </p:nvGrpSpPr>
        <p:grpSpPr bwMode="auto">
          <a:xfrm>
            <a:off x="3825875" y="2579688"/>
            <a:ext cx="758825" cy="1681162"/>
            <a:chOff x="1980" y="1734"/>
            <a:chExt cx="478" cy="1059"/>
          </a:xfrm>
        </p:grpSpPr>
        <p:pic>
          <p:nvPicPr>
            <p:cNvPr id="2084" name="Picture 36" descr="chan 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300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0" y="2394"/>
              <a:ext cx="478" cy="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85" name="AutoShape 37"/>
            <p:cNvSpPr>
              <a:spLocks noChangeArrowheads="1"/>
            </p:cNvSpPr>
            <p:nvPr/>
          </p:nvSpPr>
          <p:spPr bwMode="auto">
            <a:xfrm>
              <a:off x="2160" y="2212"/>
              <a:ext cx="35" cy="230"/>
            </a:xfrm>
            <a:prstGeom prst="can">
              <a:avLst>
                <a:gd name="adj" fmla="val 38090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" name="AutoShape 38"/>
            <p:cNvSpPr>
              <a:spLocks noChangeArrowheads="1"/>
            </p:cNvSpPr>
            <p:nvPr/>
          </p:nvSpPr>
          <p:spPr bwMode="auto">
            <a:xfrm rot="16200000" flipH="1">
              <a:off x="1890" y="1854"/>
              <a:ext cx="576" cy="336"/>
            </a:xfrm>
            <a:prstGeom prst="parallelogram">
              <a:avLst>
                <a:gd name="adj" fmla="val 57143"/>
              </a:avLst>
            </a:prstGeom>
            <a:solidFill>
              <a:schemeClr val="accent1"/>
            </a:solidFill>
            <a:ln w="63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7" name="Oval 39"/>
            <p:cNvSpPr>
              <a:spLocks noChangeArrowheads="1"/>
            </p:cNvSpPr>
            <p:nvPr/>
          </p:nvSpPr>
          <p:spPr bwMode="auto">
            <a:xfrm rot="7200000" flipH="1">
              <a:off x="2154" y="2016"/>
              <a:ext cx="48" cy="3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8" name="AutoShape 40"/>
            <p:cNvSpPr>
              <a:spLocks noChangeArrowheads="1"/>
            </p:cNvSpPr>
            <p:nvPr/>
          </p:nvSpPr>
          <p:spPr bwMode="auto">
            <a:xfrm rot="16200000" flipH="1">
              <a:off x="2145" y="2181"/>
              <a:ext cx="69" cy="40"/>
            </a:xfrm>
            <a:prstGeom prst="parallelogram">
              <a:avLst>
                <a:gd name="adj" fmla="val 57500"/>
              </a:avLst>
            </a:prstGeom>
            <a:solidFill>
              <a:schemeClr val="tx2"/>
            </a:solidFill>
            <a:ln w="63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9" name="Freeform 41"/>
          <p:cNvSpPr>
            <a:spLocks/>
          </p:cNvSpPr>
          <p:nvPr/>
        </p:nvSpPr>
        <p:spPr bwMode="auto">
          <a:xfrm>
            <a:off x="2962275" y="3079750"/>
            <a:ext cx="596900" cy="604838"/>
          </a:xfrm>
          <a:custGeom>
            <a:avLst/>
            <a:gdLst>
              <a:gd name="T0" fmla="*/ 286 w 376"/>
              <a:gd name="T1" fmla="*/ 0 h 381"/>
              <a:gd name="T2" fmla="*/ 280 w 376"/>
              <a:gd name="T3" fmla="*/ 120 h 381"/>
              <a:gd name="T4" fmla="*/ 376 w 376"/>
              <a:gd name="T5" fmla="*/ 216 h 381"/>
              <a:gd name="T6" fmla="*/ 280 w 376"/>
              <a:gd name="T7" fmla="*/ 360 h 381"/>
              <a:gd name="T8" fmla="*/ 0 w 376"/>
              <a:gd name="T9" fmla="*/ 34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6" h="381">
                <a:moveTo>
                  <a:pt x="286" y="0"/>
                </a:moveTo>
                <a:cubicBezTo>
                  <a:pt x="285" y="19"/>
                  <a:pt x="265" y="84"/>
                  <a:pt x="280" y="120"/>
                </a:cubicBezTo>
                <a:cubicBezTo>
                  <a:pt x="295" y="156"/>
                  <a:pt x="376" y="176"/>
                  <a:pt x="376" y="216"/>
                </a:cubicBezTo>
                <a:cubicBezTo>
                  <a:pt x="376" y="256"/>
                  <a:pt x="343" y="339"/>
                  <a:pt x="280" y="360"/>
                </a:cubicBezTo>
                <a:cubicBezTo>
                  <a:pt x="217" y="381"/>
                  <a:pt x="58" y="344"/>
                  <a:pt x="0" y="340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0" name="Freeform 42"/>
          <p:cNvSpPr>
            <a:spLocks/>
          </p:cNvSpPr>
          <p:nvPr/>
        </p:nvSpPr>
        <p:spPr bwMode="auto">
          <a:xfrm>
            <a:off x="2057400" y="3562350"/>
            <a:ext cx="704850" cy="304800"/>
          </a:xfrm>
          <a:custGeom>
            <a:avLst/>
            <a:gdLst>
              <a:gd name="T0" fmla="*/ 444 w 444"/>
              <a:gd name="T1" fmla="*/ 24 h 192"/>
              <a:gd name="T2" fmla="*/ 336 w 444"/>
              <a:gd name="T3" fmla="*/ 24 h 192"/>
              <a:gd name="T4" fmla="*/ 144 w 444"/>
              <a:gd name="T5" fmla="*/ 168 h 192"/>
              <a:gd name="T6" fmla="*/ 0 w 444"/>
              <a:gd name="T7" fmla="*/ 168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4" h="192">
                <a:moveTo>
                  <a:pt x="444" y="24"/>
                </a:moveTo>
                <a:cubicBezTo>
                  <a:pt x="428" y="24"/>
                  <a:pt x="386" y="0"/>
                  <a:pt x="336" y="24"/>
                </a:cubicBezTo>
                <a:cubicBezTo>
                  <a:pt x="286" y="48"/>
                  <a:pt x="200" y="144"/>
                  <a:pt x="144" y="168"/>
                </a:cubicBezTo>
                <a:cubicBezTo>
                  <a:pt x="88" y="192"/>
                  <a:pt x="44" y="180"/>
                  <a:pt x="0" y="168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 rot="7200000">
            <a:off x="4463257" y="2872581"/>
            <a:ext cx="0" cy="731837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2" name="Line 44"/>
          <p:cNvSpPr>
            <a:spLocks noChangeShapeType="1"/>
          </p:cNvSpPr>
          <p:nvPr/>
        </p:nvSpPr>
        <p:spPr bwMode="auto">
          <a:xfrm rot="7200000">
            <a:off x="3657600" y="2546350"/>
            <a:ext cx="0" cy="457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3" name="Group 45"/>
          <p:cNvGrpSpPr>
            <a:grpSpLocks/>
          </p:cNvGrpSpPr>
          <p:nvPr/>
        </p:nvGrpSpPr>
        <p:grpSpPr bwMode="auto">
          <a:xfrm>
            <a:off x="4511675" y="2960688"/>
            <a:ext cx="758825" cy="1681162"/>
            <a:chOff x="2448" y="1824"/>
            <a:chExt cx="478" cy="1059"/>
          </a:xfrm>
        </p:grpSpPr>
        <p:pic>
          <p:nvPicPr>
            <p:cNvPr id="2094" name="Picture 46" descr="chan de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2500" r="95833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2484"/>
              <a:ext cx="478" cy="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95" name="AutoShape 47"/>
            <p:cNvSpPr>
              <a:spLocks noChangeArrowheads="1"/>
            </p:cNvSpPr>
            <p:nvPr/>
          </p:nvSpPr>
          <p:spPr bwMode="auto">
            <a:xfrm>
              <a:off x="2628" y="2302"/>
              <a:ext cx="35" cy="230"/>
            </a:xfrm>
            <a:prstGeom prst="can">
              <a:avLst>
                <a:gd name="adj" fmla="val 38090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6" name="AutoShape 48"/>
            <p:cNvSpPr>
              <a:spLocks noChangeArrowheads="1"/>
            </p:cNvSpPr>
            <p:nvPr/>
          </p:nvSpPr>
          <p:spPr bwMode="auto">
            <a:xfrm rot="16200000" flipH="1">
              <a:off x="2358" y="1944"/>
              <a:ext cx="576" cy="336"/>
            </a:xfrm>
            <a:prstGeom prst="parallelogram">
              <a:avLst>
                <a:gd name="adj" fmla="val 57143"/>
              </a:avLst>
            </a:prstGeom>
            <a:solidFill>
              <a:srgbClr val="FFCC99"/>
            </a:solidFill>
            <a:ln w="63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7" name="Oval 49"/>
            <p:cNvSpPr>
              <a:spLocks noChangeArrowheads="1"/>
            </p:cNvSpPr>
            <p:nvPr/>
          </p:nvSpPr>
          <p:spPr bwMode="auto">
            <a:xfrm rot="7200000" flipH="1">
              <a:off x="2622" y="2106"/>
              <a:ext cx="48" cy="3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8" name="AutoShape 50"/>
            <p:cNvSpPr>
              <a:spLocks noChangeArrowheads="1"/>
            </p:cNvSpPr>
            <p:nvPr/>
          </p:nvSpPr>
          <p:spPr bwMode="auto">
            <a:xfrm rot="16200000" flipH="1">
              <a:off x="2613" y="2271"/>
              <a:ext cx="69" cy="40"/>
            </a:xfrm>
            <a:prstGeom prst="parallelogram">
              <a:avLst>
                <a:gd name="adj" fmla="val 57500"/>
              </a:avLst>
            </a:prstGeom>
            <a:solidFill>
              <a:schemeClr val="tx2"/>
            </a:solidFill>
            <a:ln w="63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99" name="Group 51"/>
          <p:cNvGrpSpPr>
            <a:grpSpLocks/>
          </p:cNvGrpSpPr>
          <p:nvPr/>
        </p:nvGrpSpPr>
        <p:grpSpPr bwMode="auto">
          <a:xfrm>
            <a:off x="5197475" y="3367088"/>
            <a:ext cx="758825" cy="1681162"/>
            <a:chOff x="2880" y="1965"/>
            <a:chExt cx="478" cy="1059"/>
          </a:xfrm>
        </p:grpSpPr>
        <p:pic>
          <p:nvPicPr>
            <p:cNvPr id="2100" name="Picture 52" descr="chan d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3000" b="98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2625"/>
              <a:ext cx="478" cy="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01" name="AutoShape 53"/>
            <p:cNvSpPr>
              <a:spLocks noChangeArrowheads="1"/>
            </p:cNvSpPr>
            <p:nvPr/>
          </p:nvSpPr>
          <p:spPr bwMode="auto">
            <a:xfrm>
              <a:off x="3060" y="2443"/>
              <a:ext cx="35" cy="230"/>
            </a:xfrm>
            <a:prstGeom prst="can">
              <a:avLst>
                <a:gd name="adj" fmla="val 38090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2" name="AutoShape 54"/>
            <p:cNvSpPr>
              <a:spLocks noChangeArrowheads="1"/>
            </p:cNvSpPr>
            <p:nvPr/>
          </p:nvSpPr>
          <p:spPr bwMode="auto">
            <a:xfrm rot="16200000" flipH="1">
              <a:off x="2790" y="2085"/>
              <a:ext cx="576" cy="336"/>
            </a:xfrm>
            <a:prstGeom prst="parallelogram">
              <a:avLst>
                <a:gd name="adj" fmla="val 57143"/>
              </a:avLst>
            </a:prstGeom>
            <a:solidFill>
              <a:srgbClr val="FF7C80"/>
            </a:solidFill>
            <a:ln w="63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3" name="Oval 55"/>
            <p:cNvSpPr>
              <a:spLocks noChangeArrowheads="1"/>
            </p:cNvSpPr>
            <p:nvPr/>
          </p:nvSpPr>
          <p:spPr bwMode="auto">
            <a:xfrm rot="7200000" flipH="1">
              <a:off x="3054" y="2247"/>
              <a:ext cx="48" cy="35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4" name="AutoShape 56"/>
            <p:cNvSpPr>
              <a:spLocks noChangeArrowheads="1"/>
            </p:cNvSpPr>
            <p:nvPr/>
          </p:nvSpPr>
          <p:spPr bwMode="auto">
            <a:xfrm rot="16200000" flipH="1">
              <a:off x="3045" y="2412"/>
              <a:ext cx="69" cy="40"/>
            </a:xfrm>
            <a:prstGeom prst="parallelogram">
              <a:avLst>
                <a:gd name="adj" fmla="val 57500"/>
              </a:avLst>
            </a:prstGeom>
            <a:solidFill>
              <a:schemeClr val="tx2"/>
            </a:solidFill>
            <a:ln w="63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05" name="Group 57"/>
          <p:cNvGrpSpPr>
            <a:grpSpLocks/>
          </p:cNvGrpSpPr>
          <p:nvPr/>
        </p:nvGrpSpPr>
        <p:grpSpPr bwMode="auto">
          <a:xfrm rot="19612870" flipH="1">
            <a:off x="3842568" y="4071929"/>
            <a:ext cx="818784" cy="721298"/>
            <a:chOff x="3765" y="1482"/>
            <a:chExt cx="750" cy="556"/>
          </a:xfrm>
        </p:grpSpPr>
        <p:sp>
          <p:nvSpPr>
            <p:cNvPr id="2106" name="Freeform 58"/>
            <p:cNvSpPr>
              <a:spLocks/>
            </p:cNvSpPr>
            <p:nvPr/>
          </p:nvSpPr>
          <p:spPr bwMode="auto">
            <a:xfrm rot="15931274">
              <a:off x="3813" y="1607"/>
              <a:ext cx="200" cy="232"/>
            </a:xfrm>
            <a:custGeom>
              <a:avLst/>
              <a:gdLst>
                <a:gd name="T0" fmla="*/ 136 w 268"/>
                <a:gd name="T1" fmla="*/ 206 h 334"/>
                <a:gd name="T2" fmla="*/ 0 w 268"/>
                <a:gd name="T3" fmla="*/ 0 h 334"/>
                <a:gd name="T4" fmla="*/ 24 w 268"/>
                <a:gd name="T5" fmla="*/ 5 h 334"/>
                <a:gd name="T6" fmla="*/ 48 w 268"/>
                <a:gd name="T7" fmla="*/ 11 h 334"/>
                <a:gd name="T8" fmla="*/ 68 w 268"/>
                <a:gd name="T9" fmla="*/ 26 h 334"/>
                <a:gd name="T10" fmla="*/ 78 w 268"/>
                <a:gd name="T11" fmla="*/ 36 h 334"/>
                <a:gd name="T12" fmla="*/ 116 w 268"/>
                <a:gd name="T13" fmla="*/ 58 h 334"/>
                <a:gd name="T14" fmla="*/ 144 w 268"/>
                <a:gd name="T15" fmla="*/ 78 h 334"/>
                <a:gd name="T16" fmla="*/ 166 w 268"/>
                <a:gd name="T17" fmla="*/ 96 h 334"/>
                <a:gd name="T18" fmla="*/ 188 w 268"/>
                <a:gd name="T19" fmla="*/ 110 h 334"/>
                <a:gd name="T20" fmla="*/ 196 w 268"/>
                <a:gd name="T21" fmla="*/ 136 h 334"/>
                <a:gd name="T22" fmla="*/ 204 w 268"/>
                <a:gd name="T23" fmla="*/ 160 h 334"/>
                <a:gd name="T24" fmla="*/ 216 w 268"/>
                <a:gd name="T25" fmla="*/ 186 h 334"/>
                <a:gd name="T26" fmla="*/ 230 w 268"/>
                <a:gd name="T27" fmla="*/ 220 h 334"/>
                <a:gd name="T28" fmla="*/ 246 w 268"/>
                <a:gd name="T29" fmla="*/ 244 h 334"/>
                <a:gd name="T30" fmla="*/ 256 w 268"/>
                <a:gd name="T31" fmla="*/ 270 h 334"/>
                <a:gd name="T32" fmla="*/ 268 w 268"/>
                <a:gd name="T33" fmla="*/ 334 h 334"/>
                <a:gd name="T34" fmla="*/ 238 w 268"/>
                <a:gd name="T35" fmla="*/ 330 h 334"/>
                <a:gd name="T36" fmla="*/ 204 w 268"/>
                <a:gd name="T37" fmla="*/ 322 h 334"/>
                <a:gd name="T38" fmla="*/ 136 w 268"/>
                <a:gd name="T39" fmla="*/ 206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68" h="334">
                  <a:moveTo>
                    <a:pt x="136" y="206"/>
                  </a:moveTo>
                  <a:lnTo>
                    <a:pt x="0" y="0"/>
                  </a:lnTo>
                  <a:lnTo>
                    <a:pt x="24" y="5"/>
                  </a:lnTo>
                  <a:lnTo>
                    <a:pt x="48" y="11"/>
                  </a:lnTo>
                  <a:lnTo>
                    <a:pt x="68" y="26"/>
                  </a:lnTo>
                  <a:lnTo>
                    <a:pt x="78" y="36"/>
                  </a:lnTo>
                  <a:lnTo>
                    <a:pt x="116" y="58"/>
                  </a:lnTo>
                  <a:lnTo>
                    <a:pt x="144" y="78"/>
                  </a:lnTo>
                  <a:lnTo>
                    <a:pt x="166" y="96"/>
                  </a:lnTo>
                  <a:lnTo>
                    <a:pt x="188" y="110"/>
                  </a:lnTo>
                  <a:lnTo>
                    <a:pt x="196" y="136"/>
                  </a:lnTo>
                  <a:lnTo>
                    <a:pt x="204" y="160"/>
                  </a:lnTo>
                  <a:lnTo>
                    <a:pt x="216" y="186"/>
                  </a:lnTo>
                  <a:lnTo>
                    <a:pt x="230" y="220"/>
                  </a:lnTo>
                  <a:lnTo>
                    <a:pt x="246" y="244"/>
                  </a:lnTo>
                  <a:lnTo>
                    <a:pt x="256" y="270"/>
                  </a:lnTo>
                  <a:lnTo>
                    <a:pt x="268" y="334"/>
                  </a:lnTo>
                  <a:lnTo>
                    <a:pt x="238" y="330"/>
                  </a:lnTo>
                  <a:lnTo>
                    <a:pt x="204" y="322"/>
                  </a:lnTo>
                  <a:lnTo>
                    <a:pt x="136" y="206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7" name="Freeform 59"/>
            <p:cNvSpPr>
              <a:spLocks/>
            </p:cNvSpPr>
            <p:nvPr/>
          </p:nvSpPr>
          <p:spPr bwMode="auto">
            <a:xfrm rot="15931274">
              <a:off x="3848" y="1471"/>
              <a:ext cx="484" cy="650"/>
            </a:xfrm>
            <a:custGeom>
              <a:avLst/>
              <a:gdLst>
                <a:gd name="T0" fmla="*/ 232 w 651"/>
                <a:gd name="T1" fmla="*/ 508 h 934"/>
                <a:gd name="T2" fmla="*/ 182 w 651"/>
                <a:gd name="T3" fmla="*/ 512 h 934"/>
                <a:gd name="T4" fmla="*/ 110 w 651"/>
                <a:gd name="T5" fmla="*/ 482 h 934"/>
                <a:gd name="T6" fmla="*/ 92 w 651"/>
                <a:gd name="T7" fmla="*/ 440 h 934"/>
                <a:gd name="T8" fmla="*/ 52 w 651"/>
                <a:gd name="T9" fmla="*/ 412 h 934"/>
                <a:gd name="T10" fmla="*/ 10 w 651"/>
                <a:gd name="T11" fmla="*/ 410 h 934"/>
                <a:gd name="T12" fmla="*/ 10 w 651"/>
                <a:gd name="T13" fmla="*/ 440 h 934"/>
                <a:gd name="T14" fmla="*/ 24 w 651"/>
                <a:gd name="T15" fmla="*/ 484 h 934"/>
                <a:gd name="T16" fmla="*/ 44 w 651"/>
                <a:gd name="T17" fmla="*/ 534 h 934"/>
                <a:gd name="T18" fmla="*/ 74 w 651"/>
                <a:gd name="T19" fmla="*/ 580 h 934"/>
                <a:gd name="T20" fmla="*/ 116 w 651"/>
                <a:gd name="T21" fmla="*/ 628 h 934"/>
                <a:gd name="T22" fmla="*/ 182 w 651"/>
                <a:gd name="T23" fmla="*/ 696 h 934"/>
                <a:gd name="T24" fmla="*/ 242 w 651"/>
                <a:gd name="T25" fmla="*/ 756 h 934"/>
                <a:gd name="T26" fmla="*/ 306 w 651"/>
                <a:gd name="T27" fmla="*/ 816 h 934"/>
                <a:gd name="T28" fmla="*/ 340 w 651"/>
                <a:gd name="T29" fmla="*/ 856 h 934"/>
                <a:gd name="T30" fmla="*/ 354 w 651"/>
                <a:gd name="T31" fmla="*/ 893 h 934"/>
                <a:gd name="T32" fmla="*/ 380 w 651"/>
                <a:gd name="T33" fmla="*/ 925 h 934"/>
                <a:gd name="T34" fmla="*/ 403 w 651"/>
                <a:gd name="T35" fmla="*/ 921 h 934"/>
                <a:gd name="T36" fmla="*/ 444 w 651"/>
                <a:gd name="T37" fmla="*/ 889 h 934"/>
                <a:gd name="T38" fmla="*/ 508 w 651"/>
                <a:gd name="T39" fmla="*/ 850 h 934"/>
                <a:gd name="T40" fmla="*/ 573 w 651"/>
                <a:gd name="T41" fmla="*/ 821 h 934"/>
                <a:gd name="T42" fmla="*/ 630 w 651"/>
                <a:gd name="T43" fmla="*/ 816 h 934"/>
                <a:gd name="T44" fmla="*/ 619 w 651"/>
                <a:gd name="T45" fmla="*/ 785 h 934"/>
                <a:gd name="T46" fmla="*/ 590 w 651"/>
                <a:gd name="T47" fmla="*/ 757 h 934"/>
                <a:gd name="T48" fmla="*/ 577 w 651"/>
                <a:gd name="T49" fmla="*/ 735 h 934"/>
                <a:gd name="T50" fmla="*/ 587 w 651"/>
                <a:gd name="T51" fmla="*/ 630 h 934"/>
                <a:gd name="T52" fmla="*/ 577 w 651"/>
                <a:gd name="T53" fmla="*/ 484 h 934"/>
                <a:gd name="T54" fmla="*/ 580 w 651"/>
                <a:gd name="T55" fmla="*/ 428 h 934"/>
                <a:gd name="T56" fmla="*/ 580 w 651"/>
                <a:gd name="T57" fmla="*/ 395 h 934"/>
                <a:gd name="T58" fmla="*/ 580 w 651"/>
                <a:gd name="T59" fmla="*/ 384 h 934"/>
                <a:gd name="T60" fmla="*/ 572 w 651"/>
                <a:gd name="T61" fmla="*/ 336 h 934"/>
                <a:gd name="T62" fmla="*/ 542 w 651"/>
                <a:gd name="T63" fmla="*/ 338 h 934"/>
                <a:gd name="T64" fmla="*/ 494 w 651"/>
                <a:gd name="T65" fmla="*/ 324 h 934"/>
                <a:gd name="T66" fmla="*/ 458 w 651"/>
                <a:gd name="T67" fmla="*/ 266 h 934"/>
                <a:gd name="T68" fmla="*/ 430 w 651"/>
                <a:gd name="T69" fmla="*/ 206 h 934"/>
                <a:gd name="T70" fmla="*/ 388 w 651"/>
                <a:gd name="T71" fmla="*/ 136 h 934"/>
                <a:gd name="T72" fmla="*/ 356 w 651"/>
                <a:gd name="T73" fmla="*/ 106 h 934"/>
                <a:gd name="T74" fmla="*/ 334 w 651"/>
                <a:gd name="T75" fmla="*/ 84 h 934"/>
                <a:gd name="T76" fmla="*/ 310 w 651"/>
                <a:gd name="T77" fmla="*/ 58 h 934"/>
                <a:gd name="T78" fmla="*/ 286 w 651"/>
                <a:gd name="T79" fmla="*/ 40 h 934"/>
                <a:gd name="T80" fmla="*/ 260 w 651"/>
                <a:gd name="T81" fmla="*/ 14 h 934"/>
                <a:gd name="T82" fmla="*/ 232 w 651"/>
                <a:gd name="T83" fmla="*/ 20 h 934"/>
                <a:gd name="T84" fmla="*/ 240 w 651"/>
                <a:gd name="T85" fmla="*/ 86 h 934"/>
                <a:gd name="T86" fmla="*/ 288 w 651"/>
                <a:gd name="T87" fmla="*/ 152 h 934"/>
                <a:gd name="T88" fmla="*/ 320 w 651"/>
                <a:gd name="T89" fmla="*/ 204 h 934"/>
                <a:gd name="T90" fmla="*/ 338 w 651"/>
                <a:gd name="T91" fmla="*/ 276 h 934"/>
                <a:gd name="T92" fmla="*/ 368 w 651"/>
                <a:gd name="T93" fmla="*/ 354 h 934"/>
                <a:gd name="T94" fmla="*/ 346 w 651"/>
                <a:gd name="T95" fmla="*/ 404 h 934"/>
                <a:gd name="T96" fmla="*/ 306 w 651"/>
                <a:gd name="T97" fmla="*/ 462 h 934"/>
                <a:gd name="T98" fmla="*/ 254 w 651"/>
                <a:gd name="T99" fmla="*/ 496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51" h="934">
                  <a:moveTo>
                    <a:pt x="254" y="496"/>
                  </a:moveTo>
                  <a:lnTo>
                    <a:pt x="232" y="508"/>
                  </a:lnTo>
                  <a:lnTo>
                    <a:pt x="212" y="514"/>
                  </a:lnTo>
                  <a:lnTo>
                    <a:pt x="182" y="512"/>
                  </a:lnTo>
                  <a:lnTo>
                    <a:pt x="150" y="504"/>
                  </a:lnTo>
                  <a:lnTo>
                    <a:pt x="110" y="482"/>
                  </a:lnTo>
                  <a:lnTo>
                    <a:pt x="102" y="452"/>
                  </a:lnTo>
                  <a:lnTo>
                    <a:pt x="92" y="440"/>
                  </a:lnTo>
                  <a:lnTo>
                    <a:pt x="74" y="430"/>
                  </a:lnTo>
                  <a:lnTo>
                    <a:pt x="52" y="412"/>
                  </a:lnTo>
                  <a:lnTo>
                    <a:pt x="32" y="406"/>
                  </a:lnTo>
                  <a:lnTo>
                    <a:pt x="10" y="410"/>
                  </a:lnTo>
                  <a:lnTo>
                    <a:pt x="0" y="418"/>
                  </a:lnTo>
                  <a:lnTo>
                    <a:pt x="10" y="440"/>
                  </a:lnTo>
                  <a:lnTo>
                    <a:pt x="18" y="464"/>
                  </a:lnTo>
                  <a:lnTo>
                    <a:pt x="24" y="484"/>
                  </a:lnTo>
                  <a:lnTo>
                    <a:pt x="34" y="504"/>
                  </a:lnTo>
                  <a:lnTo>
                    <a:pt x="44" y="534"/>
                  </a:lnTo>
                  <a:lnTo>
                    <a:pt x="54" y="550"/>
                  </a:lnTo>
                  <a:lnTo>
                    <a:pt x="74" y="580"/>
                  </a:lnTo>
                  <a:lnTo>
                    <a:pt x="102" y="604"/>
                  </a:lnTo>
                  <a:lnTo>
                    <a:pt x="116" y="628"/>
                  </a:lnTo>
                  <a:lnTo>
                    <a:pt x="150" y="666"/>
                  </a:lnTo>
                  <a:lnTo>
                    <a:pt x="182" y="696"/>
                  </a:lnTo>
                  <a:lnTo>
                    <a:pt x="206" y="719"/>
                  </a:lnTo>
                  <a:lnTo>
                    <a:pt x="242" y="756"/>
                  </a:lnTo>
                  <a:lnTo>
                    <a:pt x="286" y="796"/>
                  </a:lnTo>
                  <a:lnTo>
                    <a:pt x="306" y="816"/>
                  </a:lnTo>
                  <a:lnTo>
                    <a:pt x="328" y="829"/>
                  </a:lnTo>
                  <a:lnTo>
                    <a:pt x="340" y="856"/>
                  </a:lnTo>
                  <a:lnTo>
                    <a:pt x="348" y="875"/>
                  </a:lnTo>
                  <a:lnTo>
                    <a:pt x="354" y="893"/>
                  </a:lnTo>
                  <a:lnTo>
                    <a:pt x="365" y="909"/>
                  </a:lnTo>
                  <a:lnTo>
                    <a:pt x="380" y="925"/>
                  </a:lnTo>
                  <a:lnTo>
                    <a:pt x="389" y="934"/>
                  </a:lnTo>
                  <a:lnTo>
                    <a:pt x="403" y="921"/>
                  </a:lnTo>
                  <a:lnTo>
                    <a:pt x="416" y="909"/>
                  </a:lnTo>
                  <a:lnTo>
                    <a:pt x="444" y="889"/>
                  </a:lnTo>
                  <a:lnTo>
                    <a:pt x="483" y="864"/>
                  </a:lnTo>
                  <a:lnTo>
                    <a:pt x="508" y="850"/>
                  </a:lnTo>
                  <a:lnTo>
                    <a:pt x="538" y="833"/>
                  </a:lnTo>
                  <a:lnTo>
                    <a:pt x="573" y="821"/>
                  </a:lnTo>
                  <a:lnTo>
                    <a:pt x="603" y="814"/>
                  </a:lnTo>
                  <a:lnTo>
                    <a:pt x="630" y="816"/>
                  </a:lnTo>
                  <a:lnTo>
                    <a:pt x="651" y="820"/>
                  </a:lnTo>
                  <a:lnTo>
                    <a:pt x="619" y="785"/>
                  </a:lnTo>
                  <a:lnTo>
                    <a:pt x="609" y="772"/>
                  </a:lnTo>
                  <a:lnTo>
                    <a:pt x="590" y="757"/>
                  </a:lnTo>
                  <a:lnTo>
                    <a:pt x="581" y="745"/>
                  </a:lnTo>
                  <a:lnTo>
                    <a:pt x="577" y="735"/>
                  </a:lnTo>
                  <a:lnTo>
                    <a:pt x="580" y="709"/>
                  </a:lnTo>
                  <a:lnTo>
                    <a:pt x="587" y="630"/>
                  </a:lnTo>
                  <a:lnTo>
                    <a:pt x="577" y="541"/>
                  </a:lnTo>
                  <a:lnTo>
                    <a:pt x="577" y="484"/>
                  </a:lnTo>
                  <a:lnTo>
                    <a:pt x="580" y="456"/>
                  </a:lnTo>
                  <a:lnTo>
                    <a:pt x="580" y="428"/>
                  </a:lnTo>
                  <a:lnTo>
                    <a:pt x="582" y="410"/>
                  </a:lnTo>
                  <a:lnTo>
                    <a:pt x="580" y="395"/>
                  </a:lnTo>
                  <a:lnTo>
                    <a:pt x="584" y="382"/>
                  </a:lnTo>
                  <a:lnTo>
                    <a:pt x="580" y="384"/>
                  </a:lnTo>
                  <a:lnTo>
                    <a:pt x="580" y="376"/>
                  </a:lnTo>
                  <a:lnTo>
                    <a:pt x="572" y="336"/>
                  </a:lnTo>
                  <a:lnTo>
                    <a:pt x="556" y="330"/>
                  </a:lnTo>
                  <a:lnTo>
                    <a:pt x="542" y="338"/>
                  </a:lnTo>
                  <a:lnTo>
                    <a:pt x="522" y="312"/>
                  </a:lnTo>
                  <a:lnTo>
                    <a:pt x="494" y="324"/>
                  </a:lnTo>
                  <a:lnTo>
                    <a:pt x="474" y="288"/>
                  </a:lnTo>
                  <a:lnTo>
                    <a:pt x="458" y="266"/>
                  </a:lnTo>
                  <a:lnTo>
                    <a:pt x="444" y="234"/>
                  </a:lnTo>
                  <a:lnTo>
                    <a:pt x="430" y="206"/>
                  </a:lnTo>
                  <a:lnTo>
                    <a:pt x="412" y="170"/>
                  </a:lnTo>
                  <a:lnTo>
                    <a:pt x="388" y="136"/>
                  </a:lnTo>
                  <a:lnTo>
                    <a:pt x="370" y="122"/>
                  </a:lnTo>
                  <a:lnTo>
                    <a:pt x="356" y="106"/>
                  </a:lnTo>
                  <a:lnTo>
                    <a:pt x="344" y="94"/>
                  </a:lnTo>
                  <a:lnTo>
                    <a:pt x="334" y="84"/>
                  </a:lnTo>
                  <a:lnTo>
                    <a:pt x="322" y="72"/>
                  </a:lnTo>
                  <a:lnTo>
                    <a:pt x="310" y="58"/>
                  </a:lnTo>
                  <a:lnTo>
                    <a:pt x="298" y="48"/>
                  </a:lnTo>
                  <a:lnTo>
                    <a:pt x="286" y="40"/>
                  </a:lnTo>
                  <a:lnTo>
                    <a:pt x="274" y="24"/>
                  </a:lnTo>
                  <a:lnTo>
                    <a:pt x="260" y="14"/>
                  </a:lnTo>
                  <a:lnTo>
                    <a:pt x="244" y="0"/>
                  </a:lnTo>
                  <a:lnTo>
                    <a:pt x="232" y="20"/>
                  </a:lnTo>
                  <a:lnTo>
                    <a:pt x="232" y="46"/>
                  </a:lnTo>
                  <a:lnTo>
                    <a:pt x="240" y="86"/>
                  </a:lnTo>
                  <a:lnTo>
                    <a:pt x="268" y="126"/>
                  </a:lnTo>
                  <a:lnTo>
                    <a:pt x="288" y="152"/>
                  </a:lnTo>
                  <a:lnTo>
                    <a:pt x="304" y="180"/>
                  </a:lnTo>
                  <a:lnTo>
                    <a:pt x="320" y="204"/>
                  </a:lnTo>
                  <a:lnTo>
                    <a:pt x="330" y="238"/>
                  </a:lnTo>
                  <a:lnTo>
                    <a:pt x="338" y="276"/>
                  </a:lnTo>
                  <a:lnTo>
                    <a:pt x="362" y="320"/>
                  </a:lnTo>
                  <a:lnTo>
                    <a:pt x="368" y="354"/>
                  </a:lnTo>
                  <a:lnTo>
                    <a:pt x="358" y="378"/>
                  </a:lnTo>
                  <a:lnTo>
                    <a:pt x="346" y="404"/>
                  </a:lnTo>
                  <a:lnTo>
                    <a:pt x="322" y="442"/>
                  </a:lnTo>
                  <a:lnTo>
                    <a:pt x="306" y="462"/>
                  </a:lnTo>
                  <a:lnTo>
                    <a:pt x="283" y="478"/>
                  </a:lnTo>
                  <a:lnTo>
                    <a:pt x="254" y="496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8" name="Freeform 60"/>
            <p:cNvSpPr>
              <a:spLocks/>
            </p:cNvSpPr>
            <p:nvPr/>
          </p:nvSpPr>
          <p:spPr bwMode="auto">
            <a:xfrm rot="15931274">
              <a:off x="4047" y="1600"/>
              <a:ext cx="5" cy="79"/>
            </a:xfrm>
            <a:custGeom>
              <a:avLst/>
              <a:gdLst>
                <a:gd name="T0" fmla="*/ 9 w 20"/>
                <a:gd name="T1" fmla="*/ 0 h 336"/>
                <a:gd name="T2" fmla="*/ 20 w 20"/>
                <a:gd name="T3" fmla="*/ 52 h 336"/>
                <a:gd name="T4" fmla="*/ 1 w 20"/>
                <a:gd name="T5" fmla="*/ 241 h 336"/>
                <a:gd name="T6" fmla="*/ 0 w 20"/>
                <a:gd name="T7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336">
                  <a:moveTo>
                    <a:pt x="9" y="0"/>
                  </a:moveTo>
                  <a:lnTo>
                    <a:pt x="20" y="52"/>
                  </a:lnTo>
                  <a:lnTo>
                    <a:pt x="1" y="241"/>
                  </a:lnTo>
                  <a:lnTo>
                    <a:pt x="0" y="33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Freeform 61"/>
            <p:cNvSpPr>
              <a:spLocks/>
            </p:cNvSpPr>
            <p:nvPr/>
          </p:nvSpPr>
          <p:spPr bwMode="auto">
            <a:xfrm rot="15931274">
              <a:off x="4081" y="1994"/>
              <a:ext cx="18" cy="39"/>
            </a:xfrm>
            <a:custGeom>
              <a:avLst/>
              <a:gdLst>
                <a:gd name="T0" fmla="*/ 23 w 70"/>
                <a:gd name="T1" fmla="*/ 0 h 169"/>
                <a:gd name="T2" fmla="*/ 53 w 70"/>
                <a:gd name="T3" fmla="*/ 52 h 169"/>
                <a:gd name="T4" fmla="*/ 69 w 70"/>
                <a:gd name="T5" fmla="*/ 83 h 169"/>
                <a:gd name="T6" fmla="*/ 70 w 70"/>
                <a:gd name="T7" fmla="*/ 113 h 169"/>
                <a:gd name="T8" fmla="*/ 58 w 70"/>
                <a:gd name="T9" fmla="*/ 140 h 169"/>
                <a:gd name="T10" fmla="*/ 27 w 70"/>
                <a:gd name="T11" fmla="*/ 158 h 169"/>
                <a:gd name="T12" fmla="*/ 0 w 70"/>
                <a:gd name="T13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169">
                  <a:moveTo>
                    <a:pt x="23" y="0"/>
                  </a:moveTo>
                  <a:lnTo>
                    <a:pt x="53" y="52"/>
                  </a:lnTo>
                  <a:lnTo>
                    <a:pt x="69" y="83"/>
                  </a:lnTo>
                  <a:lnTo>
                    <a:pt x="70" y="113"/>
                  </a:lnTo>
                  <a:lnTo>
                    <a:pt x="58" y="140"/>
                  </a:lnTo>
                  <a:lnTo>
                    <a:pt x="27" y="158"/>
                  </a:lnTo>
                  <a:lnTo>
                    <a:pt x="0" y="16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Freeform 62"/>
            <p:cNvSpPr>
              <a:spLocks/>
            </p:cNvSpPr>
            <p:nvPr/>
          </p:nvSpPr>
          <p:spPr bwMode="auto">
            <a:xfrm rot="19093037">
              <a:off x="3899" y="1791"/>
              <a:ext cx="11" cy="23"/>
            </a:xfrm>
            <a:custGeom>
              <a:avLst/>
              <a:gdLst>
                <a:gd name="T0" fmla="*/ 0 w 50"/>
                <a:gd name="T1" fmla="*/ 0 h 93"/>
                <a:gd name="T2" fmla="*/ 0 w 50"/>
                <a:gd name="T3" fmla="*/ 32 h 93"/>
                <a:gd name="T4" fmla="*/ 6 w 50"/>
                <a:gd name="T5" fmla="*/ 57 h 93"/>
                <a:gd name="T6" fmla="*/ 25 w 50"/>
                <a:gd name="T7" fmla="*/ 82 h 93"/>
                <a:gd name="T8" fmla="*/ 50 w 50"/>
                <a:gd name="T9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93">
                  <a:moveTo>
                    <a:pt x="0" y="0"/>
                  </a:moveTo>
                  <a:lnTo>
                    <a:pt x="0" y="32"/>
                  </a:lnTo>
                  <a:lnTo>
                    <a:pt x="6" y="57"/>
                  </a:lnTo>
                  <a:lnTo>
                    <a:pt x="25" y="82"/>
                  </a:lnTo>
                  <a:lnTo>
                    <a:pt x="50" y="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11" name="Group 63"/>
            <p:cNvGrpSpPr>
              <a:grpSpLocks/>
            </p:cNvGrpSpPr>
            <p:nvPr/>
          </p:nvGrpSpPr>
          <p:grpSpPr bwMode="auto">
            <a:xfrm rot="30122798">
              <a:off x="4299" y="1482"/>
              <a:ext cx="216" cy="258"/>
              <a:chOff x="2457" y="2549"/>
              <a:chExt cx="557" cy="547"/>
            </a:xfrm>
          </p:grpSpPr>
          <p:sp>
            <p:nvSpPr>
              <p:cNvPr id="2112" name="Freeform 64"/>
              <p:cNvSpPr>
                <a:spLocks/>
              </p:cNvSpPr>
              <p:nvPr/>
            </p:nvSpPr>
            <p:spPr bwMode="auto">
              <a:xfrm>
                <a:off x="2457" y="2549"/>
                <a:ext cx="557" cy="547"/>
              </a:xfrm>
              <a:custGeom>
                <a:avLst/>
                <a:gdLst>
                  <a:gd name="T0" fmla="*/ 1112 w 1112"/>
                  <a:gd name="T1" fmla="*/ 140 h 1094"/>
                  <a:gd name="T2" fmla="*/ 1056 w 1112"/>
                  <a:gd name="T3" fmla="*/ 271 h 1094"/>
                  <a:gd name="T4" fmla="*/ 1017 w 1112"/>
                  <a:gd name="T5" fmla="*/ 373 h 1094"/>
                  <a:gd name="T6" fmla="*/ 971 w 1112"/>
                  <a:gd name="T7" fmla="*/ 476 h 1094"/>
                  <a:gd name="T8" fmla="*/ 943 w 1112"/>
                  <a:gd name="T9" fmla="*/ 588 h 1094"/>
                  <a:gd name="T10" fmla="*/ 924 w 1112"/>
                  <a:gd name="T11" fmla="*/ 702 h 1094"/>
                  <a:gd name="T12" fmla="*/ 905 w 1112"/>
                  <a:gd name="T13" fmla="*/ 814 h 1094"/>
                  <a:gd name="T14" fmla="*/ 905 w 1112"/>
                  <a:gd name="T15" fmla="*/ 916 h 1094"/>
                  <a:gd name="T16" fmla="*/ 905 w 1112"/>
                  <a:gd name="T17" fmla="*/ 1001 h 1094"/>
                  <a:gd name="T18" fmla="*/ 905 w 1112"/>
                  <a:gd name="T19" fmla="*/ 1038 h 1094"/>
                  <a:gd name="T20" fmla="*/ 242 w 1112"/>
                  <a:gd name="T21" fmla="*/ 1094 h 1094"/>
                  <a:gd name="T22" fmla="*/ 130 w 1112"/>
                  <a:gd name="T23" fmla="*/ 448 h 1094"/>
                  <a:gd name="T24" fmla="*/ 28 w 1112"/>
                  <a:gd name="T25" fmla="*/ 65 h 1094"/>
                  <a:gd name="T26" fmla="*/ 0 w 1112"/>
                  <a:gd name="T27" fmla="*/ 0 h 1094"/>
                  <a:gd name="T28" fmla="*/ 420 w 1112"/>
                  <a:gd name="T29" fmla="*/ 75 h 1094"/>
                  <a:gd name="T30" fmla="*/ 765 w 1112"/>
                  <a:gd name="T31" fmla="*/ 103 h 1094"/>
                  <a:gd name="T32" fmla="*/ 989 w 1112"/>
                  <a:gd name="T33" fmla="*/ 103 h 1094"/>
                  <a:gd name="T34" fmla="*/ 1112 w 1112"/>
                  <a:gd name="T35" fmla="*/ 140 h 10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12" h="1094">
                    <a:moveTo>
                      <a:pt x="1112" y="140"/>
                    </a:moveTo>
                    <a:lnTo>
                      <a:pt x="1056" y="271"/>
                    </a:lnTo>
                    <a:lnTo>
                      <a:pt x="1017" y="373"/>
                    </a:lnTo>
                    <a:lnTo>
                      <a:pt x="971" y="476"/>
                    </a:lnTo>
                    <a:lnTo>
                      <a:pt x="943" y="588"/>
                    </a:lnTo>
                    <a:lnTo>
                      <a:pt x="924" y="702"/>
                    </a:lnTo>
                    <a:lnTo>
                      <a:pt x="905" y="814"/>
                    </a:lnTo>
                    <a:lnTo>
                      <a:pt x="905" y="916"/>
                    </a:lnTo>
                    <a:lnTo>
                      <a:pt x="905" y="1001"/>
                    </a:lnTo>
                    <a:lnTo>
                      <a:pt x="905" y="1038"/>
                    </a:lnTo>
                    <a:lnTo>
                      <a:pt x="242" y="1094"/>
                    </a:lnTo>
                    <a:lnTo>
                      <a:pt x="130" y="448"/>
                    </a:lnTo>
                    <a:lnTo>
                      <a:pt x="28" y="65"/>
                    </a:lnTo>
                    <a:lnTo>
                      <a:pt x="0" y="0"/>
                    </a:lnTo>
                    <a:lnTo>
                      <a:pt x="420" y="75"/>
                    </a:lnTo>
                    <a:lnTo>
                      <a:pt x="765" y="103"/>
                    </a:lnTo>
                    <a:lnTo>
                      <a:pt x="989" y="103"/>
                    </a:lnTo>
                    <a:lnTo>
                      <a:pt x="1112" y="140"/>
                    </a:lnTo>
                    <a:close/>
                  </a:path>
                </a:pathLst>
              </a:custGeom>
              <a:solidFill>
                <a:srgbClr val="5F7FFF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3" name="Oval 65"/>
              <p:cNvSpPr>
                <a:spLocks noChangeArrowheads="1"/>
              </p:cNvSpPr>
              <p:nvPr/>
            </p:nvSpPr>
            <p:spPr bwMode="auto">
              <a:xfrm>
                <a:off x="2793" y="2961"/>
                <a:ext cx="61" cy="7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14" name="Freeform 66"/>
            <p:cNvSpPr>
              <a:spLocks/>
            </p:cNvSpPr>
            <p:nvPr/>
          </p:nvSpPr>
          <p:spPr bwMode="auto">
            <a:xfrm rot="15931274">
              <a:off x="3851" y="1632"/>
              <a:ext cx="101" cy="153"/>
            </a:xfrm>
            <a:custGeom>
              <a:avLst/>
              <a:gdLst>
                <a:gd name="T0" fmla="*/ 0 w 136"/>
                <a:gd name="T1" fmla="*/ 0 h 220"/>
                <a:gd name="T2" fmla="*/ 64 w 136"/>
                <a:gd name="T3" fmla="*/ 68 h 220"/>
                <a:gd name="T4" fmla="*/ 96 w 136"/>
                <a:gd name="T5" fmla="*/ 150 h 220"/>
                <a:gd name="T6" fmla="*/ 112 w 136"/>
                <a:gd name="T7" fmla="*/ 180 h 220"/>
                <a:gd name="T8" fmla="*/ 136 w 136"/>
                <a:gd name="T9" fmla="*/ 22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220">
                  <a:moveTo>
                    <a:pt x="0" y="0"/>
                  </a:moveTo>
                  <a:cubicBezTo>
                    <a:pt x="11" y="11"/>
                    <a:pt x="48" y="43"/>
                    <a:pt x="64" y="68"/>
                  </a:cubicBezTo>
                  <a:cubicBezTo>
                    <a:pt x="80" y="93"/>
                    <a:pt x="88" y="131"/>
                    <a:pt x="96" y="150"/>
                  </a:cubicBezTo>
                  <a:cubicBezTo>
                    <a:pt x="104" y="169"/>
                    <a:pt x="105" y="168"/>
                    <a:pt x="112" y="180"/>
                  </a:cubicBezTo>
                  <a:cubicBezTo>
                    <a:pt x="119" y="192"/>
                    <a:pt x="131" y="212"/>
                    <a:pt x="136" y="2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5" name="Freeform 67"/>
            <p:cNvSpPr>
              <a:spLocks/>
            </p:cNvSpPr>
            <p:nvPr/>
          </p:nvSpPr>
          <p:spPr bwMode="auto">
            <a:xfrm rot="15931274">
              <a:off x="3770" y="1854"/>
              <a:ext cx="40" cy="24"/>
            </a:xfrm>
            <a:custGeom>
              <a:avLst/>
              <a:gdLst>
                <a:gd name="T0" fmla="*/ 0 w 54"/>
                <a:gd name="T1" fmla="*/ 0 h 34"/>
                <a:gd name="T2" fmla="*/ 30 w 54"/>
                <a:gd name="T3" fmla="*/ 29 h 34"/>
                <a:gd name="T4" fmla="*/ 54 w 54"/>
                <a:gd name="T5" fmla="*/ 2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34">
                  <a:moveTo>
                    <a:pt x="0" y="0"/>
                  </a:moveTo>
                  <a:cubicBezTo>
                    <a:pt x="5" y="5"/>
                    <a:pt x="21" y="24"/>
                    <a:pt x="30" y="29"/>
                  </a:cubicBezTo>
                  <a:cubicBezTo>
                    <a:pt x="39" y="34"/>
                    <a:pt x="46" y="33"/>
                    <a:pt x="54" y="2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16" name="Line 68"/>
          <p:cNvSpPr>
            <a:spLocks noChangeShapeType="1"/>
          </p:cNvSpPr>
          <p:nvPr/>
        </p:nvSpPr>
        <p:spPr bwMode="auto">
          <a:xfrm rot="7200000">
            <a:off x="5033963" y="3325812"/>
            <a:ext cx="0" cy="4667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7" name="Line 69"/>
          <p:cNvSpPr>
            <a:spLocks noChangeShapeType="1"/>
          </p:cNvSpPr>
          <p:nvPr/>
        </p:nvSpPr>
        <p:spPr bwMode="auto">
          <a:xfrm rot="7200000">
            <a:off x="5708650" y="3730625"/>
            <a:ext cx="0" cy="457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8" name="Freeform 70"/>
          <p:cNvSpPr>
            <a:spLocks/>
          </p:cNvSpPr>
          <p:nvPr/>
        </p:nvSpPr>
        <p:spPr bwMode="auto">
          <a:xfrm>
            <a:off x="5029200" y="4695825"/>
            <a:ext cx="1114425" cy="1000125"/>
          </a:xfrm>
          <a:custGeom>
            <a:avLst/>
            <a:gdLst>
              <a:gd name="T0" fmla="*/ 702 w 702"/>
              <a:gd name="T1" fmla="*/ 0 h 630"/>
              <a:gd name="T2" fmla="*/ 0 w 702"/>
              <a:gd name="T3" fmla="*/ 630 h 63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02" h="630">
                <a:moveTo>
                  <a:pt x="702" y="0"/>
                </a:moveTo>
                <a:lnTo>
                  <a:pt x="0" y="630"/>
                </a:lnTo>
              </a:path>
            </a:pathLst>
          </a:custGeom>
          <a:noFill/>
          <a:ln w="9525">
            <a:solidFill>
              <a:srgbClr val="4D4D4D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19" name="Group 71"/>
          <p:cNvGrpSpPr>
            <a:grpSpLocks/>
          </p:cNvGrpSpPr>
          <p:nvPr/>
        </p:nvGrpSpPr>
        <p:grpSpPr bwMode="auto">
          <a:xfrm>
            <a:off x="5057643" y="3618093"/>
            <a:ext cx="2139950" cy="2372519"/>
            <a:chOff x="3024" y="1934"/>
            <a:chExt cx="1060" cy="1236"/>
          </a:xfrm>
        </p:grpSpPr>
        <p:sp>
          <p:nvSpPr>
            <p:cNvPr id="2120" name="Freeform 72"/>
            <p:cNvSpPr>
              <a:spLocks/>
            </p:cNvSpPr>
            <p:nvPr/>
          </p:nvSpPr>
          <p:spPr bwMode="auto">
            <a:xfrm>
              <a:off x="3554" y="2885"/>
              <a:ext cx="39" cy="11"/>
            </a:xfrm>
            <a:custGeom>
              <a:avLst/>
              <a:gdLst>
                <a:gd name="T0" fmla="*/ 8 w 80"/>
                <a:gd name="T1" fmla="*/ 0 h 22"/>
                <a:gd name="T2" fmla="*/ 70 w 80"/>
                <a:gd name="T3" fmla="*/ 0 h 22"/>
                <a:gd name="T4" fmla="*/ 80 w 80"/>
                <a:gd name="T5" fmla="*/ 22 h 22"/>
                <a:gd name="T6" fmla="*/ 0 w 80"/>
                <a:gd name="T7" fmla="*/ 22 h 22"/>
                <a:gd name="T8" fmla="*/ 8 w 80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22">
                  <a:moveTo>
                    <a:pt x="8" y="0"/>
                  </a:moveTo>
                  <a:lnTo>
                    <a:pt x="70" y="0"/>
                  </a:lnTo>
                  <a:lnTo>
                    <a:pt x="80" y="22"/>
                  </a:lnTo>
                  <a:lnTo>
                    <a:pt x="0" y="2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93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1" name="Freeform 73"/>
            <p:cNvSpPr>
              <a:spLocks/>
            </p:cNvSpPr>
            <p:nvPr/>
          </p:nvSpPr>
          <p:spPr bwMode="auto">
            <a:xfrm>
              <a:off x="3558" y="2882"/>
              <a:ext cx="33" cy="5"/>
            </a:xfrm>
            <a:custGeom>
              <a:avLst/>
              <a:gdLst>
                <a:gd name="T0" fmla="*/ 66 w 67"/>
                <a:gd name="T1" fmla="*/ 3 h 9"/>
                <a:gd name="T2" fmla="*/ 62 w 67"/>
                <a:gd name="T3" fmla="*/ 0 h 9"/>
                <a:gd name="T4" fmla="*/ 0 w 67"/>
                <a:gd name="T5" fmla="*/ 0 h 9"/>
                <a:gd name="T6" fmla="*/ 0 w 67"/>
                <a:gd name="T7" fmla="*/ 9 h 9"/>
                <a:gd name="T8" fmla="*/ 62 w 67"/>
                <a:gd name="T9" fmla="*/ 9 h 9"/>
                <a:gd name="T10" fmla="*/ 59 w 67"/>
                <a:gd name="T11" fmla="*/ 5 h 9"/>
                <a:gd name="T12" fmla="*/ 62 w 67"/>
                <a:gd name="T13" fmla="*/ 9 h 9"/>
                <a:gd name="T14" fmla="*/ 66 w 67"/>
                <a:gd name="T15" fmla="*/ 8 h 9"/>
                <a:gd name="T16" fmla="*/ 67 w 67"/>
                <a:gd name="T17" fmla="*/ 4 h 9"/>
                <a:gd name="T18" fmla="*/ 66 w 67"/>
                <a:gd name="T19" fmla="*/ 1 h 9"/>
                <a:gd name="T20" fmla="*/ 62 w 67"/>
                <a:gd name="T21" fmla="*/ 0 h 9"/>
                <a:gd name="T22" fmla="*/ 66 w 67"/>
                <a:gd name="T23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" h="9">
                  <a:moveTo>
                    <a:pt x="66" y="3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62" y="9"/>
                  </a:lnTo>
                  <a:lnTo>
                    <a:pt x="59" y="5"/>
                  </a:lnTo>
                  <a:lnTo>
                    <a:pt x="62" y="9"/>
                  </a:lnTo>
                  <a:lnTo>
                    <a:pt x="66" y="8"/>
                  </a:lnTo>
                  <a:lnTo>
                    <a:pt x="67" y="4"/>
                  </a:lnTo>
                  <a:lnTo>
                    <a:pt x="66" y="1"/>
                  </a:lnTo>
                  <a:lnTo>
                    <a:pt x="62" y="0"/>
                  </a:lnTo>
                  <a:lnTo>
                    <a:pt x="6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2" name="Freeform 74"/>
            <p:cNvSpPr>
              <a:spLocks/>
            </p:cNvSpPr>
            <p:nvPr/>
          </p:nvSpPr>
          <p:spPr bwMode="auto">
            <a:xfrm>
              <a:off x="3587" y="2884"/>
              <a:ext cx="8" cy="14"/>
            </a:xfrm>
            <a:custGeom>
              <a:avLst/>
              <a:gdLst>
                <a:gd name="T0" fmla="*/ 13 w 16"/>
                <a:gd name="T1" fmla="*/ 28 h 28"/>
                <a:gd name="T2" fmla="*/ 16 w 16"/>
                <a:gd name="T3" fmla="*/ 22 h 28"/>
                <a:gd name="T4" fmla="*/ 7 w 16"/>
                <a:gd name="T5" fmla="*/ 0 h 28"/>
                <a:gd name="T6" fmla="*/ 0 w 16"/>
                <a:gd name="T7" fmla="*/ 2 h 28"/>
                <a:gd name="T8" fmla="*/ 9 w 16"/>
                <a:gd name="T9" fmla="*/ 24 h 28"/>
                <a:gd name="T10" fmla="*/ 13 w 16"/>
                <a:gd name="T11" fmla="*/ 18 h 28"/>
                <a:gd name="T12" fmla="*/ 9 w 16"/>
                <a:gd name="T13" fmla="*/ 24 h 28"/>
                <a:gd name="T14" fmla="*/ 11 w 16"/>
                <a:gd name="T15" fmla="*/ 27 h 28"/>
                <a:gd name="T16" fmla="*/ 14 w 16"/>
                <a:gd name="T17" fmla="*/ 27 h 28"/>
                <a:gd name="T18" fmla="*/ 16 w 16"/>
                <a:gd name="T19" fmla="*/ 25 h 28"/>
                <a:gd name="T20" fmla="*/ 16 w 16"/>
                <a:gd name="T21" fmla="*/ 22 h 28"/>
                <a:gd name="T22" fmla="*/ 13 w 16"/>
                <a:gd name="T2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28">
                  <a:moveTo>
                    <a:pt x="13" y="28"/>
                  </a:moveTo>
                  <a:lnTo>
                    <a:pt x="16" y="22"/>
                  </a:lnTo>
                  <a:lnTo>
                    <a:pt x="7" y="0"/>
                  </a:lnTo>
                  <a:lnTo>
                    <a:pt x="0" y="2"/>
                  </a:lnTo>
                  <a:lnTo>
                    <a:pt x="9" y="24"/>
                  </a:lnTo>
                  <a:lnTo>
                    <a:pt x="13" y="18"/>
                  </a:lnTo>
                  <a:lnTo>
                    <a:pt x="9" y="24"/>
                  </a:lnTo>
                  <a:lnTo>
                    <a:pt x="11" y="27"/>
                  </a:lnTo>
                  <a:lnTo>
                    <a:pt x="14" y="27"/>
                  </a:lnTo>
                  <a:lnTo>
                    <a:pt x="16" y="25"/>
                  </a:lnTo>
                  <a:lnTo>
                    <a:pt x="16" y="22"/>
                  </a:lnTo>
                  <a:lnTo>
                    <a:pt x="1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3" name="Freeform 75"/>
            <p:cNvSpPr>
              <a:spLocks/>
            </p:cNvSpPr>
            <p:nvPr/>
          </p:nvSpPr>
          <p:spPr bwMode="auto">
            <a:xfrm>
              <a:off x="3551" y="2893"/>
              <a:ext cx="42" cy="5"/>
            </a:xfrm>
            <a:custGeom>
              <a:avLst/>
              <a:gdLst>
                <a:gd name="T0" fmla="*/ 1 w 84"/>
                <a:gd name="T1" fmla="*/ 4 h 10"/>
                <a:gd name="T2" fmla="*/ 4 w 84"/>
                <a:gd name="T3" fmla="*/ 10 h 10"/>
                <a:gd name="T4" fmla="*/ 84 w 84"/>
                <a:gd name="T5" fmla="*/ 10 h 10"/>
                <a:gd name="T6" fmla="*/ 84 w 84"/>
                <a:gd name="T7" fmla="*/ 0 h 10"/>
                <a:gd name="T8" fmla="*/ 4 w 84"/>
                <a:gd name="T9" fmla="*/ 0 h 10"/>
                <a:gd name="T10" fmla="*/ 8 w 84"/>
                <a:gd name="T11" fmla="*/ 6 h 10"/>
                <a:gd name="T12" fmla="*/ 4 w 84"/>
                <a:gd name="T13" fmla="*/ 0 h 10"/>
                <a:gd name="T14" fmla="*/ 1 w 84"/>
                <a:gd name="T15" fmla="*/ 2 h 10"/>
                <a:gd name="T16" fmla="*/ 0 w 84"/>
                <a:gd name="T17" fmla="*/ 5 h 10"/>
                <a:gd name="T18" fmla="*/ 1 w 84"/>
                <a:gd name="T19" fmla="*/ 9 h 10"/>
                <a:gd name="T20" fmla="*/ 4 w 84"/>
                <a:gd name="T21" fmla="*/ 10 h 10"/>
                <a:gd name="T22" fmla="*/ 1 w 84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" h="10">
                  <a:moveTo>
                    <a:pt x="1" y="4"/>
                  </a:moveTo>
                  <a:lnTo>
                    <a:pt x="4" y="10"/>
                  </a:lnTo>
                  <a:lnTo>
                    <a:pt x="84" y="10"/>
                  </a:lnTo>
                  <a:lnTo>
                    <a:pt x="84" y="0"/>
                  </a:lnTo>
                  <a:lnTo>
                    <a:pt x="4" y="0"/>
                  </a:lnTo>
                  <a:lnTo>
                    <a:pt x="8" y="6"/>
                  </a:lnTo>
                  <a:lnTo>
                    <a:pt x="4" y="0"/>
                  </a:lnTo>
                  <a:lnTo>
                    <a:pt x="1" y="2"/>
                  </a:lnTo>
                  <a:lnTo>
                    <a:pt x="0" y="5"/>
                  </a:lnTo>
                  <a:lnTo>
                    <a:pt x="1" y="9"/>
                  </a:lnTo>
                  <a:lnTo>
                    <a:pt x="4" y="10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4" name="Freeform 76"/>
            <p:cNvSpPr>
              <a:spLocks/>
            </p:cNvSpPr>
            <p:nvPr/>
          </p:nvSpPr>
          <p:spPr bwMode="auto">
            <a:xfrm>
              <a:off x="3552" y="2882"/>
              <a:ext cx="7" cy="14"/>
            </a:xfrm>
            <a:custGeom>
              <a:avLst/>
              <a:gdLst>
                <a:gd name="T0" fmla="*/ 11 w 15"/>
                <a:gd name="T1" fmla="*/ 0 h 27"/>
                <a:gd name="T2" fmla="*/ 8 w 15"/>
                <a:gd name="T3" fmla="*/ 3 h 27"/>
                <a:gd name="T4" fmla="*/ 0 w 15"/>
                <a:gd name="T5" fmla="*/ 25 h 27"/>
                <a:gd name="T6" fmla="*/ 7 w 15"/>
                <a:gd name="T7" fmla="*/ 27 h 27"/>
                <a:gd name="T8" fmla="*/ 15 w 15"/>
                <a:gd name="T9" fmla="*/ 5 h 27"/>
                <a:gd name="T10" fmla="*/ 11 w 15"/>
                <a:gd name="T11" fmla="*/ 9 h 27"/>
                <a:gd name="T12" fmla="*/ 15 w 15"/>
                <a:gd name="T13" fmla="*/ 5 h 27"/>
                <a:gd name="T14" fmla="*/ 15 w 15"/>
                <a:gd name="T15" fmla="*/ 2 h 27"/>
                <a:gd name="T16" fmla="*/ 12 w 15"/>
                <a:gd name="T17" fmla="*/ 1 h 27"/>
                <a:gd name="T18" fmla="*/ 10 w 15"/>
                <a:gd name="T19" fmla="*/ 1 h 27"/>
                <a:gd name="T20" fmla="*/ 8 w 15"/>
                <a:gd name="T21" fmla="*/ 3 h 27"/>
                <a:gd name="T22" fmla="*/ 11 w 15"/>
                <a:gd name="T2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7">
                  <a:moveTo>
                    <a:pt x="11" y="0"/>
                  </a:moveTo>
                  <a:lnTo>
                    <a:pt x="8" y="3"/>
                  </a:lnTo>
                  <a:lnTo>
                    <a:pt x="0" y="25"/>
                  </a:lnTo>
                  <a:lnTo>
                    <a:pt x="7" y="27"/>
                  </a:lnTo>
                  <a:lnTo>
                    <a:pt x="15" y="5"/>
                  </a:lnTo>
                  <a:lnTo>
                    <a:pt x="11" y="9"/>
                  </a:lnTo>
                  <a:lnTo>
                    <a:pt x="15" y="5"/>
                  </a:lnTo>
                  <a:lnTo>
                    <a:pt x="15" y="2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5" name="Freeform 77"/>
            <p:cNvSpPr>
              <a:spLocks/>
            </p:cNvSpPr>
            <p:nvPr/>
          </p:nvSpPr>
          <p:spPr bwMode="auto">
            <a:xfrm>
              <a:off x="3514" y="2885"/>
              <a:ext cx="40" cy="11"/>
            </a:xfrm>
            <a:custGeom>
              <a:avLst/>
              <a:gdLst>
                <a:gd name="T0" fmla="*/ 8 w 79"/>
                <a:gd name="T1" fmla="*/ 0 h 22"/>
                <a:gd name="T2" fmla="*/ 70 w 79"/>
                <a:gd name="T3" fmla="*/ 0 h 22"/>
                <a:gd name="T4" fmla="*/ 79 w 79"/>
                <a:gd name="T5" fmla="*/ 22 h 22"/>
                <a:gd name="T6" fmla="*/ 0 w 79"/>
                <a:gd name="T7" fmla="*/ 22 h 22"/>
                <a:gd name="T8" fmla="*/ 8 w 79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2">
                  <a:moveTo>
                    <a:pt x="8" y="0"/>
                  </a:moveTo>
                  <a:lnTo>
                    <a:pt x="70" y="0"/>
                  </a:lnTo>
                  <a:lnTo>
                    <a:pt x="79" y="22"/>
                  </a:lnTo>
                  <a:lnTo>
                    <a:pt x="0" y="2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93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6" name="Freeform 78"/>
            <p:cNvSpPr>
              <a:spLocks/>
            </p:cNvSpPr>
            <p:nvPr/>
          </p:nvSpPr>
          <p:spPr bwMode="auto">
            <a:xfrm>
              <a:off x="3518" y="2882"/>
              <a:ext cx="33" cy="5"/>
            </a:xfrm>
            <a:custGeom>
              <a:avLst/>
              <a:gdLst>
                <a:gd name="T0" fmla="*/ 65 w 67"/>
                <a:gd name="T1" fmla="*/ 3 h 9"/>
                <a:gd name="T2" fmla="*/ 62 w 67"/>
                <a:gd name="T3" fmla="*/ 0 h 9"/>
                <a:gd name="T4" fmla="*/ 0 w 67"/>
                <a:gd name="T5" fmla="*/ 0 h 9"/>
                <a:gd name="T6" fmla="*/ 0 w 67"/>
                <a:gd name="T7" fmla="*/ 9 h 9"/>
                <a:gd name="T8" fmla="*/ 62 w 67"/>
                <a:gd name="T9" fmla="*/ 9 h 9"/>
                <a:gd name="T10" fmla="*/ 58 w 67"/>
                <a:gd name="T11" fmla="*/ 5 h 9"/>
                <a:gd name="T12" fmla="*/ 62 w 67"/>
                <a:gd name="T13" fmla="*/ 9 h 9"/>
                <a:gd name="T14" fmla="*/ 65 w 67"/>
                <a:gd name="T15" fmla="*/ 8 h 9"/>
                <a:gd name="T16" fmla="*/ 67 w 67"/>
                <a:gd name="T17" fmla="*/ 4 h 9"/>
                <a:gd name="T18" fmla="*/ 65 w 67"/>
                <a:gd name="T19" fmla="*/ 1 h 9"/>
                <a:gd name="T20" fmla="*/ 62 w 67"/>
                <a:gd name="T21" fmla="*/ 0 h 9"/>
                <a:gd name="T22" fmla="*/ 65 w 67"/>
                <a:gd name="T23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" h="9">
                  <a:moveTo>
                    <a:pt x="65" y="3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62" y="9"/>
                  </a:lnTo>
                  <a:lnTo>
                    <a:pt x="58" y="5"/>
                  </a:lnTo>
                  <a:lnTo>
                    <a:pt x="62" y="9"/>
                  </a:lnTo>
                  <a:lnTo>
                    <a:pt x="65" y="8"/>
                  </a:lnTo>
                  <a:lnTo>
                    <a:pt x="67" y="4"/>
                  </a:lnTo>
                  <a:lnTo>
                    <a:pt x="65" y="1"/>
                  </a:lnTo>
                  <a:lnTo>
                    <a:pt x="62" y="0"/>
                  </a:lnTo>
                  <a:lnTo>
                    <a:pt x="6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7" name="Freeform 79"/>
            <p:cNvSpPr>
              <a:spLocks/>
            </p:cNvSpPr>
            <p:nvPr/>
          </p:nvSpPr>
          <p:spPr bwMode="auto">
            <a:xfrm>
              <a:off x="3547" y="2884"/>
              <a:ext cx="8" cy="14"/>
            </a:xfrm>
            <a:custGeom>
              <a:avLst/>
              <a:gdLst>
                <a:gd name="T0" fmla="*/ 13 w 17"/>
                <a:gd name="T1" fmla="*/ 28 h 28"/>
                <a:gd name="T2" fmla="*/ 17 w 17"/>
                <a:gd name="T3" fmla="*/ 22 h 28"/>
                <a:gd name="T4" fmla="*/ 7 w 17"/>
                <a:gd name="T5" fmla="*/ 0 h 28"/>
                <a:gd name="T6" fmla="*/ 0 w 17"/>
                <a:gd name="T7" fmla="*/ 2 h 28"/>
                <a:gd name="T8" fmla="*/ 10 w 17"/>
                <a:gd name="T9" fmla="*/ 24 h 28"/>
                <a:gd name="T10" fmla="*/ 13 w 17"/>
                <a:gd name="T11" fmla="*/ 18 h 28"/>
                <a:gd name="T12" fmla="*/ 10 w 17"/>
                <a:gd name="T13" fmla="*/ 24 h 28"/>
                <a:gd name="T14" fmla="*/ 12 w 17"/>
                <a:gd name="T15" fmla="*/ 27 h 28"/>
                <a:gd name="T16" fmla="*/ 14 w 17"/>
                <a:gd name="T17" fmla="*/ 27 h 28"/>
                <a:gd name="T18" fmla="*/ 17 w 17"/>
                <a:gd name="T19" fmla="*/ 25 h 28"/>
                <a:gd name="T20" fmla="*/ 17 w 17"/>
                <a:gd name="T21" fmla="*/ 22 h 28"/>
                <a:gd name="T22" fmla="*/ 13 w 17"/>
                <a:gd name="T2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" h="28">
                  <a:moveTo>
                    <a:pt x="13" y="28"/>
                  </a:moveTo>
                  <a:lnTo>
                    <a:pt x="17" y="22"/>
                  </a:lnTo>
                  <a:lnTo>
                    <a:pt x="7" y="0"/>
                  </a:lnTo>
                  <a:lnTo>
                    <a:pt x="0" y="2"/>
                  </a:lnTo>
                  <a:lnTo>
                    <a:pt x="10" y="24"/>
                  </a:lnTo>
                  <a:lnTo>
                    <a:pt x="13" y="18"/>
                  </a:lnTo>
                  <a:lnTo>
                    <a:pt x="10" y="24"/>
                  </a:lnTo>
                  <a:lnTo>
                    <a:pt x="12" y="27"/>
                  </a:lnTo>
                  <a:lnTo>
                    <a:pt x="14" y="27"/>
                  </a:lnTo>
                  <a:lnTo>
                    <a:pt x="17" y="25"/>
                  </a:lnTo>
                  <a:lnTo>
                    <a:pt x="17" y="22"/>
                  </a:lnTo>
                  <a:lnTo>
                    <a:pt x="1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8" name="Freeform 80"/>
            <p:cNvSpPr>
              <a:spLocks/>
            </p:cNvSpPr>
            <p:nvPr/>
          </p:nvSpPr>
          <p:spPr bwMode="auto">
            <a:xfrm>
              <a:off x="3512" y="2893"/>
              <a:ext cx="42" cy="5"/>
            </a:xfrm>
            <a:custGeom>
              <a:avLst/>
              <a:gdLst>
                <a:gd name="T0" fmla="*/ 1 w 84"/>
                <a:gd name="T1" fmla="*/ 4 h 10"/>
                <a:gd name="T2" fmla="*/ 5 w 84"/>
                <a:gd name="T3" fmla="*/ 10 h 10"/>
                <a:gd name="T4" fmla="*/ 84 w 84"/>
                <a:gd name="T5" fmla="*/ 10 h 10"/>
                <a:gd name="T6" fmla="*/ 84 w 84"/>
                <a:gd name="T7" fmla="*/ 0 h 10"/>
                <a:gd name="T8" fmla="*/ 5 w 84"/>
                <a:gd name="T9" fmla="*/ 0 h 10"/>
                <a:gd name="T10" fmla="*/ 8 w 84"/>
                <a:gd name="T11" fmla="*/ 6 h 10"/>
                <a:gd name="T12" fmla="*/ 5 w 84"/>
                <a:gd name="T13" fmla="*/ 0 h 10"/>
                <a:gd name="T14" fmla="*/ 1 w 84"/>
                <a:gd name="T15" fmla="*/ 2 h 10"/>
                <a:gd name="T16" fmla="*/ 0 w 84"/>
                <a:gd name="T17" fmla="*/ 5 h 10"/>
                <a:gd name="T18" fmla="*/ 1 w 84"/>
                <a:gd name="T19" fmla="*/ 9 h 10"/>
                <a:gd name="T20" fmla="*/ 5 w 84"/>
                <a:gd name="T21" fmla="*/ 10 h 10"/>
                <a:gd name="T22" fmla="*/ 1 w 84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" h="10">
                  <a:moveTo>
                    <a:pt x="1" y="4"/>
                  </a:moveTo>
                  <a:lnTo>
                    <a:pt x="5" y="10"/>
                  </a:lnTo>
                  <a:lnTo>
                    <a:pt x="84" y="10"/>
                  </a:lnTo>
                  <a:lnTo>
                    <a:pt x="84" y="0"/>
                  </a:lnTo>
                  <a:lnTo>
                    <a:pt x="5" y="0"/>
                  </a:lnTo>
                  <a:lnTo>
                    <a:pt x="8" y="6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5"/>
                  </a:lnTo>
                  <a:lnTo>
                    <a:pt x="1" y="9"/>
                  </a:lnTo>
                  <a:lnTo>
                    <a:pt x="5" y="10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9" name="Freeform 81"/>
            <p:cNvSpPr>
              <a:spLocks/>
            </p:cNvSpPr>
            <p:nvPr/>
          </p:nvSpPr>
          <p:spPr bwMode="auto">
            <a:xfrm>
              <a:off x="3512" y="2882"/>
              <a:ext cx="8" cy="14"/>
            </a:xfrm>
            <a:custGeom>
              <a:avLst/>
              <a:gdLst>
                <a:gd name="T0" fmla="*/ 12 w 15"/>
                <a:gd name="T1" fmla="*/ 0 h 27"/>
                <a:gd name="T2" fmla="*/ 8 w 15"/>
                <a:gd name="T3" fmla="*/ 3 h 27"/>
                <a:gd name="T4" fmla="*/ 0 w 15"/>
                <a:gd name="T5" fmla="*/ 25 h 27"/>
                <a:gd name="T6" fmla="*/ 7 w 15"/>
                <a:gd name="T7" fmla="*/ 27 h 27"/>
                <a:gd name="T8" fmla="*/ 15 w 15"/>
                <a:gd name="T9" fmla="*/ 5 h 27"/>
                <a:gd name="T10" fmla="*/ 12 w 15"/>
                <a:gd name="T11" fmla="*/ 9 h 27"/>
                <a:gd name="T12" fmla="*/ 15 w 15"/>
                <a:gd name="T13" fmla="*/ 5 h 27"/>
                <a:gd name="T14" fmla="*/ 15 w 15"/>
                <a:gd name="T15" fmla="*/ 2 h 27"/>
                <a:gd name="T16" fmla="*/ 13 w 15"/>
                <a:gd name="T17" fmla="*/ 1 h 27"/>
                <a:gd name="T18" fmla="*/ 11 w 15"/>
                <a:gd name="T19" fmla="*/ 1 h 27"/>
                <a:gd name="T20" fmla="*/ 8 w 15"/>
                <a:gd name="T21" fmla="*/ 3 h 27"/>
                <a:gd name="T22" fmla="*/ 12 w 15"/>
                <a:gd name="T2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7">
                  <a:moveTo>
                    <a:pt x="12" y="0"/>
                  </a:moveTo>
                  <a:lnTo>
                    <a:pt x="8" y="3"/>
                  </a:lnTo>
                  <a:lnTo>
                    <a:pt x="0" y="25"/>
                  </a:lnTo>
                  <a:lnTo>
                    <a:pt x="7" y="27"/>
                  </a:lnTo>
                  <a:lnTo>
                    <a:pt x="15" y="5"/>
                  </a:lnTo>
                  <a:lnTo>
                    <a:pt x="12" y="9"/>
                  </a:lnTo>
                  <a:lnTo>
                    <a:pt x="15" y="5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8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0" name="Freeform 82"/>
            <p:cNvSpPr>
              <a:spLocks/>
            </p:cNvSpPr>
            <p:nvPr/>
          </p:nvSpPr>
          <p:spPr bwMode="auto">
            <a:xfrm>
              <a:off x="3474" y="2885"/>
              <a:ext cx="39" cy="11"/>
            </a:xfrm>
            <a:custGeom>
              <a:avLst/>
              <a:gdLst>
                <a:gd name="T0" fmla="*/ 8 w 80"/>
                <a:gd name="T1" fmla="*/ 0 h 22"/>
                <a:gd name="T2" fmla="*/ 70 w 80"/>
                <a:gd name="T3" fmla="*/ 0 h 22"/>
                <a:gd name="T4" fmla="*/ 80 w 80"/>
                <a:gd name="T5" fmla="*/ 22 h 22"/>
                <a:gd name="T6" fmla="*/ 0 w 80"/>
                <a:gd name="T7" fmla="*/ 22 h 22"/>
                <a:gd name="T8" fmla="*/ 8 w 80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22">
                  <a:moveTo>
                    <a:pt x="8" y="0"/>
                  </a:moveTo>
                  <a:lnTo>
                    <a:pt x="70" y="0"/>
                  </a:lnTo>
                  <a:lnTo>
                    <a:pt x="80" y="22"/>
                  </a:lnTo>
                  <a:lnTo>
                    <a:pt x="0" y="2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93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1" name="Freeform 83"/>
            <p:cNvSpPr>
              <a:spLocks/>
            </p:cNvSpPr>
            <p:nvPr/>
          </p:nvSpPr>
          <p:spPr bwMode="auto">
            <a:xfrm>
              <a:off x="3478" y="2882"/>
              <a:ext cx="33" cy="5"/>
            </a:xfrm>
            <a:custGeom>
              <a:avLst/>
              <a:gdLst>
                <a:gd name="T0" fmla="*/ 66 w 67"/>
                <a:gd name="T1" fmla="*/ 3 h 9"/>
                <a:gd name="T2" fmla="*/ 62 w 67"/>
                <a:gd name="T3" fmla="*/ 0 h 9"/>
                <a:gd name="T4" fmla="*/ 0 w 67"/>
                <a:gd name="T5" fmla="*/ 0 h 9"/>
                <a:gd name="T6" fmla="*/ 0 w 67"/>
                <a:gd name="T7" fmla="*/ 9 h 9"/>
                <a:gd name="T8" fmla="*/ 62 w 67"/>
                <a:gd name="T9" fmla="*/ 9 h 9"/>
                <a:gd name="T10" fmla="*/ 59 w 67"/>
                <a:gd name="T11" fmla="*/ 5 h 9"/>
                <a:gd name="T12" fmla="*/ 62 w 67"/>
                <a:gd name="T13" fmla="*/ 9 h 9"/>
                <a:gd name="T14" fmla="*/ 66 w 67"/>
                <a:gd name="T15" fmla="*/ 8 h 9"/>
                <a:gd name="T16" fmla="*/ 67 w 67"/>
                <a:gd name="T17" fmla="*/ 4 h 9"/>
                <a:gd name="T18" fmla="*/ 66 w 67"/>
                <a:gd name="T19" fmla="*/ 1 h 9"/>
                <a:gd name="T20" fmla="*/ 62 w 67"/>
                <a:gd name="T21" fmla="*/ 0 h 9"/>
                <a:gd name="T22" fmla="*/ 66 w 67"/>
                <a:gd name="T23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" h="9">
                  <a:moveTo>
                    <a:pt x="66" y="3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62" y="9"/>
                  </a:lnTo>
                  <a:lnTo>
                    <a:pt x="59" y="5"/>
                  </a:lnTo>
                  <a:lnTo>
                    <a:pt x="62" y="9"/>
                  </a:lnTo>
                  <a:lnTo>
                    <a:pt x="66" y="8"/>
                  </a:lnTo>
                  <a:lnTo>
                    <a:pt x="67" y="4"/>
                  </a:lnTo>
                  <a:lnTo>
                    <a:pt x="66" y="1"/>
                  </a:lnTo>
                  <a:lnTo>
                    <a:pt x="62" y="0"/>
                  </a:lnTo>
                  <a:lnTo>
                    <a:pt x="6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2" name="Freeform 84"/>
            <p:cNvSpPr>
              <a:spLocks/>
            </p:cNvSpPr>
            <p:nvPr/>
          </p:nvSpPr>
          <p:spPr bwMode="auto">
            <a:xfrm>
              <a:off x="3507" y="2884"/>
              <a:ext cx="8" cy="14"/>
            </a:xfrm>
            <a:custGeom>
              <a:avLst/>
              <a:gdLst>
                <a:gd name="T0" fmla="*/ 13 w 16"/>
                <a:gd name="T1" fmla="*/ 28 h 28"/>
                <a:gd name="T2" fmla="*/ 16 w 16"/>
                <a:gd name="T3" fmla="*/ 22 h 28"/>
                <a:gd name="T4" fmla="*/ 7 w 16"/>
                <a:gd name="T5" fmla="*/ 0 h 28"/>
                <a:gd name="T6" fmla="*/ 0 w 16"/>
                <a:gd name="T7" fmla="*/ 2 h 28"/>
                <a:gd name="T8" fmla="*/ 9 w 16"/>
                <a:gd name="T9" fmla="*/ 24 h 28"/>
                <a:gd name="T10" fmla="*/ 13 w 16"/>
                <a:gd name="T11" fmla="*/ 18 h 28"/>
                <a:gd name="T12" fmla="*/ 9 w 16"/>
                <a:gd name="T13" fmla="*/ 24 h 28"/>
                <a:gd name="T14" fmla="*/ 11 w 16"/>
                <a:gd name="T15" fmla="*/ 27 h 28"/>
                <a:gd name="T16" fmla="*/ 14 w 16"/>
                <a:gd name="T17" fmla="*/ 27 h 28"/>
                <a:gd name="T18" fmla="*/ 16 w 16"/>
                <a:gd name="T19" fmla="*/ 25 h 28"/>
                <a:gd name="T20" fmla="*/ 16 w 16"/>
                <a:gd name="T21" fmla="*/ 22 h 28"/>
                <a:gd name="T22" fmla="*/ 13 w 16"/>
                <a:gd name="T2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28">
                  <a:moveTo>
                    <a:pt x="13" y="28"/>
                  </a:moveTo>
                  <a:lnTo>
                    <a:pt x="16" y="22"/>
                  </a:lnTo>
                  <a:lnTo>
                    <a:pt x="7" y="0"/>
                  </a:lnTo>
                  <a:lnTo>
                    <a:pt x="0" y="2"/>
                  </a:lnTo>
                  <a:lnTo>
                    <a:pt x="9" y="24"/>
                  </a:lnTo>
                  <a:lnTo>
                    <a:pt x="13" y="18"/>
                  </a:lnTo>
                  <a:lnTo>
                    <a:pt x="9" y="24"/>
                  </a:lnTo>
                  <a:lnTo>
                    <a:pt x="11" y="27"/>
                  </a:lnTo>
                  <a:lnTo>
                    <a:pt x="14" y="27"/>
                  </a:lnTo>
                  <a:lnTo>
                    <a:pt x="16" y="25"/>
                  </a:lnTo>
                  <a:lnTo>
                    <a:pt x="16" y="22"/>
                  </a:lnTo>
                  <a:lnTo>
                    <a:pt x="1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3" name="Freeform 85"/>
            <p:cNvSpPr>
              <a:spLocks/>
            </p:cNvSpPr>
            <p:nvPr/>
          </p:nvSpPr>
          <p:spPr bwMode="auto">
            <a:xfrm>
              <a:off x="3471" y="2893"/>
              <a:ext cx="42" cy="5"/>
            </a:xfrm>
            <a:custGeom>
              <a:avLst/>
              <a:gdLst>
                <a:gd name="T0" fmla="*/ 2 w 85"/>
                <a:gd name="T1" fmla="*/ 4 h 10"/>
                <a:gd name="T2" fmla="*/ 5 w 85"/>
                <a:gd name="T3" fmla="*/ 10 h 10"/>
                <a:gd name="T4" fmla="*/ 85 w 85"/>
                <a:gd name="T5" fmla="*/ 10 h 10"/>
                <a:gd name="T6" fmla="*/ 85 w 85"/>
                <a:gd name="T7" fmla="*/ 0 h 10"/>
                <a:gd name="T8" fmla="*/ 5 w 85"/>
                <a:gd name="T9" fmla="*/ 0 h 10"/>
                <a:gd name="T10" fmla="*/ 8 w 85"/>
                <a:gd name="T11" fmla="*/ 6 h 10"/>
                <a:gd name="T12" fmla="*/ 5 w 85"/>
                <a:gd name="T13" fmla="*/ 0 h 10"/>
                <a:gd name="T14" fmla="*/ 2 w 85"/>
                <a:gd name="T15" fmla="*/ 2 h 10"/>
                <a:gd name="T16" fmla="*/ 0 w 85"/>
                <a:gd name="T17" fmla="*/ 5 h 10"/>
                <a:gd name="T18" fmla="*/ 2 w 85"/>
                <a:gd name="T19" fmla="*/ 9 h 10"/>
                <a:gd name="T20" fmla="*/ 5 w 85"/>
                <a:gd name="T21" fmla="*/ 10 h 10"/>
                <a:gd name="T22" fmla="*/ 2 w 85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5" h="10">
                  <a:moveTo>
                    <a:pt x="2" y="4"/>
                  </a:moveTo>
                  <a:lnTo>
                    <a:pt x="5" y="10"/>
                  </a:lnTo>
                  <a:lnTo>
                    <a:pt x="85" y="10"/>
                  </a:lnTo>
                  <a:lnTo>
                    <a:pt x="85" y="0"/>
                  </a:lnTo>
                  <a:lnTo>
                    <a:pt x="5" y="0"/>
                  </a:lnTo>
                  <a:lnTo>
                    <a:pt x="8" y="6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2" y="9"/>
                  </a:lnTo>
                  <a:lnTo>
                    <a:pt x="5" y="10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4" name="Freeform 86"/>
            <p:cNvSpPr>
              <a:spLocks/>
            </p:cNvSpPr>
            <p:nvPr/>
          </p:nvSpPr>
          <p:spPr bwMode="auto">
            <a:xfrm>
              <a:off x="3472" y="2882"/>
              <a:ext cx="7" cy="14"/>
            </a:xfrm>
            <a:custGeom>
              <a:avLst/>
              <a:gdLst>
                <a:gd name="T0" fmla="*/ 11 w 15"/>
                <a:gd name="T1" fmla="*/ 0 h 27"/>
                <a:gd name="T2" fmla="*/ 8 w 15"/>
                <a:gd name="T3" fmla="*/ 3 h 27"/>
                <a:gd name="T4" fmla="*/ 0 w 15"/>
                <a:gd name="T5" fmla="*/ 25 h 27"/>
                <a:gd name="T6" fmla="*/ 6 w 15"/>
                <a:gd name="T7" fmla="*/ 27 h 27"/>
                <a:gd name="T8" fmla="*/ 15 w 15"/>
                <a:gd name="T9" fmla="*/ 5 h 27"/>
                <a:gd name="T10" fmla="*/ 11 w 15"/>
                <a:gd name="T11" fmla="*/ 9 h 27"/>
                <a:gd name="T12" fmla="*/ 15 w 15"/>
                <a:gd name="T13" fmla="*/ 5 h 27"/>
                <a:gd name="T14" fmla="*/ 15 w 15"/>
                <a:gd name="T15" fmla="*/ 2 h 27"/>
                <a:gd name="T16" fmla="*/ 12 w 15"/>
                <a:gd name="T17" fmla="*/ 1 h 27"/>
                <a:gd name="T18" fmla="*/ 10 w 15"/>
                <a:gd name="T19" fmla="*/ 1 h 27"/>
                <a:gd name="T20" fmla="*/ 8 w 15"/>
                <a:gd name="T21" fmla="*/ 3 h 27"/>
                <a:gd name="T22" fmla="*/ 11 w 15"/>
                <a:gd name="T2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7">
                  <a:moveTo>
                    <a:pt x="11" y="0"/>
                  </a:moveTo>
                  <a:lnTo>
                    <a:pt x="8" y="3"/>
                  </a:lnTo>
                  <a:lnTo>
                    <a:pt x="0" y="25"/>
                  </a:lnTo>
                  <a:lnTo>
                    <a:pt x="6" y="27"/>
                  </a:lnTo>
                  <a:lnTo>
                    <a:pt x="15" y="5"/>
                  </a:lnTo>
                  <a:lnTo>
                    <a:pt x="11" y="9"/>
                  </a:lnTo>
                  <a:lnTo>
                    <a:pt x="15" y="5"/>
                  </a:lnTo>
                  <a:lnTo>
                    <a:pt x="15" y="2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5" name="Freeform 87"/>
            <p:cNvSpPr>
              <a:spLocks/>
            </p:cNvSpPr>
            <p:nvPr/>
          </p:nvSpPr>
          <p:spPr bwMode="auto">
            <a:xfrm>
              <a:off x="3434" y="2885"/>
              <a:ext cx="40" cy="11"/>
            </a:xfrm>
            <a:custGeom>
              <a:avLst/>
              <a:gdLst>
                <a:gd name="T0" fmla="*/ 8 w 79"/>
                <a:gd name="T1" fmla="*/ 0 h 22"/>
                <a:gd name="T2" fmla="*/ 70 w 79"/>
                <a:gd name="T3" fmla="*/ 0 h 22"/>
                <a:gd name="T4" fmla="*/ 79 w 79"/>
                <a:gd name="T5" fmla="*/ 22 h 22"/>
                <a:gd name="T6" fmla="*/ 0 w 79"/>
                <a:gd name="T7" fmla="*/ 22 h 22"/>
                <a:gd name="T8" fmla="*/ 8 w 79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2">
                  <a:moveTo>
                    <a:pt x="8" y="0"/>
                  </a:moveTo>
                  <a:lnTo>
                    <a:pt x="70" y="0"/>
                  </a:lnTo>
                  <a:lnTo>
                    <a:pt x="79" y="22"/>
                  </a:lnTo>
                  <a:lnTo>
                    <a:pt x="0" y="2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93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6" name="Freeform 88"/>
            <p:cNvSpPr>
              <a:spLocks/>
            </p:cNvSpPr>
            <p:nvPr/>
          </p:nvSpPr>
          <p:spPr bwMode="auto">
            <a:xfrm>
              <a:off x="3438" y="2882"/>
              <a:ext cx="33" cy="5"/>
            </a:xfrm>
            <a:custGeom>
              <a:avLst/>
              <a:gdLst>
                <a:gd name="T0" fmla="*/ 65 w 66"/>
                <a:gd name="T1" fmla="*/ 3 h 9"/>
                <a:gd name="T2" fmla="*/ 62 w 66"/>
                <a:gd name="T3" fmla="*/ 0 h 9"/>
                <a:gd name="T4" fmla="*/ 0 w 66"/>
                <a:gd name="T5" fmla="*/ 0 h 9"/>
                <a:gd name="T6" fmla="*/ 0 w 66"/>
                <a:gd name="T7" fmla="*/ 9 h 9"/>
                <a:gd name="T8" fmla="*/ 62 w 66"/>
                <a:gd name="T9" fmla="*/ 9 h 9"/>
                <a:gd name="T10" fmla="*/ 58 w 66"/>
                <a:gd name="T11" fmla="*/ 5 h 9"/>
                <a:gd name="T12" fmla="*/ 62 w 66"/>
                <a:gd name="T13" fmla="*/ 9 h 9"/>
                <a:gd name="T14" fmla="*/ 65 w 66"/>
                <a:gd name="T15" fmla="*/ 8 h 9"/>
                <a:gd name="T16" fmla="*/ 66 w 66"/>
                <a:gd name="T17" fmla="*/ 4 h 9"/>
                <a:gd name="T18" fmla="*/ 65 w 66"/>
                <a:gd name="T19" fmla="*/ 1 h 9"/>
                <a:gd name="T20" fmla="*/ 62 w 66"/>
                <a:gd name="T21" fmla="*/ 0 h 9"/>
                <a:gd name="T22" fmla="*/ 65 w 66"/>
                <a:gd name="T23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6" h="9">
                  <a:moveTo>
                    <a:pt x="65" y="3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62" y="9"/>
                  </a:lnTo>
                  <a:lnTo>
                    <a:pt x="58" y="5"/>
                  </a:lnTo>
                  <a:lnTo>
                    <a:pt x="62" y="9"/>
                  </a:lnTo>
                  <a:lnTo>
                    <a:pt x="65" y="8"/>
                  </a:lnTo>
                  <a:lnTo>
                    <a:pt x="66" y="4"/>
                  </a:lnTo>
                  <a:lnTo>
                    <a:pt x="65" y="1"/>
                  </a:lnTo>
                  <a:lnTo>
                    <a:pt x="62" y="0"/>
                  </a:lnTo>
                  <a:lnTo>
                    <a:pt x="6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7" name="Freeform 89"/>
            <p:cNvSpPr>
              <a:spLocks/>
            </p:cNvSpPr>
            <p:nvPr/>
          </p:nvSpPr>
          <p:spPr bwMode="auto">
            <a:xfrm>
              <a:off x="3467" y="2884"/>
              <a:ext cx="8" cy="14"/>
            </a:xfrm>
            <a:custGeom>
              <a:avLst/>
              <a:gdLst>
                <a:gd name="T0" fmla="*/ 13 w 16"/>
                <a:gd name="T1" fmla="*/ 28 h 28"/>
                <a:gd name="T2" fmla="*/ 16 w 16"/>
                <a:gd name="T3" fmla="*/ 22 h 28"/>
                <a:gd name="T4" fmla="*/ 7 w 16"/>
                <a:gd name="T5" fmla="*/ 0 h 28"/>
                <a:gd name="T6" fmla="*/ 0 w 16"/>
                <a:gd name="T7" fmla="*/ 2 h 28"/>
                <a:gd name="T8" fmla="*/ 10 w 16"/>
                <a:gd name="T9" fmla="*/ 24 h 28"/>
                <a:gd name="T10" fmla="*/ 13 w 16"/>
                <a:gd name="T11" fmla="*/ 18 h 28"/>
                <a:gd name="T12" fmla="*/ 10 w 16"/>
                <a:gd name="T13" fmla="*/ 24 h 28"/>
                <a:gd name="T14" fmla="*/ 12 w 16"/>
                <a:gd name="T15" fmla="*/ 27 h 28"/>
                <a:gd name="T16" fmla="*/ 14 w 16"/>
                <a:gd name="T17" fmla="*/ 27 h 28"/>
                <a:gd name="T18" fmla="*/ 16 w 16"/>
                <a:gd name="T19" fmla="*/ 25 h 28"/>
                <a:gd name="T20" fmla="*/ 16 w 16"/>
                <a:gd name="T21" fmla="*/ 22 h 28"/>
                <a:gd name="T22" fmla="*/ 13 w 16"/>
                <a:gd name="T2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28">
                  <a:moveTo>
                    <a:pt x="13" y="28"/>
                  </a:moveTo>
                  <a:lnTo>
                    <a:pt x="16" y="22"/>
                  </a:lnTo>
                  <a:lnTo>
                    <a:pt x="7" y="0"/>
                  </a:lnTo>
                  <a:lnTo>
                    <a:pt x="0" y="2"/>
                  </a:lnTo>
                  <a:lnTo>
                    <a:pt x="10" y="24"/>
                  </a:lnTo>
                  <a:lnTo>
                    <a:pt x="13" y="18"/>
                  </a:lnTo>
                  <a:lnTo>
                    <a:pt x="10" y="24"/>
                  </a:lnTo>
                  <a:lnTo>
                    <a:pt x="12" y="27"/>
                  </a:lnTo>
                  <a:lnTo>
                    <a:pt x="14" y="27"/>
                  </a:lnTo>
                  <a:lnTo>
                    <a:pt x="16" y="25"/>
                  </a:lnTo>
                  <a:lnTo>
                    <a:pt x="16" y="22"/>
                  </a:lnTo>
                  <a:lnTo>
                    <a:pt x="1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8" name="Freeform 90"/>
            <p:cNvSpPr>
              <a:spLocks/>
            </p:cNvSpPr>
            <p:nvPr/>
          </p:nvSpPr>
          <p:spPr bwMode="auto">
            <a:xfrm>
              <a:off x="3431" y="2893"/>
              <a:ext cx="43" cy="5"/>
            </a:xfrm>
            <a:custGeom>
              <a:avLst/>
              <a:gdLst>
                <a:gd name="T0" fmla="*/ 1 w 84"/>
                <a:gd name="T1" fmla="*/ 4 h 10"/>
                <a:gd name="T2" fmla="*/ 5 w 84"/>
                <a:gd name="T3" fmla="*/ 10 h 10"/>
                <a:gd name="T4" fmla="*/ 84 w 84"/>
                <a:gd name="T5" fmla="*/ 10 h 10"/>
                <a:gd name="T6" fmla="*/ 84 w 84"/>
                <a:gd name="T7" fmla="*/ 0 h 10"/>
                <a:gd name="T8" fmla="*/ 5 w 84"/>
                <a:gd name="T9" fmla="*/ 0 h 10"/>
                <a:gd name="T10" fmla="*/ 8 w 84"/>
                <a:gd name="T11" fmla="*/ 6 h 10"/>
                <a:gd name="T12" fmla="*/ 5 w 84"/>
                <a:gd name="T13" fmla="*/ 0 h 10"/>
                <a:gd name="T14" fmla="*/ 1 w 84"/>
                <a:gd name="T15" fmla="*/ 2 h 10"/>
                <a:gd name="T16" fmla="*/ 0 w 84"/>
                <a:gd name="T17" fmla="*/ 5 h 10"/>
                <a:gd name="T18" fmla="*/ 1 w 84"/>
                <a:gd name="T19" fmla="*/ 9 h 10"/>
                <a:gd name="T20" fmla="*/ 5 w 84"/>
                <a:gd name="T21" fmla="*/ 10 h 10"/>
                <a:gd name="T22" fmla="*/ 1 w 84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" h="10">
                  <a:moveTo>
                    <a:pt x="1" y="4"/>
                  </a:moveTo>
                  <a:lnTo>
                    <a:pt x="5" y="10"/>
                  </a:lnTo>
                  <a:lnTo>
                    <a:pt x="84" y="10"/>
                  </a:lnTo>
                  <a:lnTo>
                    <a:pt x="84" y="0"/>
                  </a:lnTo>
                  <a:lnTo>
                    <a:pt x="5" y="0"/>
                  </a:lnTo>
                  <a:lnTo>
                    <a:pt x="8" y="6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5"/>
                  </a:lnTo>
                  <a:lnTo>
                    <a:pt x="1" y="9"/>
                  </a:lnTo>
                  <a:lnTo>
                    <a:pt x="5" y="10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39" name="Freeform 91"/>
            <p:cNvSpPr>
              <a:spLocks/>
            </p:cNvSpPr>
            <p:nvPr/>
          </p:nvSpPr>
          <p:spPr bwMode="auto">
            <a:xfrm>
              <a:off x="3432" y="2882"/>
              <a:ext cx="8" cy="14"/>
            </a:xfrm>
            <a:custGeom>
              <a:avLst/>
              <a:gdLst>
                <a:gd name="T0" fmla="*/ 12 w 15"/>
                <a:gd name="T1" fmla="*/ 0 h 27"/>
                <a:gd name="T2" fmla="*/ 8 w 15"/>
                <a:gd name="T3" fmla="*/ 3 h 27"/>
                <a:gd name="T4" fmla="*/ 0 w 15"/>
                <a:gd name="T5" fmla="*/ 25 h 27"/>
                <a:gd name="T6" fmla="*/ 7 w 15"/>
                <a:gd name="T7" fmla="*/ 27 h 27"/>
                <a:gd name="T8" fmla="*/ 15 w 15"/>
                <a:gd name="T9" fmla="*/ 5 h 27"/>
                <a:gd name="T10" fmla="*/ 12 w 15"/>
                <a:gd name="T11" fmla="*/ 9 h 27"/>
                <a:gd name="T12" fmla="*/ 15 w 15"/>
                <a:gd name="T13" fmla="*/ 5 h 27"/>
                <a:gd name="T14" fmla="*/ 15 w 15"/>
                <a:gd name="T15" fmla="*/ 2 h 27"/>
                <a:gd name="T16" fmla="*/ 13 w 15"/>
                <a:gd name="T17" fmla="*/ 1 h 27"/>
                <a:gd name="T18" fmla="*/ 10 w 15"/>
                <a:gd name="T19" fmla="*/ 1 h 27"/>
                <a:gd name="T20" fmla="*/ 8 w 15"/>
                <a:gd name="T21" fmla="*/ 3 h 27"/>
                <a:gd name="T22" fmla="*/ 12 w 15"/>
                <a:gd name="T2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7">
                  <a:moveTo>
                    <a:pt x="12" y="0"/>
                  </a:moveTo>
                  <a:lnTo>
                    <a:pt x="8" y="3"/>
                  </a:lnTo>
                  <a:lnTo>
                    <a:pt x="0" y="25"/>
                  </a:lnTo>
                  <a:lnTo>
                    <a:pt x="7" y="27"/>
                  </a:lnTo>
                  <a:lnTo>
                    <a:pt x="15" y="5"/>
                  </a:lnTo>
                  <a:lnTo>
                    <a:pt x="12" y="9"/>
                  </a:lnTo>
                  <a:lnTo>
                    <a:pt x="15" y="5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0" name="Freeform 92"/>
            <p:cNvSpPr>
              <a:spLocks/>
            </p:cNvSpPr>
            <p:nvPr/>
          </p:nvSpPr>
          <p:spPr bwMode="auto">
            <a:xfrm>
              <a:off x="3333" y="2885"/>
              <a:ext cx="40" cy="11"/>
            </a:xfrm>
            <a:custGeom>
              <a:avLst/>
              <a:gdLst>
                <a:gd name="T0" fmla="*/ 8 w 79"/>
                <a:gd name="T1" fmla="*/ 0 h 22"/>
                <a:gd name="T2" fmla="*/ 70 w 79"/>
                <a:gd name="T3" fmla="*/ 0 h 22"/>
                <a:gd name="T4" fmla="*/ 79 w 79"/>
                <a:gd name="T5" fmla="*/ 22 h 22"/>
                <a:gd name="T6" fmla="*/ 0 w 79"/>
                <a:gd name="T7" fmla="*/ 22 h 22"/>
                <a:gd name="T8" fmla="*/ 8 w 79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2">
                  <a:moveTo>
                    <a:pt x="8" y="0"/>
                  </a:moveTo>
                  <a:lnTo>
                    <a:pt x="70" y="0"/>
                  </a:lnTo>
                  <a:lnTo>
                    <a:pt x="79" y="22"/>
                  </a:lnTo>
                  <a:lnTo>
                    <a:pt x="0" y="2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93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1" name="Freeform 93"/>
            <p:cNvSpPr>
              <a:spLocks/>
            </p:cNvSpPr>
            <p:nvPr/>
          </p:nvSpPr>
          <p:spPr bwMode="auto">
            <a:xfrm>
              <a:off x="3337" y="2882"/>
              <a:ext cx="33" cy="5"/>
            </a:xfrm>
            <a:custGeom>
              <a:avLst/>
              <a:gdLst>
                <a:gd name="T0" fmla="*/ 66 w 67"/>
                <a:gd name="T1" fmla="*/ 3 h 9"/>
                <a:gd name="T2" fmla="*/ 62 w 67"/>
                <a:gd name="T3" fmla="*/ 0 h 9"/>
                <a:gd name="T4" fmla="*/ 0 w 67"/>
                <a:gd name="T5" fmla="*/ 0 h 9"/>
                <a:gd name="T6" fmla="*/ 0 w 67"/>
                <a:gd name="T7" fmla="*/ 9 h 9"/>
                <a:gd name="T8" fmla="*/ 62 w 67"/>
                <a:gd name="T9" fmla="*/ 9 h 9"/>
                <a:gd name="T10" fmla="*/ 59 w 67"/>
                <a:gd name="T11" fmla="*/ 5 h 9"/>
                <a:gd name="T12" fmla="*/ 62 w 67"/>
                <a:gd name="T13" fmla="*/ 9 h 9"/>
                <a:gd name="T14" fmla="*/ 66 w 67"/>
                <a:gd name="T15" fmla="*/ 8 h 9"/>
                <a:gd name="T16" fmla="*/ 67 w 67"/>
                <a:gd name="T17" fmla="*/ 4 h 9"/>
                <a:gd name="T18" fmla="*/ 66 w 67"/>
                <a:gd name="T19" fmla="*/ 1 h 9"/>
                <a:gd name="T20" fmla="*/ 62 w 67"/>
                <a:gd name="T21" fmla="*/ 0 h 9"/>
                <a:gd name="T22" fmla="*/ 66 w 67"/>
                <a:gd name="T23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" h="9">
                  <a:moveTo>
                    <a:pt x="66" y="3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62" y="9"/>
                  </a:lnTo>
                  <a:lnTo>
                    <a:pt x="59" y="5"/>
                  </a:lnTo>
                  <a:lnTo>
                    <a:pt x="62" y="9"/>
                  </a:lnTo>
                  <a:lnTo>
                    <a:pt x="66" y="8"/>
                  </a:lnTo>
                  <a:lnTo>
                    <a:pt x="67" y="4"/>
                  </a:lnTo>
                  <a:lnTo>
                    <a:pt x="66" y="1"/>
                  </a:lnTo>
                  <a:lnTo>
                    <a:pt x="62" y="0"/>
                  </a:lnTo>
                  <a:lnTo>
                    <a:pt x="6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2" name="Freeform 94"/>
            <p:cNvSpPr>
              <a:spLocks/>
            </p:cNvSpPr>
            <p:nvPr/>
          </p:nvSpPr>
          <p:spPr bwMode="auto">
            <a:xfrm>
              <a:off x="3366" y="2884"/>
              <a:ext cx="8" cy="14"/>
            </a:xfrm>
            <a:custGeom>
              <a:avLst/>
              <a:gdLst>
                <a:gd name="T0" fmla="*/ 12 w 16"/>
                <a:gd name="T1" fmla="*/ 28 h 28"/>
                <a:gd name="T2" fmla="*/ 16 w 16"/>
                <a:gd name="T3" fmla="*/ 22 h 28"/>
                <a:gd name="T4" fmla="*/ 7 w 16"/>
                <a:gd name="T5" fmla="*/ 0 h 28"/>
                <a:gd name="T6" fmla="*/ 0 w 16"/>
                <a:gd name="T7" fmla="*/ 2 h 28"/>
                <a:gd name="T8" fmla="*/ 9 w 16"/>
                <a:gd name="T9" fmla="*/ 24 h 28"/>
                <a:gd name="T10" fmla="*/ 12 w 16"/>
                <a:gd name="T11" fmla="*/ 18 h 28"/>
                <a:gd name="T12" fmla="*/ 9 w 16"/>
                <a:gd name="T13" fmla="*/ 24 h 28"/>
                <a:gd name="T14" fmla="*/ 11 w 16"/>
                <a:gd name="T15" fmla="*/ 27 h 28"/>
                <a:gd name="T16" fmla="*/ 14 w 16"/>
                <a:gd name="T17" fmla="*/ 27 h 28"/>
                <a:gd name="T18" fmla="*/ 16 w 16"/>
                <a:gd name="T19" fmla="*/ 25 h 28"/>
                <a:gd name="T20" fmla="*/ 16 w 16"/>
                <a:gd name="T21" fmla="*/ 22 h 28"/>
                <a:gd name="T22" fmla="*/ 12 w 16"/>
                <a:gd name="T2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28">
                  <a:moveTo>
                    <a:pt x="12" y="28"/>
                  </a:moveTo>
                  <a:lnTo>
                    <a:pt x="16" y="22"/>
                  </a:lnTo>
                  <a:lnTo>
                    <a:pt x="7" y="0"/>
                  </a:lnTo>
                  <a:lnTo>
                    <a:pt x="0" y="2"/>
                  </a:lnTo>
                  <a:lnTo>
                    <a:pt x="9" y="24"/>
                  </a:lnTo>
                  <a:lnTo>
                    <a:pt x="12" y="18"/>
                  </a:lnTo>
                  <a:lnTo>
                    <a:pt x="9" y="24"/>
                  </a:lnTo>
                  <a:lnTo>
                    <a:pt x="11" y="27"/>
                  </a:lnTo>
                  <a:lnTo>
                    <a:pt x="14" y="27"/>
                  </a:lnTo>
                  <a:lnTo>
                    <a:pt x="16" y="25"/>
                  </a:lnTo>
                  <a:lnTo>
                    <a:pt x="16" y="22"/>
                  </a:lnTo>
                  <a:lnTo>
                    <a:pt x="12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3" name="Freeform 95"/>
            <p:cNvSpPr>
              <a:spLocks/>
            </p:cNvSpPr>
            <p:nvPr/>
          </p:nvSpPr>
          <p:spPr bwMode="auto">
            <a:xfrm>
              <a:off x="3331" y="2893"/>
              <a:ext cx="42" cy="5"/>
            </a:xfrm>
            <a:custGeom>
              <a:avLst/>
              <a:gdLst>
                <a:gd name="T0" fmla="*/ 2 w 84"/>
                <a:gd name="T1" fmla="*/ 4 h 10"/>
                <a:gd name="T2" fmla="*/ 5 w 84"/>
                <a:gd name="T3" fmla="*/ 10 h 10"/>
                <a:gd name="T4" fmla="*/ 84 w 84"/>
                <a:gd name="T5" fmla="*/ 10 h 10"/>
                <a:gd name="T6" fmla="*/ 84 w 84"/>
                <a:gd name="T7" fmla="*/ 0 h 10"/>
                <a:gd name="T8" fmla="*/ 5 w 84"/>
                <a:gd name="T9" fmla="*/ 0 h 10"/>
                <a:gd name="T10" fmla="*/ 8 w 84"/>
                <a:gd name="T11" fmla="*/ 6 h 10"/>
                <a:gd name="T12" fmla="*/ 5 w 84"/>
                <a:gd name="T13" fmla="*/ 0 h 10"/>
                <a:gd name="T14" fmla="*/ 2 w 84"/>
                <a:gd name="T15" fmla="*/ 2 h 10"/>
                <a:gd name="T16" fmla="*/ 0 w 84"/>
                <a:gd name="T17" fmla="*/ 5 h 10"/>
                <a:gd name="T18" fmla="*/ 2 w 84"/>
                <a:gd name="T19" fmla="*/ 9 h 10"/>
                <a:gd name="T20" fmla="*/ 5 w 84"/>
                <a:gd name="T21" fmla="*/ 10 h 10"/>
                <a:gd name="T22" fmla="*/ 2 w 84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" h="10">
                  <a:moveTo>
                    <a:pt x="2" y="4"/>
                  </a:moveTo>
                  <a:lnTo>
                    <a:pt x="5" y="10"/>
                  </a:lnTo>
                  <a:lnTo>
                    <a:pt x="84" y="10"/>
                  </a:lnTo>
                  <a:lnTo>
                    <a:pt x="84" y="0"/>
                  </a:lnTo>
                  <a:lnTo>
                    <a:pt x="5" y="0"/>
                  </a:lnTo>
                  <a:lnTo>
                    <a:pt x="8" y="6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2" y="9"/>
                  </a:lnTo>
                  <a:lnTo>
                    <a:pt x="5" y="10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4" name="Freeform 96"/>
            <p:cNvSpPr>
              <a:spLocks/>
            </p:cNvSpPr>
            <p:nvPr/>
          </p:nvSpPr>
          <p:spPr bwMode="auto">
            <a:xfrm>
              <a:off x="3331" y="2882"/>
              <a:ext cx="8" cy="14"/>
            </a:xfrm>
            <a:custGeom>
              <a:avLst/>
              <a:gdLst>
                <a:gd name="T0" fmla="*/ 11 w 15"/>
                <a:gd name="T1" fmla="*/ 0 h 27"/>
                <a:gd name="T2" fmla="*/ 8 w 15"/>
                <a:gd name="T3" fmla="*/ 3 h 27"/>
                <a:gd name="T4" fmla="*/ 0 w 15"/>
                <a:gd name="T5" fmla="*/ 25 h 27"/>
                <a:gd name="T6" fmla="*/ 6 w 15"/>
                <a:gd name="T7" fmla="*/ 27 h 27"/>
                <a:gd name="T8" fmla="*/ 15 w 15"/>
                <a:gd name="T9" fmla="*/ 5 h 27"/>
                <a:gd name="T10" fmla="*/ 11 w 15"/>
                <a:gd name="T11" fmla="*/ 9 h 27"/>
                <a:gd name="T12" fmla="*/ 15 w 15"/>
                <a:gd name="T13" fmla="*/ 5 h 27"/>
                <a:gd name="T14" fmla="*/ 15 w 15"/>
                <a:gd name="T15" fmla="*/ 2 h 27"/>
                <a:gd name="T16" fmla="*/ 12 w 15"/>
                <a:gd name="T17" fmla="*/ 1 h 27"/>
                <a:gd name="T18" fmla="*/ 10 w 15"/>
                <a:gd name="T19" fmla="*/ 1 h 27"/>
                <a:gd name="T20" fmla="*/ 8 w 15"/>
                <a:gd name="T21" fmla="*/ 3 h 27"/>
                <a:gd name="T22" fmla="*/ 11 w 15"/>
                <a:gd name="T2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7">
                  <a:moveTo>
                    <a:pt x="11" y="0"/>
                  </a:moveTo>
                  <a:lnTo>
                    <a:pt x="8" y="3"/>
                  </a:lnTo>
                  <a:lnTo>
                    <a:pt x="0" y="25"/>
                  </a:lnTo>
                  <a:lnTo>
                    <a:pt x="6" y="27"/>
                  </a:lnTo>
                  <a:lnTo>
                    <a:pt x="15" y="5"/>
                  </a:lnTo>
                  <a:lnTo>
                    <a:pt x="11" y="9"/>
                  </a:lnTo>
                  <a:lnTo>
                    <a:pt x="15" y="5"/>
                  </a:lnTo>
                  <a:lnTo>
                    <a:pt x="15" y="2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5" name="Freeform 97"/>
            <p:cNvSpPr>
              <a:spLocks/>
            </p:cNvSpPr>
            <p:nvPr/>
          </p:nvSpPr>
          <p:spPr bwMode="auto">
            <a:xfrm>
              <a:off x="3293" y="2885"/>
              <a:ext cx="40" cy="11"/>
            </a:xfrm>
            <a:custGeom>
              <a:avLst/>
              <a:gdLst>
                <a:gd name="T0" fmla="*/ 8 w 79"/>
                <a:gd name="T1" fmla="*/ 0 h 22"/>
                <a:gd name="T2" fmla="*/ 70 w 79"/>
                <a:gd name="T3" fmla="*/ 0 h 22"/>
                <a:gd name="T4" fmla="*/ 79 w 79"/>
                <a:gd name="T5" fmla="*/ 22 h 22"/>
                <a:gd name="T6" fmla="*/ 0 w 79"/>
                <a:gd name="T7" fmla="*/ 22 h 22"/>
                <a:gd name="T8" fmla="*/ 8 w 79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2">
                  <a:moveTo>
                    <a:pt x="8" y="0"/>
                  </a:moveTo>
                  <a:lnTo>
                    <a:pt x="70" y="0"/>
                  </a:lnTo>
                  <a:lnTo>
                    <a:pt x="79" y="22"/>
                  </a:lnTo>
                  <a:lnTo>
                    <a:pt x="0" y="2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93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6" name="Freeform 98"/>
            <p:cNvSpPr>
              <a:spLocks/>
            </p:cNvSpPr>
            <p:nvPr/>
          </p:nvSpPr>
          <p:spPr bwMode="auto">
            <a:xfrm>
              <a:off x="3297" y="2882"/>
              <a:ext cx="34" cy="5"/>
            </a:xfrm>
            <a:custGeom>
              <a:avLst/>
              <a:gdLst>
                <a:gd name="T0" fmla="*/ 65 w 66"/>
                <a:gd name="T1" fmla="*/ 3 h 9"/>
                <a:gd name="T2" fmla="*/ 62 w 66"/>
                <a:gd name="T3" fmla="*/ 0 h 9"/>
                <a:gd name="T4" fmla="*/ 0 w 66"/>
                <a:gd name="T5" fmla="*/ 0 h 9"/>
                <a:gd name="T6" fmla="*/ 0 w 66"/>
                <a:gd name="T7" fmla="*/ 9 h 9"/>
                <a:gd name="T8" fmla="*/ 62 w 66"/>
                <a:gd name="T9" fmla="*/ 9 h 9"/>
                <a:gd name="T10" fmla="*/ 58 w 66"/>
                <a:gd name="T11" fmla="*/ 5 h 9"/>
                <a:gd name="T12" fmla="*/ 62 w 66"/>
                <a:gd name="T13" fmla="*/ 9 h 9"/>
                <a:gd name="T14" fmla="*/ 65 w 66"/>
                <a:gd name="T15" fmla="*/ 8 h 9"/>
                <a:gd name="T16" fmla="*/ 66 w 66"/>
                <a:gd name="T17" fmla="*/ 4 h 9"/>
                <a:gd name="T18" fmla="*/ 65 w 66"/>
                <a:gd name="T19" fmla="*/ 1 h 9"/>
                <a:gd name="T20" fmla="*/ 62 w 66"/>
                <a:gd name="T21" fmla="*/ 0 h 9"/>
                <a:gd name="T22" fmla="*/ 65 w 66"/>
                <a:gd name="T23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6" h="9">
                  <a:moveTo>
                    <a:pt x="65" y="3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62" y="9"/>
                  </a:lnTo>
                  <a:lnTo>
                    <a:pt x="58" y="5"/>
                  </a:lnTo>
                  <a:lnTo>
                    <a:pt x="62" y="9"/>
                  </a:lnTo>
                  <a:lnTo>
                    <a:pt x="65" y="8"/>
                  </a:lnTo>
                  <a:lnTo>
                    <a:pt x="66" y="4"/>
                  </a:lnTo>
                  <a:lnTo>
                    <a:pt x="65" y="1"/>
                  </a:lnTo>
                  <a:lnTo>
                    <a:pt x="62" y="0"/>
                  </a:lnTo>
                  <a:lnTo>
                    <a:pt x="6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7" name="Freeform 99"/>
            <p:cNvSpPr>
              <a:spLocks/>
            </p:cNvSpPr>
            <p:nvPr/>
          </p:nvSpPr>
          <p:spPr bwMode="auto">
            <a:xfrm>
              <a:off x="3327" y="2884"/>
              <a:ext cx="8" cy="14"/>
            </a:xfrm>
            <a:custGeom>
              <a:avLst/>
              <a:gdLst>
                <a:gd name="T0" fmla="*/ 13 w 16"/>
                <a:gd name="T1" fmla="*/ 28 h 28"/>
                <a:gd name="T2" fmla="*/ 16 w 16"/>
                <a:gd name="T3" fmla="*/ 22 h 28"/>
                <a:gd name="T4" fmla="*/ 7 w 16"/>
                <a:gd name="T5" fmla="*/ 0 h 28"/>
                <a:gd name="T6" fmla="*/ 0 w 16"/>
                <a:gd name="T7" fmla="*/ 2 h 28"/>
                <a:gd name="T8" fmla="*/ 10 w 16"/>
                <a:gd name="T9" fmla="*/ 24 h 28"/>
                <a:gd name="T10" fmla="*/ 13 w 16"/>
                <a:gd name="T11" fmla="*/ 18 h 28"/>
                <a:gd name="T12" fmla="*/ 10 w 16"/>
                <a:gd name="T13" fmla="*/ 24 h 28"/>
                <a:gd name="T14" fmla="*/ 12 w 16"/>
                <a:gd name="T15" fmla="*/ 27 h 28"/>
                <a:gd name="T16" fmla="*/ 14 w 16"/>
                <a:gd name="T17" fmla="*/ 27 h 28"/>
                <a:gd name="T18" fmla="*/ 16 w 16"/>
                <a:gd name="T19" fmla="*/ 25 h 28"/>
                <a:gd name="T20" fmla="*/ 16 w 16"/>
                <a:gd name="T21" fmla="*/ 22 h 28"/>
                <a:gd name="T22" fmla="*/ 13 w 16"/>
                <a:gd name="T2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28">
                  <a:moveTo>
                    <a:pt x="13" y="28"/>
                  </a:moveTo>
                  <a:lnTo>
                    <a:pt x="16" y="22"/>
                  </a:lnTo>
                  <a:lnTo>
                    <a:pt x="7" y="0"/>
                  </a:lnTo>
                  <a:lnTo>
                    <a:pt x="0" y="2"/>
                  </a:lnTo>
                  <a:lnTo>
                    <a:pt x="10" y="24"/>
                  </a:lnTo>
                  <a:lnTo>
                    <a:pt x="13" y="18"/>
                  </a:lnTo>
                  <a:lnTo>
                    <a:pt x="10" y="24"/>
                  </a:lnTo>
                  <a:lnTo>
                    <a:pt x="12" y="27"/>
                  </a:lnTo>
                  <a:lnTo>
                    <a:pt x="14" y="27"/>
                  </a:lnTo>
                  <a:lnTo>
                    <a:pt x="16" y="25"/>
                  </a:lnTo>
                  <a:lnTo>
                    <a:pt x="16" y="22"/>
                  </a:lnTo>
                  <a:lnTo>
                    <a:pt x="1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8" name="Freeform 100"/>
            <p:cNvSpPr>
              <a:spLocks/>
            </p:cNvSpPr>
            <p:nvPr/>
          </p:nvSpPr>
          <p:spPr bwMode="auto">
            <a:xfrm>
              <a:off x="3291" y="2893"/>
              <a:ext cx="42" cy="5"/>
            </a:xfrm>
            <a:custGeom>
              <a:avLst/>
              <a:gdLst>
                <a:gd name="T0" fmla="*/ 1 w 84"/>
                <a:gd name="T1" fmla="*/ 4 h 10"/>
                <a:gd name="T2" fmla="*/ 5 w 84"/>
                <a:gd name="T3" fmla="*/ 10 h 10"/>
                <a:gd name="T4" fmla="*/ 84 w 84"/>
                <a:gd name="T5" fmla="*/ 10 h 10"/>
                <a:gd name="T6" fmla="*/ 84 w 84"/>
                <a:gd name="T7" fmla="*/ 0 h 10"/>
                <a:gd name="T8" fmla="*/ 5 w 84"/>
                <a:gd name="T9" fmla="*/ 0 h 10"/>
                <a:gd name="T10" fmla="*/ 8 w 84"/>
                <a:gd name="T11" fmla="*/ 6 h 10"/>
                <a:gd name="T12" fmla="*/ 5 w 84"/>
                <a:gd name="T13" fmla="*/ 0 h 10"/>
                <a:gd name="T14" fmla="*/ 1 w 84"/>
                <a:gd name="T15" fmla="*/ 2 h 10"/>
                <a:gd name="T16" fmla="*/ 0 w 84"/>
                <a:gd name="T17" fmla="*/ 5 h 10"/>
                <a:gd name="T18" fmla="*/ 1 w 84"/>
                <a:gd name="T19" fmla="*/ 9 h 10"/>
                <a:gd name="T20" fmla="*/ 5 w 84"/>
                <a:gd name="T21" fmla="*/ 10 h 10"/>
                <a:gd name="T22" fmla="*/ 1 w 84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4" h="10">
                  <a:moveTo>
                    <a:pt x="1" y="4"/>
                  </a:moveTo>
                  <a:lnTo>
                    <a:pt x="5" y="10"/>
                  </a:lnTo>
                  <a:lnTo>
                    <a:pt x="84" y="10"/>
                  </a:lnTo>
                  <a:lnTo>
                    <a:pt x="84" y="0"/>
                  </a:lnTo>
                  <a:lnTo>
                    <a:pt x="5" y="0"/>
                  </a:lnTo>
                  <a:lnTo>
                    <a:pt x="8" y="6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5"/>
                  </a:lnTo>
                  <a:lnTo>
                    <a:pt x="1" y="9"/>
                  </a:lnTo>
                  <a:lnTo>
                    <a:pt x="5" y="10"/>
                  </a:lnTo>
                  <a:lnTo>
                    <a:pt x="1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9" name="Freeform 101"/>
            <p:cNvSpPr>
              <a:spLocks/>
            </p:cNvSpPr>
            <p:nvPr/>
          </p:nvSpPr>
          <p:spPr bwMode="auto">
            <a:xfrm>
              <a:off x="3292" y="2882"/>
              <a:ext cx="7" cy="14"/>
            </a:xfrm>
            <a:custGeom>
              <a:avLst/>
              <a:gdLst>
                <a:gd name="T0" fmla="*/ 12 w 15"/>
                <a:gd name="T1" fmla="*/ 0 h 27"/>
                <a:gd name="T2" fmla="*/ 8 w 15"/>
                <a:gd name="T3" fmla="*/ 3 h 27"/>
                <a:gd name="T4" fmla="*/ 0 w 15"/>
                <a:gd name="T5" fmla="*/ 25 h 27"/>
                <a:gd name="T6" fmla="*/ 7 w 15"/>
                <a:gd name="T7" fmla="*/ 27 h 27"/>
                <a:gd name="T8" fmla="*/ 15 w 15"/>
                <a:gd name="T9" fmla="*/ 5 h 27"/>
                <a:gd name="T10" fmla="*/ 12 w 15"/>
                <a:gd name="T11" fmla="*/ 9 h 27"/>
                <a:gd name="T12" fmla="*/ 15 w 15"/>
                <a:gd name="T13" fmla="*/ 5 h 27"/>
                <a:gd name="T14" fmla="*/ 15 w 15"/>
                <a:gd name="T15" fmla="*/ 2 h 27"/>
                <a:gd name="T16" fmla="*/ 13 w 15"/>
                <a:gd name="T17" fmla="*/ 1 h 27"/>
                <a:gd name="T18" fmla="*/ 10 w 15"/>
                <a:gd name="T19" fmla="*/ 1 h 27"/>
                <a:gd name="T20" fmla="*/ 8 w 15"/>
                <a:gd name="T21" fmla="*/ 3 h 27"/>
                <a:gd name="T22" fmla="*/ 12 w 15"/>
                <a:gd name="T2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7">
                  <a:moveTo>
                    <a:pt x="12" y="0"/>
                  </a:moveTo>
                  <a:lnTo>
                    <a:pt x="8" y="3"/>
                  </a:lnTo>
                  <a:lnTo>
                    <a:pt x="0" y="25"/>
                  </a:lnTo>
                  <a:lnTo>
                    <a:pt x="7" y="27"/>
                  </a:lnTo>
                  <a:lnTo>
                    <a:pt x="15" y="5"/>
                  </a:lnTo>
                  <a:lnTo>
                    <a:pt x="12" y="9"/>
                  </a:lnTo>
                  <a:lnTo>
                    <a:pt x="15" y="5"/>
                  </a:lnTo>
                  <a:lnTo>
                    <a:pt x="15" y="2"/>
                  </a:lnTo>
                  <a:lnTo>
                    <a:pt x="13" y="1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0" name="Freeform 102"/>
            <p:cNvSpPr>
              <a:spLocks/>
            </p:cNvSpPr>
            <p:nvPr/>
          </p:nvSpPr>
          <p:spPr bwMode="auto">
            <a:xfrm>
              <a:off x="3254" y="2885"/>
              <a:ext cx="39" cy="11"/>
            </a:xfrm>
            <a:custGeom>
              <a:avLst/>
              <a:gdLst>
                <a:gd name="T0" fmla="*/ 8 w 80"/>
                <a:gd name="T1" fmla="*/ 0 h 22"/>
                <a:gd name="T2" fmla="*/ 70 w 80"/>
                <a:gd name="T3" fmla="*/ 0 h 22"/>
                <a:gd name="T4" fmla="*/ 80 w 80"/>
                <a:gd name="T5" fmla="*/ 22 h 22"/>
                <a:gd name="T6" fmla="*/ 0 w 80"/>
                <a:gd name="T7" fmla="*/ 22 h 22"/>
                <a:gd name="T8" fmla="*/ 8 w 80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22">
                  <a:moveTo>
                    <a:pt x="8" y="0"/>
                  </a:moveTo>
                  <a:lnTo>
                    <a:pt x="70" y="0"/>
                  </a:lnTo>
                  <a:lnTo>
                    <a:pt x="80" y="22"/>
                  </a:lnTo>
                  <a:lnTo>
                    <a:pt x="0" y="2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93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" name="Freeform 103"/>
            <p:cNvSpPr>
              <a:spLocks/>
            </p:cNvSpPr>
            <p:nvPr/>
          </p:nvSpPr>
          <p:spPr bwMode="auto">
            <a:xfrm>
              <a:off x="3258" y="2882"/>
              <a:ext cx="33" cy="5"/>
            </a:xfrm>
            <a:custGeom>
              <a:avLst/>
              <a:gdLst>
                <a:gd name="T0" fmla="*/ 66 w 67"/>
                <a:gd name="T1" fmla="*/ 3 h 9"/>
                <a:gd name="T2" fmla="*/ 62 w 67"/>
                <a:gd name="T3" fmla="*/ 0 h 9"/>
                <a:gd name="T4" fmla="*/ 0 w 67"/>
                <a:gd name="T5" fmla="*/ 0 h 9"/>
                <a:gd name="T6" fmla="*/ 0 w 67"/>
                <a:gd name="T7" fmla="*/ 9 h 9"/>
                <a:gd name="T8" fmla="*/ 62 w 67"/>
                <a:gd name="T9" fmla="*/ 9 h 9"/>
                <a:gd name="T10" fmla="*/ 59 w 67"/>
                <a:gd name="T11" fmla="*/ 5 h 9"/>
                <a:gd name="T12" fmla="*/ 62 w 67"/>
                <a:gd name="T13" fmla="*/ 9 h 9"/>
                <a:gd name="T14" fmla="*/ 66 w 67"/>
                <a:gd name="T15" fmla="*/ 8 h 9"/>
                <a:gd name="T16" fmla="*/ 67 w 67"/>
                <a:gd name="T17" fmla="*/ 4 h 9"/>
                <a:gd name="T18" fmla="*/ 66 w 67"/>
                <a:gd name="T19" fmla="*/ 1 h 9"/>
                <a:gd name="T20" fmla="*/ 62 w 67"/>
                <a:gd name="T21" fmla="*/ 0 h 9"/>
                <a:gd name="T22" fmla="*/ 66 w 67"/>
                <a:gd name="T23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7" h="9">
                  <a:moveTo>
                    <a:pt x="66" y="3"/>
                  </a:moveTo>
                  <a:lnTo>
                    <a:pt x="62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62" y="9"/>
                  </a:lnTo>
                  <a:lnTo>
                    <a:pt x="59" y="5"/>
                  </a:lnTo>
                  <a:lnTo>
                    <a:pt x="62" y="9"/>
                  </a:lnTo>
                  <a:lnTo>
                    <a:pt x="66" y="8"/>
                  </a:lnTo>
                  <a:lnTo>
                    <a:pt x="67" y="4"/>
                  </a:lnTo>
                  <a:lnTo>
                    <a:pt x="66" y="1"/>
                  </a:lnTo>
                  <a:lnTo>
                    <a:pt x="62" y="0"/>
                  </a:lnTo>
                  <a:lnTo>
                    <a:pt x="66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" name="Freeform 104"/>
            <p:cNvSpPr>
              <a:spLocks/>
            </p:cNvSpPr>
            <p:nvPr/>
          </p:nvSpPr>
          <p:spPr bwMode="auto">
            <a:xfrm>
              <a:off x="3287" y="2884"/>
              <a:ext cx="8" cy="14"/>
            </a:xfrm>
            <a:custGeom>
              <a:avLst/>
              <a:gdLst>
                <a:gd name="T0" fmla="*/ 13 w 16"/>
                <a:gd name="T1" fmla="*/ 28 h 28"/>
                <a:gd name="T2" fmla="*/ 16 w 16"/>
                <a:gd name="T3" fmla="*/ 22 h 28"/>
                <a:gd name="T4" fmla="*/ 7 w 16"/>
                <a:gd name="T5" fmla="*/ 0 h 28"/>
                <a:gd name="T6" fmla="*/ 0 w 16"/>
                <a:gd name="T7" fmla="*/ 2 h 28"/>
                <a:gd name="T8" fmla="*/ 9 w 16"/>
                <a:gd name="T9" fmla="*/ 24 h 28"/>
                <a:gd name="T10" fmla="*/ 13 w 16"/>
                <a:gd name="T11" fmla="*/ 18 h 28"/>
                <a:gd name="T12" fmla="*/ 9 w 16"/>
                <a:gd name="T13" fmla="*/ 24 h 28"/>
                <a:gd name="T14" fmla="*/ 11 w 16"/>
                <a:gd name="T15" fmla="*/ 27 h 28"/>
                <a:gd name="T16" fmla="*/ 14 w 16"/>
                <a:gd name="T17" fmla="*/ 27 h 28"/>
                <a:gd name="T18" fmla="*/ 16 w 16"/>
                <a:gd name="T19" fmla="*/ 25 h 28"/>
                <a:gd name="T20" fmla="*/ 16 w 16"/>
                <a:gd name="T21" fmla="*/ 22 h 28"/>
                <a:gd name="T22" fmla="*/ 13 w 16"/>
                <a:gd name="T2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28">
                  <a:moveTo>
                    <a:pt x="13" y="28"/>
                  </a:moveTo>
                  <a:lnTo>
                    <a:pt x="16" y="22"/>
                  </a:lnTo>
                  <a:lnTo>
                    <a:pt x="7" y="0"/>
                  </a:lnTo>
                  <a:lnTo>
                    <a:pt x="0" y="2"/>
                  </a:lnTo>
                  <a:lnTo>
                    <a:pt x="9" y="24"/>
                  </a:lnTo>
                  <a:lnTo>
                    <a:pt x="13" y="18"/>
                  </a:lnTo>
                  <a:lnTo>
                    <a:pt x="9" y="24"/>
                  </a:lnTo>
                  <a:lnTo>
                    <a:pt x="11" y="27"/>
                  </a:lnTo>
                  <a:lnTo>
                    <a:pt x="14" y="27"/>
                  </a:lnTo>
                  <a:lnTo>
                    <a:pt x="16" y="25"/>
                  </a:lnTo>
                  <a:lnTo>
                    <a:pt x="16" y="22"/>
                  </a:lnTo>
                  <a:lnTo>
                    <a:pt x="1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" name="Freeform 105"/>
            <p:cNvSpPr>
              <a:spLocks/>
            </p:cNvSpPr>
            <p:nvPr/>
          </p:nvSpPr>
          <p:spPr bwMode="auto">
            <a:xfrm>
              <a:off x="3251" y="2893"/>
              <a:ext cx="42" cy="5"/>
            </a:xfrm>
            <a:custGeom>
              <a:avLst/>
              <a:gdLst>
                <a:gd name="T0" fmla="*/ 2 w 85"/>
                <a:gd name="T1" fmla="*/ 4 h 10"/>
                <a:gd name="T2" fmla="*/ 5 w 85"/>
                <a:gd name="T3" fmla="*/ 10 h 10"/>
                <a:gd name="T4" fmla="*/ 85 w 85"/>
                <a:gd name="T5" fmla="*/ 10 h 10"/>
                <a:gd name="T6" fmla="*/ 85 w 85"/>
                <a:gd name="T7" fmla="*/ 0 h 10"/>
                <a:gd name="T8" fmla="*/ 5 w 85"/>
                <a:gd name="T9" fmla="*/ 0 h 10"/>
                <a:gd name="T10" fmla="*/ 9 w 85"/>
                <a:gd name="T11" fmla="*/ 6 h 10"/>
                <a:gd name="T12" fmla="*/ 5 w 85"/>
                <a:gd name="T13" fmla="*/ 0 h 10"/>
                <a:gd name="T14" fmla="*/ 2 w 85"/>
                <a:gd name="T15" fmla="*/ 2 h 10"/>
                <a:gd name="T16" fmla="*/ 0 w 85"/>
                <a:gd name="T17" fmla="*/ 5 h 10"/>
                <a:gd name="T18" fmla="*/ 2 w 85"/>
                <a:gd name="T19" fmla="*/ 9 h 10"/>
                <a:gd name="T20" fmla="*/ 5 w 85"/>
                <a:gd name="T21" fmla="*/ 10 h 10"/>
                <a:gd name="T22" fmla="*/ 2 w 85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5" h="10">
                  <a:moveTo>
                    <a:pt x="2" y="4"/>
                  </a:moveTo>
                  <a:lnTo>
                    <a:pt x="5" y="10"/>
                  </a:lnTo>
                  <a:lnTo>
                    <a:pt x="85" y="10"/>
                  </a:lnTo>
                  <a:lnTo>
                    <a:pt x="85" y="0"/>
                  </a:lnTo>
                  <a:lnTo>
                    <a:pt x="5" y="0"/>
                  </a:lnTo>
                  <a:lnTo>
                    <a:pt x="9" y="6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2" y="9"/>
                  </a:lnTo>
                  <a:lnTo>
                    <a:pt x="5" y="10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" name="Freeform 106"/>
            <p:cNvSpPr>
              <a:spLocks/>
            </p:cNvSpPr>
            <p:nvPr/>
          </p:nvSpPr>
          <p:spPr bwMode="auto">
            <a:xfrm>
              <a:off x="3252" y="2882"/>
              <a:ext cx="7" cy="14"/>
            </a:xfrm>
            <a:custGeom>
              <a:avLst/>
              <a:gdLst>
                <a:gd name="T0" fmla="*/ 11 w 15"/>
                <a:gd name="T1" fmla="*/ 0 h 27"/>
                <a:gd name="T2" fmla="*/ 8 w 15"/>
                <a:gd name="T3" fmla="*/ 3 h 27"/>
                <a:gd name="T4" fmla="*/ 0 w 15"/>
                <a:gd name="T5" fmla="*/ 25 h 27"/>
                <a:gd name="T6" fmla="*/ 7 w 15"/>
                <a:gd name="T7" fmla="*/ 27 h 27"/>
                <a:gd name="T8" fmla="*/ 15 w 15"/>
                <a:gd name="T9" fmla="*/ 5 h 27"/>
                <a:gd name="T10" fmla="*/ 11 w 15"/>
                <a:gd name="T11" fmla="*/ 9 h 27"/>
                <a:gd name="T12" fmla="*/ 15 w 15"/>
                <a:gd name="T13" fmla="*/ 5 h 27"/>
                <a:gd name="T14" fmla="*/ 15 w 15"/>
                <a:gd name="T15" fmla="*/ 2 h 27"/>
                <a:gd name="T16" fmla="*/ 12 w 15"/>
                <a:gd name="T17" fmla="*/ 1 h 27"/>
                <a:gd name="T18" fmla="*/ 10 w 15"/>
                <a:gd name="T19" fmla="*/ 1 h 27"/>
                <a:gd name="T20" fmla="*/ 8 w 15"/>
                <a:gd name="T21" fmla="*/ 3 h 27"/>
                <a:gd name="T22" fmla="*/ 11 w 15"/>
                <a:gd name="T2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7">
                  <a:moveTo>
                    <a:pt x="11" y="0"/>
                  </a:moveTo>
                  <a:lnTo>
                    <a:pt x="8" y="3"/>
                  </a:lnTo>
                  <a:lnTo>
                    <a:pt x="0" y="25"/>
                  </a:lnTo>
                  <a:lnTo>
                    <a:pt x="7" y="27"/>
                  </a:lnTo>
                  <a:lnTo>
                    <a:pt x="15" y="5"/>
                  </a:lnTo>
                  <a:lnTo>
                    <a:pt x="11" y="9"/>
                  </a:lnTo>
                  <a:lnTo>
                    <a:pt x="15" y="5"/>
                  </a:lnTo>
                  <a:lnTo>
                    <a:pt x="15" y="2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" name="Freeform 107"/>
            <p:cNvSpPr>
              <a:spLocks/>
            </p:cNvSpPr>
            <p:nvPr/>
          </p:nvSpPr>
          <p:spPr bwMode="auto">
            <a:xfrm>
              <a:off x="3247" y="2884"/>
              <a:ext cx="8" cy="14"/>
            </a:xfrm>
            <a:custGeom>
              <a:avLst/>
              <a:gdLst>
                <a:gd name="T0" fmla="*/ 12 w 15"/>
                <a:gd name="T1" fmla="*/ 28 h 28"/>
                <a:gd name="T2" fmla="*/ 15 w 15"/>
                <a:gd name="T3" fmla="*/ 22 h 28"/>
                <a:gd name="T4" fmla="*/ 7 w 15"/>
                <a:gd name="T5" fmla="*/ 0 h 28"/>
                <a:gd name="T6" fmla="*/ 0 w 15"/>
                <a:gd name="T7" fmla="*/ 2 h 28"/>
                <a:gd name="T8" fmla="*/ 8 w 15"/>
                <a:gd name="T9" fmla="*/ 24 h 28"/>
                <a:gd name="T10" fmla="*/ 12 w 15"/>
                <a:gd name="T11" fmla="*/ 18 h 28"/>
                <a:gd name="T12" fmla="*/ 8 w 15"/>
                <a:gd name="T13" fmla="*/ 24 h 28"/>
                <a:gd name="T14" fmla="*/ 11 w 15"/>
                <a:gd name="T15" fmla="*/ 27 h 28"/>
                <a:gd name="T16" fmla="*/ 13 w 15"/>
                <a:gd name="T17" fmla="*/ 27 h 28"/>
                <a:gd name="T18" fmla="*/ 15 w 15"/>
                <a:gd name="T19" fmla="*/ 25 h 28"/>
                <a:gd name="T20" fmla="*/ 15 w 15"/>
                <a:gd name="T21" fmla="*/ 22 h 28"/>
                <a:gd name="T22" fmla="*/ 12 w 15"/>
                <a:gd name="T2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8">
                  <a:moveTo>
                    <a:pt x="12" y="28"/>
                  </a:moveTo>
                  <a:lnTo>
                    <a:pt x="15" y="22"/>
                  </a:lnTo>
                  <a:lnTo>
                    <a:pt x="7" y="0"/>
                  </a:lnTo>
                  <a:lnTo>
                    <a:pt x="0" y="2"/>
                  </a:lnTo>
                  <a:lnTo>
                    <a:pt x="8" y="24"/>
                  </a:lnTo>
                  <a:lnTo>
                    <a:pt x="12" y="18"/>
                  </a:lnTo>
                  <a:lnTo>
                    <a:pt x="8" y="24"/>
                  </a:lnTo>
                  <a:lnTo>
                    <a:pt x="11" y="27"/>
                  </a:lnTo>
                  <a:lnTo>
                    <a:pt x="13" y="27"/>
                  </a:lnTo>
                  <a:lnTo>
                    <a:pt x="15" y="25"/>
                  </a:lnTo>
                  <a:lnTo>
                    <a:pt x="15" y="22"/>
                  </a:lnTo>
                  <a:lnTo>
                    <a:pt x="12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" name="Freeform 108"/>
            <p:cNvSpPr>
              <a:spLocks/>
            </p:cNvSpPr>
            <p:nvPr/>
          </p:nvSpPr>
          <p:spPr bwMode="auto">
            <a:xfrm>
              <a:off x="3458" y="1954"/>
              <a:ext cx="209" cy="491"/>
            </a:xfrm>
            <a:custGeom>
              <a:avLst/>
              <a:gdLst>
                <a:gd name="T0" fmla="*/ 348 w 418"/>
                <a:gd name="T1" fmla="*/ 972 h 980"/>
                <a:gd name="T2" fmla="*/ 360 w 418"/>
                <a:gd name="T3" fmla="*/ 966 h 980"/>
                <a:gd name="T4" fmla="*/ 375 w 418"/>
                <a:gd name="T5" fmla="*/ 956 h 980"/>
                <a:gd name="T6" fmla="*/ 403 w 418"/>
                <a:gd name="T7" fmla="*/ 939 h 980"/>
                <a:gd name="T8" fmla="*/ 410 w 418"/>
                <a:gd name="T9" fmla="*/ 0 h 980"/>
                <a:gd name="T10" fmla="*/ 387 w 418"/>
                <a:gd name="T11" fmla="*/ 5 h 980"/>
                <a:gd name="T12" fmla="*/ 368 w 418"/>
                <a:gd name="T13" fmla="*/ 13 h 980"/>
                <a:gd name="T14" fmla="*/ 351 w 418"/>
                <a:gd name="T15" fmla="*/ 16 h 980"/>
                <a:gd name="T16" fmla="*/ 324 w 418"/>
                <a:gd name="T17" fmla="*/ 23 h 980"/>
                <a:gd name="T18" fmla="*/ 292 w 418"/>
                <a:gd name="T19" fmla="*/ 42 h 980"/>
                <a:gd name="T20" fmla="*/ 230 w 418"/>
                <a:gd name="T21" fmla="*/ 49 h 980"/>
                <a:gd name="T22" fmla="*/ 196 w 418"/>
                <a:gd name="T23" fmla="*/ 65 h 980"/>
                <a:gd name="T24" fmla="*/ 170 w 418"/>
                <a:gd name="T25" fmla="*/ 100 h 980"/>
                <a:gd name="T26" fmla="*/ 182 w 418"/>
                <a:gd name="T27" fmla="*/ 102 h 980"/>
                <a:gd name="T28" fmla="*/ 173 w 418"/>
                <a:gd name="T29" fmla="*/ 111 h 980"/>
                <a:gd name="T30" fmla="*/ 144 w 418"/>
                <a:gd name="T31" fmla="*/ 125 h 980"/>
                <a:gd name="T32" fmla="*/ 121 w 418"/>
                <a:gd name="T33" fmla="*/ 133 h 980"/>
                <a:gd name="T34" fmla="*/ 111 w 418"/>
                <a:gd name="T35" fmla="*/ 130 h 980"/>
                <a:gd name="T36" fmla="*/ 114 w 418"/>
                <a:gd name="T37" fmla="*/ 149 h 980"/>
                <a:gd name="T38" fmla="*/ 120 w 418"/>
                <a:gd name="T39" fmla="*/ 180 h 980"/>
                <a:gd name="T40" fmla="*/ 130 w 418"/>
                <a:gd name="T41" fmla="*/ 210 h 980"/>
                <a:gd name="T42" fmla="*/ 107 w 418"/>
                <a:gd name="T43" fmla="*/ 265 h 980"/>
                <a:gd name="T44" fmla="*/ 96 w 418"/>
                <a:gd name="T45" fmla="*/ 292 h 980"/>
                <a:gd name="T46" fmla="*/ 78 w 418"/>
                <a:gd name="T47" fmla="*/ 331 h 980"/>
                <a:gd name="T48" fmla="*/ 70 w 418"/>
                <a:gd name="T49" fmla="*/ 350 h 980"/>
                <a:gd name="T50" fmla="*/ 70 w 418"/>
                <a:gd name="T51" fmla="*/ 357 h 980"/>
                <a:gd name="T52" fmla="*/ 71 w 418"/>
                <a:gd name="T53" fmla="*/ 380 h 980"/>
                <a:gd name="T54" fmla="*/ 84 w 418"/>
                <a:gd name="T55" fmla="*/ 412 h 980"/>
                <a:gd name="T56" fmla="*/ 87 w 418"/>
                <a:gd name="T57" fmla="*/ 447 h 980"/>
                <a:gd name="T58" fmla="*/ 67 w 418"/>
                <a:gd name="T59" fmla="*/ 480 h 980"/>
                <a:gd name="T60" fmla="*/ 43 w 418"/>
                <a:gd name="T61" fmla="*/ 525 h 980"/>
                <a:gd name="T62" fmla="*/ 29 w 418"/>
                <a:gd name="T63" fmla="*/ 545 h 980"/>
                <a:gd name="T64" fmla="*/ 10 w 418"/>
                <a:gd name="T65" fmla="*/ 564 h 980"/>
                <a:gd name="T66" fmla="*/ 0 w 418"/>
                <a:gd name="T67" fmla="*/ 578 h 980"/>
                <a:gd name="T68" fmla="*/ 6 w 418"/>
                <a:gd name="T69" fmla="*/ 601 h 980"/>
                <a:gd name="T70" fmla="*/ 21 w 418"/>
                <a:gd name="T71" fmla="*/ 611 h 980"/>
                <a:gd name="T72" fmla="*/ 36 w 418"/>
                <a:gd name="T73" fmla="*/ 613 h 980"/>
                <a:gd name="T74" fmla="*/ 58 w 418"/>
                <a:gd name="T75" fmla="*/ 618 h 980"/>
                <a:gd name="T76" fmla="*/ 76 w 418"/>
                <a:gd name="T77" fmla="*/ 629 h 980"/>
                <a:gd name="T78" fmla="*/ 82 w 418"/>
                <a:gd name="T79" fmla="*/ 649 h 980"/>
                <a:gd name="T80" fmla="*/ 78 w 418"/>
                <a:gd name="T81" fmla="*/ 671 h 980"/>
                <a:gd name="T82" fmla="*/ 63 w 418"/>
                <a:gd name="T83" fmla="*/ 694 h 980"/>
                <a:gd name="T84" fmla="*/ 67 w 418"/>
                <a:gd name="T85" fmla="*/ 707 h 980"/>
                <a:gd name="T86" fmla="*/ 86 w 418"/>
                <a:gd name="T87" fmla="*/ 727 h 980"/>
                <a:gd name="T88" fmla="*/ 98 w 418"/>
                <a:gd name="T89" fmla="*/ 742 h 980"/>
                <a:gd name="T90" fmla="*/ 94 w 418"/>
                <a:gd name="T91" fmla="*/ 750 h 980"/>
                <a:gd name="T92" fmla="*/ 79 w 418"/>
                <a:gd name="T93" fmla="*/ 761 h 980"/>
                <a:gd name="T94" fmla="*/ 77 w 418"/>
                <a:gd name="T95" fmla="*/ 775 h 980"/>
                <a:gd name="T96" fmla="*/ 85 w 418"/>
                <a:gd name="T97" fmla="*/ 791 h 980"/>
                <a:gd name="T98" fmla="*/ 102 w 418"/>
                <a:gd name="T99" fmla="*/ 816 h 980"/>
                <a:gd name="T100" fmla="*/ 102 w 418"/>
                <a:gd name="T101" fmla="*/ 824 h 980"/>
                <a:gd name="T102" fmla="*/ 104 w 418"/>
                <a:gd name="T103" fmla="*/ 871 h 980"/>
                <a:gd name="T104" fmla="*/ 132 w 418"/>
                <a:gd name="T105" fmla="*/ 915 h 980"/>
                <a:gd name="T106" fmla="*/ 185 w 418"/>
                <a:gd name="T107" fmla="*/ 929 h 980"/>
                <a:gd name="T108" fmla="*/ 237 w 418"/>
                <a:gd name="T109" fmla="*/ 926 h 980"/>
                <a:gd name="T110" fmla="*/ 280 w 418"/>
                <a:gd name="T111" fmla="*/ 925 h 980"/>
                <a:gd name="T112" fmla="*/ 301 w 418"/>
                <a:gd name="T113" fmla="*/ 932 h 980"/>
                <a:gd name="T114" fmla="*/ 321 w 418"/>
                <a:gd name="T115" fmla="*/ 956 h 980"/>
                <a:gd name="T116" fmla="*/ 336 w 418"/>
                <a:gd name="T117" fmla="*/ 978 h 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18" h="980">
                  <a:moveTo>
                    <a:pt x="337" y="980"/>
                  </a:moveTo>
                  <a:lnTo>
                    <a:pt x="342" y="975"/>
                  </a:lnTo>
                  <a:lnTo>
                    <a:pt x="348" y="972"/>
                  </a:lnTo>
                  <a:lnTo>
                    <a:pt x="352" y="970"/>
                  </a:lnTo>
                  <a:lnTo>
                    <a:pt x="356" y="968"/>
                  </a:lnTo>
                  <a:lnTo>
                    <a:pt x="360" y="966"/>
                  </a:lnTo>
                  <a:lnTo>
                    <a:pt x="364" y="963"/>
                  </a:lnTo>
                  <a:lnTo>
                    <a:pt x="370" y="959"/>
                  </a:lnTo>
                  <a:lnTo>
                    <a:pt x="375" y="956"/>
                  </a:lnTo>
                  <a:lnTo>
                    <a:pt x="382" y="950"/>
                  </a:lnTo>
                  <a:lnTo>
                    <a:pt x="392" y="944"/>
                  </a:lnTo>
                  <a:lnTo>
                    <a:pt x="403" y="939"/>
                  </a:lnTo>
                  <a:lnTo>
                    <a:pt x="418" y="930"/>
                  </a:lnTo>
                  <a:lnTo>
                    <a:pt x="418" y="1"/>
                  </a:lnTo>
                  <a:lnTo>
                    <a:pt x="410" y="0"/>
                  </a:lnTo>
                  <a:lnTo>
                    <a:pt x="402" y="1"/>
                  </a:lnTo>
                  <a:lnTo>
                    <a:pt x="394" y="3"/>
                  </a:lnTo>
                  <a:lnTo>
                    <a:pt x="387" y="5"/>
                  </a:lnTo>
                  <a:lnTo>
                    <a:pt x="380" y="9"/>
                  </a:lnTo>
                  <a:lnTo>
                    <a:pt x="374" y="11"/>
                  </a:lnTo>
                  <a:lnTo>
                    <a:pt x="368" y="13"/>
                  </a:lnTo>
                  <a:lnTo>
                    <a:pt x="364" y="15"/>
                  </a:lnTo>
                  <a:lnTo>
                    <a:pt x="358" y="15"/>
                  </a:lnTo>
                  <a:lnTo>
                    <a:pt x="351" y="16"/>
                  </a:lnTo>
                  <a:lnTo>
                    <a:pt x="343" y="17"/>
                  </a:lnTo>
                  <a:lnTo>
                    <a:pt x="334" y="19"/>
                  </a:lnTo>
                  <a:lnTo>
                    <a:pt x="324" y="23"/>
                  </a:lnTo>
                  <a:lnTo>
                    <a:pt x="313" y="28"/>
                  </a:lnTo>
                  <a:lnTo>
                    <a:pt x="303" y="34"/>
                  </a:lnTo>
                  <a:lnTo>
                    <a:pt x="292" y="42"/>
                  </a:lnTo>
                  <a:lnTo>
                    <a:pt x="267" y="45"/>
                  </a:lnTo>
                  <a:lnTo>
                    <a:pt x="246" y="47"/>
                  </a:lnTo>
                  <a:lnTo>
                    <a:pt x="230" y="49"/>
                  </a:lnTo>
                  <a:lnTo>
                    <a:pt x="216" y="53"/>
                  </a:lnTo>
                  <a:lnTo>
                    <a:pt x="205" y="58"/>
                  </a:lnTo>
                  <a:lnTo>
                    <a:pt x="196" y="65"/>
                  </a:lnTo>
                  <a:lnTo>
                    <a:pt x="187" y="74"/>
                  </a:lnTo>
                  <a:lnTo>
                    <a:pt x="176" y="88"/>
                  </a:lnTo>
                  <a:lnTo>
                    <a:pt x="170" y="100"/>
                  </a:lnTo>
                  <a:lnTo>
                    <a:pt x="174" y="101"/>
                  </a:lnTo>
                  <a:lnTo>
                    <a:pt x="180" y="100"/>
                  </a:lnTo>
                  <a:lnTo>
                    <a:pt x="182" y="102"/>
                  </a:lnTo>
                  <a:lnTo>
                    <a:pt x="181" y="107"/>
                  </a:lnTo>
                  <a:lnTo>
                    <a:pt x="178" y="109"/>
                  </a:lnTo>
                  <a:lnTo>
                    <a:pt x="173" y="111"/>
                  </a:lnTo>
                  <a:lnTo>
                    <a:pt x="163" y="114"/>
                  </a:lnTo>
                  <a:lnTo>
                    <a:pt x="151" y="118"/>
                  </a:lnTo>
                  <a:lnTo>
                    <a:pt x="144" y="125"/>
                  </a:lnTo>
                  <a:lnTo>
                    <a:pt x="138" y="132"/>
                  </a:lnTo>
                  <a:lnTo>
                    <a:pt x="130" y="134"/>
                  </a:lnTo>
                  <a:lnTo>
                    <a:pt x="121" y="133"/>
                  </a:lnTo>
                  <a:lnTo>
                    <a:pt x="115" y="132"/>
                  </a:lnTo>
                  <a:lnTo>
                    <a:pt x="112" y="131"/>
                  </a:lnTo>
                  <a:lnTo>
                    <a:pt x="111" y="130"/>
                  </a:lnTo>
                  <a:lnTo>
                    <a:pt x="112" y="133"/>
                  </a:lnTo>
                  <a:lnTo>
                    <a:pt x="113" y="140"/>
                  </a:lnTo>
                  <a:lnTo>
                    <a:pt x="114" y="149"/>
                  </a:lnTo>
                  <a:lnTo>
                    <a:pt x="114" y="156"/>
                  </a:lnTo>
                  <a:lnTo>
                    <a:pt x="114" y="170"/>
                  </a:lnTo>
                  <a:lnTo>
                    <a:pt x="120" y="180"/>
                  </a:lnTo>
                  <a:lnTo>
                    <a:pt x="129" y="187"/>
                  </a:lnTo>
                  <a:lnTo>
                    <a:pt x="140" y="191"/>
                  </a:lnTo>
                  <a:lnTo>
                    <a:pt x="130" y="210"/>
                  </a:lnTo>
                  <a:lnTo>
                    <a:pt x="120" y="232"/>
                  </a:lnTo>
                  <a:lnTo>
                    <a:pt x="112" y="253"/>
                  </a:lnTo>
                  <a:lnTo>
                    <a:pt x="107" y="265"/>
                  </a:lnTo>
                  <a:lnTo>
                    <a:pt x="105" y="270"/>
                  </a:lnTo>
                  <a:lnTo>
                    <a:pt x="101" y="280"/>
                  </a:lnTo>
                  <a:lnTo>
                    <a:pt x="96" y="292"/>
                  </a:lnTo>
                  <a:lnTo>
                    <a:pt x="90" y="306"/>
                  </a:lnTo>
                  <a:lnTo>
                    <a:pt x="84" y="320"/>
                  </a:lnTo>
                  <a:lnTo>
                    <a:pt x="78" y="331"/>
                  </a:lnTo>
                  <a:lnTo>
                    <a:pt x="74" y="342"/>
                  </a:lnTo>
                  <a:lnTo>
                    <a:pt x="71" y="348"/>
                  </a:lnTo>
                  <a:lnTo>
                    <a:pt x="70" y="350"/>
                  </a:lnTo>
                  <a:lnTo>
                    <a:pt x="70" y="352"/>
                  </a:lnTo>
                  <a:lnTo>
                    <a:pt x="70" y="354"/>
                  </a:lnTo>
                  <a:lnTo>
                    <a:pt x="70" y="357"/>
                  </a:lnTo>
                  <a:lnTo>
                    <a:pt x="66" y="363"/>
                  </a:lnTo>
                  <a:lnTo>
                    <a:pt x="67" y="371"/>
                  </a:lnTo>
                  <a:lnTo>
                    <a:pt x="71" y="380"/>
                  </a:lnTo>
                  <a:lnTo>
                    <a:pt x="77" y="387"/>
                  </a:lnTo>
                  <a:lnTo>
                    <a:pt x="79" y="396"/>
                  </a:lnTo>
                  <a:lnTo>
                    <a:pt x="84" y="412"/>
                  </a:lnTo>
                  <a:lnTo>
                    <a:pt x="89" y="429"/>
                  </a:lnTo>
                  <a:lnTo>
                    <a:pt x="91" y="439"/>
                  </a:lnTo>
                  <a:lnTo>
                    <a:pt x="87" y="447"/>
                  </a:lnTo>
                  <a:lnTo>
                    <a:pt x="81" y="459"/>
                  </a:lnTo>
                  <a:lnTo>
                    <a:pt x="72" y="471"/>
                  </a:lnTo>
                  <a:lnTo>
                    <a:pt x="67" y="480"/>
                  </a:lnTo>
                  <a:lnTo>
                    <a:pt x="61" y="492"/>
                  </a:lnTo>
                  <a:lnTo>
                    <a:pt x="52" y="509"/>
                  </a:lnTo>
                  <a:lnTo>
                    <a:pt x="43" y="525"/>
                  </a:lnTo>
                  <a:lnTo>
                    <a:pt x="37" y="535"/>
                  </a:lnTo>
                  <a:lnTo>
                    <a:pt x="33" y="539"/>
                  </a:lnTo>
                  <a:lnTo>
                    <a:pt x="29" y="545"/>
                  </a:lnTo>
                  <a:lnTo>
                    <a:pt x="23" y="550"/>
                  </a:lnTo>
                  <a:lnTo>
                    <a:pt x="16" y="557"/>
                  </a:lnTo>
                  <a:lnTo>
                    <a:pt x="10" y="564"/>
                  </a:lnTo>
                  <a:lnTo>
                    <a:pt x="5" y="570"/>
                  </a:lnTo>
                  <a:lnTo>
                    <a:pt x="1" y="576"/>
                  </a:lnTo>
                  <a:lnTo>
                    <a:pt x="0" y="578"/>
                  </a:lnTo>
                  <a:lnTo>
                    <a:pt x="1" y="584"/>
                  </a:lnTo>
                  <a:lnTo>
                    <a:pt x="2" y="592"/>
                  </a:lnTo>
                  <a:lnTo>
                    <a:pt x="6" y="601"/>
                  </a:lnTo>
                  <a:lnTo>
                    <a:pt x="10" y="607"/>
                  </a:lnTo>
                  <a:lnTo>
                    <a:pt x="15" y="610"/>
                  </a:lnTo>
                  <a:lnTo>
                    <a:pt x="21" y="611"/>
                  </a:lnTo>
                  <a:lnTo>
                    <a:pt x="26" y="613"/>
                  </a:lnTo>
                  <a:lnTo>
                    <a:pt x="32" y="613"/>
                  </a:lnTo>
                  <a:lnTo>
                    <a:pt x="36" y="613"/>
                  </a:lnTo>
                  <a:lnTo>
                    <a:pt x="43" y="614"/>
                  </a:lnTo>
                  <a:lnTo>
                    <a:pt x="49" y="616"/>
                  </a:lnTo>
                  <a:lnTo>
                    <a:pt x="58" y="618"/>
                  </a:lnTo>
                  <a:lnTo>
                    <a:pt x="64" y="621"/>
                  </a:lnTo>
                  <a:lnTo>
                    <a:pt x="71" y="624"/>
                  </a:lnTo>
                  <a:lnTo>
                    <a:pt x="76" y="629"/>
                  </a:lnTo>
                  <a:lnTo>
                    <a:pt x="78" y="632"/>
                  </a:lnTo>
                  <a:lnTo>
                    <a:pt x="81" y="640"/>
                  </a:lnTo>
                  <a:lnTo>
                    <a:pt x="82" y="649"/>
                  </a:lnTo>
                  <a:lnTo>
                    <a:pt x="82" y="659"/>
                  </a:lnTo>
                  <a:lnTo>
                    <a:pt x="82" y="664"/>
                  </a:lnTo>
                  <a:lnTo>
                    <a:pt x="78" y="671"/>
                  </a:lnTo>
                  <a:lnTo>
                    <a:pt x="71" y="679"/>
                  </a:lnTo>
                  <a:lnTo>
                    <a:pt x="66" y="689"/>
                  </a:lnTo>
                  <a:lnTo>
                    <a:pt x="63" y="694"/>
                  </a:lnTo>
                  <a:lnTo>
                    <a:pt x="63" y="699"/>
                  </a:lnTo>
                  <a:lnTo>
                    <a:pt x="66" y="702"/>
                  </a:lnTo>
                  <a:lnTo>
                    <a:pt x="67" y="707"/>
                  </a:lnTo>
                  <a:lnTo>
                    <a:pt x="70" y="712"/>
                  </a:lnTo>
                  <a:lnTo>
                    <a:pt x="76" y="718"/>
                  </a:lnTo>
                  <a:lnTo>
                    <a:pt x="86" y="727"/>
                  </a:lnTo>
                  <a:lnTo>
                    <a:pt x="94" y="735"/>
                  </a:lnTo>
                  <a:lnTo>
                    <a:pt x="98" y="739"/>
                  </a:lnTo>
                  <a:lnTo>
                    <a:pt x="98" y="742"/>
                  </a:lnTo>
                  <a:lnTo>
                    <a:pt x="98" y="744"/>
                  </a:lnTo>
                  <a:lnTo>
                    <a:pt x="97" y="747"/>
                  </a:lnTo>
                  <a:lnTo>
                    <a:pt x="94" y="750"/>
                  </a:lnTo>
                  <a:lnTo>
                    <a:pt x="91" y="752"/>
                  </a:lnTo>
                  <a:lnTo>
                    <a:pt x="85" y="757"/>
                  </a:lnTo>
                  <a:lnTo>
                    <a:pt x="79" y="761"/>
                  </a:lnTo>
                  <a:lnTo>
                    <a:pt x="77" y="766"/>
                  </a:lnTo>
                  <a:lnTo>
                    <a:pt x="77" y="770"/>
                  </a:lnTo>
                  <a:lnTo>
                    <a:pt x="77" y="775"/>
                  </a:lnTo>
                  <a:lnTo>
                    <a:pt x="77" y="780"/>
                  </a:lnTo>
                  <a:lnTo>
                    <a:pt x="79" y="784"/>
                  </a:lnTo>
                  <a:lnTo>
                    <a:pt x="85" y="791"/>
                  </a:lnTo>
                  <a:lnTo>
                    <a:pt x="93" y="801"/>
                  </a:lnTo>
                  <a:lnTo>
                    <a:pt x="99" y="811"/>
                  </a:lnTo>
                  <a:lnTo>
                    <a:pt x="102" y="816"/>
                  </a:lnTo>
                  <a:lnTo>
                    <a:pt x="102" y="819"/>
                  </a:lnTo>
                  <a:lnTo>
                    <a:pt x="102" y="822"/>
                  </a:lnTo>
                  <a:lnTo>
                    <a:pt x="102" y="824"/>
                  </a:lnTo>
                  <a:lnTo>
                    <a:pt x="101" y="828"/>
                  </a:lnTo>
                  <a:lnTo>
                    <a:pt x="100" y="850"/>
                  </a:lnTo>
                  <a:lnTo>
                    <a:pt x="104" y="871"/>
                  </a:lnTo>
                  <a:lnTo>
                    <a:pt x="111" y="888"/>
                  </a:lnTo>
                  <a:lnTo>
                    <a:pt x="120" y="903"/>
                  </a:lnTo>
                  <a:lnTo>
                    <a:pt x="132" y="915"/>
                  </a:lnTo>
                  <a:lnTo>
                    <a:pt x="147" y="924"/>
                  </a:lnTo>
                  <a:lnTo>
                    <a:pt x="166" y="929"/>
                  </a:lnTo>
                  <a:lnTo>
                    <a:pt x="185" y="929"/>
                  </a:lnTo>
                  <a:lnTo>
                    <a:pt x="203" y="928"/>
                  </a:lnTo>
                  <a:lnTo>
                    <a:pt x="220" y="926"/>
                  </a:lnTo>
                  <a:lnTo>
                    <a:pt x="237" y="926"/>
                  </a:lnTo>
                  <a:lnTo>
                    <a:pt x="253" y="925"/>
                  </a:lnTo>
                  <a:lnTo>
                    <a:pt x="268" y="925"/>
                  </a:lnTo>
                  <a:lnTo>
                    <a:pt x="280" y="925"/>
                  </a:lnTo>
                  <a:lnTo>
                    <a:pt x="290" y="926"/>
                  </a:lnTo>
                  <a:lnTo>
                    <a:pt x="296" y="928"/>
                  </a:lnTo>
                  <a:lnTo>
                    <a:pt x="301" y="932"/>
                  </a:lnTo>
                  <a:lnTo>
                    <a:pt x="307" y="939"/>
                  </a:lnTo>
                  <a:lnTo>
                    <a:pt x="314" y="947"/>
                  </a:lnTo>
                  <a:lnTo>
                    <a:pt x="321" y="956"/>
                  </a:lnTo>
                  <a:lnTo>
                    <a:pt x="327" y="965"/>
                  </a:lnTo>
                  <a:lnTo>
                    <a:pt x="333" y="973"/>
                  </a:lnTo>
                  <a:lnTo>
                    <a:pt x="336" y="978"/>
                  </a:lnTo>
                  <a:lnTo>
                    <a:pt x="337" y="980"/>
                  </a:lnTo>
                  <a:close/>
                </a:path>
              </a:pathLst>
            </a:custGeom>
            <a:solidFill>
              <a:srgbClr val="E5CC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" name="Freeform 109"/>
            <p:cNvSpPr>
              <a:spLocks/>
            </p:cNvSpPr>
            <p:nvPr/>
          </p:nvSpPr>
          <p:spPr bwMode="auto">
            <a:xfrm>
              <a:off x="3626" y="2437"/>
              <a:ext cx="10" cy="9"/>
            </a:xfrm>
            <a:custGeom>
              <a:avLst/>
              <a:gdLst>
                <a:gd name="T0" fmla="*/ 20 w 22"/>
                <a:gd name="T1" fmla="*/ 0 h 18"/>
                <a:gd name="T2" fmla="*/ 21 w 22"/>
                <a:gd name="T3" fmla="*/ 0 h 18"/>
                <a:gd name="T4" fmla="*/ 16 w 22"/>
                <a:gd name="T5" fmla="*/ 1 h 18"/>
                <a:gd name="T6" fmla="*/ 12 w 22"/>
                <a:gd name="T7" fmla="*/ 3 h 18"/>
                <a:gd name="T8" fmla="*/ 5 w 22"/>
                <a:gd name="T9" fmla="*/ 7 h 18"/>
                <a:gd name="T10" fmla="*/ 0 w 22"/>
                <a:gd name="T11" fmla="*/ 12 h 18"/>
                <a:gd name="T12" fmla="*/ 5 w 22"/>
                <a:gd name="T13" fmla="*/ 18 h 18"/>
                <a:gd name="T14" fmla="*/ 9 w 22"/>
                <a:gd name="T15" fmla="*/ 14 h 18"/>
                <a:gd name="T16" fmla="*/ 14 w 22"/>
                <a:gd name="T17" fmla="*/ 10 h 18"/>
                <a:gd name="T18" fmla="*/ 19 w 22"/>
                <a:gd name="T19" fmla="*/ 8 h 18"/>
                <a:gd name="T20" fmla="*/ 21 w 22"/>
                <a:gd name="T21" fmla="*/ 7 h 18"/>
                <a:gd name="T22" fmla="*/ 22 w 22"/>
                <a:gd name="T23" fmla="*/ 7 h 18"/>
                <a:gd name="T24" fmla="*/ 20 w 22"/>
                <a:gd name="T2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18">
                  <a:moveTo>
                    <a:pt x="20" y="0"/>
                  </a:moveTo>
                  <a:lnTo>
                    <a:pt x="21" y="0"/>
                  </a:lnTo>
                  <a:lnTo>
                    <a:pt x="16" y="1"/>
                  </a:lnTo>
                  <a:lnTo>
                    <a:pt x="12" y="3"/>
                  </a:lnTo>
                  <a:lnTo>
                    <a:pt x="5" y="7"/>
                  </a:lnTo>
                  <a:lnTo>
                    <a:pt x="0" y="12"/>
                  </a:lnTo>
                  <a:lnTo>
                    <a:pt x="5" y="18"/>
                  </a:lnTo>
                  <a:lnTo>
                    <a:pt x="9" y="14"/>
                  </a:lnTo>
                  <a:lnTo>
                    <a:pt x="14" y="10"/>
                  </a:lnTo>
                  <a:lnTo>
                    <a:pt x="19" y="8"/>
                  </a:lnTo>
                  <a:lnTo>
                    <a:pt x="21" y="7"/>
                  </a:lnTo>
                  <a:lnTo>
                    <a:pt x="22" y="7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" name="Freeform 110"/>
            <p:cNvSpPr>
              <a:spLocks/>
            </p:cNvSpPr>
            <p:nvPr/>
          </p:nvSpPr>
          <p:spPr bwMode="auto">
            <a:xfrm>
              <a:off x="3635" y="2418"/>
              <a:ext cx="34" cy="22"/>
            </a:xfrm>
            <a:custGeom>
              <a:avLst/>
              <a:gdLst>
                <a:gd name="T0" fmla="*/ 58 w 68"/>
                <a:gd name="T1" fmla="*/ 3 h 45"/>
                <a:gd name="T2" fmla="*/ 62 w 68"/>
                <a:gd name="T3" fmla="*/ 0 h 45"/>
                <a:gd name="T4" fmla="*/ 47 w 68"/>
                <a:gd name="T5" fmla="*/ 8 h 45"/>
                <a:gd name="T6" fmla="*/ 35 w 68"/>
                <a:gd name="T7" fmla="*/ 14 h 45"/>
                <a:gd name="T8" fmla="*/ 25 w 68"/>
                <a:gd name="T9" fmla="*/ 20 h 45"/>
                <a:gd name="T10" fmla="*/ 18 w 68"/>
                <a:gd name="T11" fmla="*/ 25 h 45"/>
                <a:gd name="T12" fmla="*/ 12 w 68"/>
                <a:gd name="T13" fmla="*/ 29 h 45"/>
                <a:gd name="T14" fmla="*/ 7 w 68"/>
                <a:gd name="T15" fmla="*/ 32 h 45"/>
                <a:gd name="T16" fmla="*/ 3 w 68"/>
                <a:gd name="T17" fmla="*/ 36 h 45"/>
                <a:gd name="T18" fmla="*/ 0 w 68"/>
                <a:gd name="T19" fmla="*/ 38 h 45"/>
                <a:gd name="T20" fmla="*/ 2 w 68"/>
                <a:gd name="T21" fmla="*/ 45 h 45"/>
                <a:gd name="T22" fmla="*/ 8 w 68"/>
                <a:gd name="T23" fmla="*/ 43 h 45"/>
                <a:gd name="T24" fmla="*/ 11 w 68"/>
                <a:gd name="T25" fmla="*/ 39 h 45"/>
                <a:gd name="T26" fmla="*/ 17 w 68"/>
                <a:gd name="T27" fmla="*/ 36 h 45"/>
                <a:gd name="T28" fmla="*/ 23 w 68"/>
                <a:gd name="T29" fmla="*/ 32 h 45"/>
                <a:gd name="T30" fmla="*/ 30 w 68"/>
                <a:gd name="T31" fmla="*/ 27 h 45"/>
                <a:gd name="T32" fmla="*/ 38 w 68"/>
                <a:gd name="T33" fmla="*/ 21 h 45"/>
                <a:gd name="T34" fmla="*/ 49 w 68"/>
                <a:gd name="T35" fmla="*/ 15 h 45"/>
                <a:gd name="T36" fmla="*/ 64 w 68"/>
                <a:gd name="T37" fmla="*/ 7 h 45"/>
                <a:gd name="T38" fmla="*/ 68 w 68"/>
                <a:gd name="T39" fmla="*/ 3 h 45"/>
                <a:gd name="T40" fmla="*/ 64 w 68"/>
                <a:gd name="T41" fmla="*/ 7 h 45"/>
                <a:gd name="T42" fmla="*/ 66 w 68"/>
                <a:gd name="T43" fmla="*/ 5 h 45"/>
                <a:gd name="T44" fmla="*/ 66 w 68"/>
                <a:gd name="T45" fmla="*/ 2 h 45"/>
                <a:gd name="T46" fmla="*/ 65 w 68"/>
                <a:gd name="T47" fmla="*/ 0 h 45"/>
                <a:gd name="T48" fmla="*/ 62 w 68"/>
                <a:gd name="T49" fmla="*/ 0 h 45"/>
                <a:gd name="T50" fmla="*/ 58 w 68"/>
                <a:gd name="T51" fmla="*/ 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" h="45">
                  <a:moveTo>
                    <a:pt x="58" y="3"/>
                  </a:moveTo>
                  <a:lnTo>
                    <a:pt x="62" y="0"/>
                  </a:lnTo>
                  <a:lnTo>
                    <a:pt x="47" y="8"/>
                  </a:lnTo>
                  <a:lnTo>
                    <a:pt x="35" y="14"/>
                  </a:lnTo>
                  <a:lnTo>
                    <a:pt x="25" y="20"/>
                  </a:lnTo>
                  <a:lnTo>
                    <a:pt x="18" y="25"/>
                  </a:lnTo>
                  <a:lnTo>
                    <a:pt x="12" y="29"/>
                  </a:lnTo>
                  <a:lnTo>
                    <a:pt x="7" y="32"/>
                  </a:lnTo>
                  <a:lnTo>
                    <a:pt x="3" y="36"/>
                  </a:lnTo>
                  <a:lnTo>
                    <a:pt x="0" y="38"/>
                  </a:lnTo>
                  <a:lnTo>
                    <a:pt x="2" y="45"/>
                  </a:lnTo>
                  <a:lnTo>
                    <a:pt x="8" y="43"/>
                  </a:lnTo>
                  <a:lnTo>
                    <a:pt x="11" y="39"/>
                  </a:lnTo>
                  <a:lnTo>
                    <a:pt x="17" y="36"/>
                  </a:lnTo>
                  <a:lnTo>
                    <a:pt x="23" y="32"/>
                  </a:lnTo>
                  <a:lnTo>
                    <a:pt x="30" y="27"/>
                  </a:lnTo>
                  <a:lnTo>
                    <a:pt x="38" y="21"/>
                  </a:lnTo>
                  <a:lnTo>
                    <a:pt x="49" y="15"/>
                  </a:lnTo>
                  <a:lnTo>
                    <a:pt x="64" y="7"/>
                  </a:lnTo>
                  <a:lnTo>
                    <a:pt x="68" y="3"/>
                  </a:lnTo>
                  <a:lnTo>
                    <a:pt x="64" y="7"/>
                  </a:lnTo>
                  <a:lnTo>
                    <a:pt x="66" y="5"/>
                  </a:lnTo>
                  <a:lnTo>
                    <a:pt x="66" y="2"/>
                  </a:lnTo>
                  <a:lnTo>
                    <a:pt x="65" y="0"/>
                  </a:lnTo>
                  <a:lnTo>
                    <a:pt x="62" y="0"/>
                  </a:lnTo>
                  <a:lnTo>
                    <a:pt x="58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" name="Freeform 111"/>
            <p:cNvSpPr>
              <a:spLocks/>
            </p:cNvSpPr>
            <p:nvPr/>
          </p:nvSpPr>
          <p:spPr bwMode="auto">
            <a:xfrm>
              <a:off x="3640" y="1952"/>
              <a:ext cx="27" cy="12"/>
            </a:xfrm>
            <a:custGeom>
              <a:avLst/>
              <a:gdLst>
                <a:gd name="T0" fmla="*/ 0 w 54"/>
                <a:gd name="T1" fmla="*/ 23 h 23"/>
                <a:gd name="T2" fmla="*/ 0 w 54"/>
                <a:gd name="T3" fmla="*/ 23 h 23"/>
                <a:gd name="T4" fmla="*/ 6 w 54"/>
                <a:gd name="T5" fmla="*/ 22 h 23"/>
                <a:gd name="T6" fmla="*/ 11 w 54"/>
                <a:gd name="T7" fmla="*/ 20 h 23"/>
                <a:gd name="T8" fmla="*/ 17 w 54"/>
                <a:gd name="T9" fmla="*/ 17 h 23"/>
                <a:gd name="T10" fmla="*/ 24 w 54"/>
                <a:gd name="T11" fmla="*/ 14 h 23"/>
                <a:gd name="T12" fmla="*/ 31 w 54"/>
                <a:gd name="T13" fmla="*/ 12 h 23"/>
                <a:gd name="T14" fmla="*/ 38 w 54"/>
                <a:gd name="T15" fmla="*/ 9 h 23"/>
                <a:gd name="T16" fmla="*/ 46 w 54"/>
                <a:gd name="T17" fmla="*/ 9 h 23"/>
                <a:gd name="T18" fmla="*/ 54 w 54"/>
                <a:gd name="T19" fmla="*/ 9 h 23"/>
                <a:gd name="T20" fmla="*/ 54 w 54"/>
                <a:gd name="T21" fmla="*/ 2 h 23"/>
                <a:gd name="T22" fmla="*/ 46 w 54"/>
                <a:gd name="T23" fmla="*/ 0 h 23"/>
                <a:gd name="T24" fmla="*/ 38 w 54"/>
                <a:gd name="T25" fmla="*/ 2 h 23"/>
                <a:gd name="T26" fmla="*/ 29 w 54"/>
                <a:gd name="T27" fmla="*/ 5 h 23"/>
                <a:gd name="T28" fmla="*/ 22 w 54"/>
                <a:gd name="T29" fmla="*/ 7 h 23"/>
                <a:gd name="T30" fmla="*/ 15 w 54"/>
                <a:gd name="T31" fmla="*/ 10 h 23"/>
                <a:gd name="T32" fmla="*/ 9 w 54"/>
                <a:gd name="T33" fmla="*/ 13 h 23"/>
                <a:gd name="T34" fmla="*/ 3 w 54"/>
                <a:gd name="T35" fmla="*/ 15 h 23"/>
                <a:gd name="T36" fmla="*/ 0 w 54"/>
                <a:gd name="T37" fmla="*/ 16 h 23"/>
                <a:gd name="T38" fmla="*/ 0 w 54"/>
                <a:gd name="T39" fmla="*/ 16 h 23"/>
                <a:gd name="T40" fmla="*/ 0 w 54"/>
                <a:gd name="T41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4" h="23">
                  <a:moveTo>
                    <a:pt x="0" y="23"/>
                  </a:moveTo>
                  <a:lnTo>
                    <a:pt x="0" y="23"/>
                  </a:lnTo>
                  <a:lnTo>
                    <a:pt x="6" y="22"/>
                  </a:lnTo>
                  <a:lnTo>
                    <a:pt x="11" y="20"/>
                  </a:lnTo>
                  <a:lnTo>
                    <a:pt x="17" y="17"/>
                  </a:lnTo>
                  <a:lnTo>
                    <a:pt x="24" y="14"/>
                  </a:lnTo>
                  <a:lnTo>
                    <a:pt x="31" y="12"/>
                  </a:lnTo>
                  <a:lnTo>
                    <a:pt x="38" y="9"/>
                  </a:lnTo>
                  <a:lnTo>
                    <a:pt x="46" y="9"/>
                  </a:lnTo>
                  <a:lnTo>
                    <a:pt x="54" y="9"/>
                  </a:lnTo>
                  <a:lnTo>
                    <a:pt x="54" y="2"/>
                  </a:lnTo>
                  <a:lnTo>
                    <a:pt x="46" y="0"/>
                  </a:lnTo>
                  <a:lnTo>
                    <a:pt x="38" y="2"/>
                  </a:lnTo>
                  <a:lnTo>
                    <a:pt x="29" y="5"/>
                  </a:lnTo>
                  <a:lnTo>
                    <a:pt x="22" y="7"/>
                  </a:lnTo>
                  <a:lnTo>
                    <a:pt x="15" y="10"/>
                  </a:lnTo>
                  <a:lnTo>
                    <a:pt x="9" y="13"/>
                  </a:lnTo>
                  <a:lnTo>
                    <a:pt x="3" y="15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" name="Freeform 112"/>
            <p:cNvSpPr>
              <a:spLocks/>
            </p:cNvSpPr>
            <p:nvPr/>
          </p:nvSpPr>
          <p:spPr bwMode="auto">
            <a:xfrm>
              <a:off x="3603" y="1960"/>
              <a:ext cx="37" cy="17"/>
            </a:xfrm>
            <a:custGeom>
              <a:avLst/>
              <a:gdLst>
                <a:gd name="T0" fmla="*/ 2 w 74"/>
                <a:gd name="T1" fmla="*/ 35 h 35"/>
                <a:gd name="T2" fmla="*/ 5 w 74"/>
                <a:gd name="T3" fmla="*/ 34 h 35"/>
                <a:gd name="T4" fmla="*/ 15 w 74"/>
                <a:gd name="T5" fmla="*/ 27 h 35"/>
                <a:gd name="T6" fmla="*/ 24 w 74"/>
                <a:gd name="T7" fmla="*/ 21 h 35"/>
                <a:gd name="T8" fmla="*/ 35 w 74"/>
                <a:gd name="T9" fmla="*/ 15 h 35"/>
                <a:gd name="T10" fmla="*/ 45 w 74"/>
                <a:gd name="T11" fmla="*/ 12 h 35"/>
                <a:gd name="T12" fmla="*/ 53 w 74"/>
                <a:gd name="T13" fmla="*/ 9 h 35"/>
                <a:gd name="T14" fmla="*/ 61 w 74"/>
                <a:gd name="T15" fmla="*/ 8 h 35"/>
                <a:gd name="T16" fmla="*/ 68 w 74"/>
                <a:gd name="T17" fmla="*/ 7 h 35"/>
                <a:gd name="T18" fmla="*/ 74 w 74"/>
                <a:gd name="T19" fmla="*/ 7 h 35"/>
                <a:gd name="T20" fmla="*/ 74 w 74"/>
                <a:gd name="T21" fmla="*/ 0 h 35"/>
                <a:gd name="T22" fmla="*/ 68 w 74"/>
                <a:gd name="T23" fmla="*/ 0 h 35"/>
                <a:gd name="T24" fmla="*/ 61 w 74"/>
                <a:gd name="T25" fmla="*/ 1 h 35"/>
                <a:gd name="T26" fmla="*/ 53 w 74"/>
                <a:gd name="T27" fmla="*/ 2 h 35"/>
                <a:gd name="T28" fmla="*/ 43 w 74"/>
                <a:gd name="T29" fmla="*/ 5 h 35"/>
                <a:gd name="T30" fmla="*/ 32 w 74"/>
                <a:gd name="T31" fmla="*/ 8 h 35"/>
                <a:gd name="T32" fmla="*/ 22 w 74"/>
                <a:gd name="T33" fmla="*/ 14 h 35"/>
                <a:gd name="T34" fmla="*/ 11 w 74"/>
                <a:gd name="T35" fmla="*/ 20 h 35"/>
                <a:gd name="T36" fmla="*/ 0 w 74"/>
                <a:gd name="T37" fmla="*/ 29 h 35"/>
                <a:gd name="T38" fmla="*/ 2 w 74"/>
                <a:gd name="T39" fmla="*/ 28 h 35"/>
                <a:gd name="T40" fmla="*/ 0 w 74"/>
                <a:gd name="T41" fmla="*/ 29 h 35"/>
                <a:gd name="T42" fmla="*/ 0 w 74"/>
                <a:gd name="T43" fmla="*/ 31 h 35"/>
                <a:gd name="T44" fmla="*/ 1 w 74"/>
                <a:gd name="T45" fmla="*/ 32 h 35"/>
                <a:gd name="T46" fmla="*/ 2 w 74"/>
                <a:gd name="T47" fmla="*/ 34 h 35"/>
                <a:gd name="T48" fmla="*/ 5 w 74"/>
                <a:gd name="T49" fmla="*/ 34 h 35"/>
                <a:gd name="T50" fmla="*/ 2 w 74"/>
                <a:gd name="T51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35">
                  <a:moveTo>
                    <a:pt x="2" y="35"/>
                  </a:moveTo>
                  <a:lnTo>
                    <a:pt x="5" y="34"/>
                  </a:lnTo>
                  <a:lnTo>
                    <a:pt x="15" y="27"/>
                  </a:lnTo>
                  <a:lnTo>
                    <a:pt x="24" y="21"/>
                  </a:lnTo>
                  <a:lnTo>
                    <a:pt x="35" y="15"/>
                  </a:lnTo>
                  <a:lnTo>
                    <a:pt x="45" y="12"/>
                  </a:lnTo>
                  <a:lnTo>
                    <a:pt x="53" y="9"/>
                  </a:lnTo>
                  <a:lnTo>
                    <a:pt x="61" y="8"/>
                  </a:lnTo>
                  <a:lnTo>
                    <a:pt x="68" y="7"/>
                  </a:lnTo>
                  <a:lnTo>
                    <a:pt x="74" y="7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61" y="1"/>
                  </a:lnTo>
                  <a:lnTo>
                    <a:pt x="53" y="2"/>
                  </a:lnTo>
                  <a:lnTo>
                    <a:pt x="43" y="5"/>
                  </a:lnTo>
                  <a:lnTo>
                    <a:pt x="32" y="8"/>
                  </a:lnTo>
                  <a:lnTo>
                    <a:pt x="22" y="14"/>
                  </a:lnTo>
                  <a:lnTo>
                    <a:pt x="11" y="20"/>
                  </a:lnTo>
                  <a:lnTo>
                    <a:pt x="0" y="29"/>
                  </a:lnTo>
                  <a:lnTo>
                    <a:pt x="2" y="28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1" y="32"/>
                  </a:lnTo>
                  <a:lnTo>
                    <a:pt x="2" y="34"/>
                  </a:lnTo>
                  <a:lnTo>
                    <a:pt x="5" y="34"/>
                  </a:lnTo>
                  <a:lnTo>
                    <a:pt x="2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" name="Freeform 113"/>
            <p:cNvSpPr>
              <a:spLocks/>
            </p:cNvSpPr>
            <p:nvPr/>
          </p:nvSpPr>
          <p:spPr bwMode="auto">
            <a:xfrm>
              <a:off x="3544" y="1974"/>
              <a:ext cx="60" cy="26"/>
            </a:xfrm>
            <a:custGeom>
              <a:avLst/>
              <a:gdLst>
                <a:gd name="T0" fmla="*/ 7 w 119"/>
                <a:gd name="T1" fmla="*/ 52 h 52"/>
                <a:gd name="T2" fmla="*/ 7 w 119"/>
                <a:gd name="T3" fmla="*/ 52 h 52"/>
                <a:gd name="T4" fmla="*/ 17 w 119"/>
                <a:gd name="T5" fmla="*/ 38 h 52"/>
                <a:gd name="T6" fmla="*/ 25 w 119"/>
                <a:gd name="T7" fmla="*/ 30 h 52"/>
                <a:gd name="T8" fmla="*/ 34 w 119"/>
                <a:gd name="T9" fmla="*/ 23 h 52"/>
                <a:gd name="T10" fmla="*/ 45 w 119"/>
                <a:gd name="T11" fmla="*/ 17 h 52"/>
                <a:gd name="T12" fmla="*/ 57 w 119"/>
                <a:gd name="T13" fmla="*/ 14 h 52"/>
                <a:gd name="T14" fmla="*/ 73 w 119"/>
                <a:gd name="T15" fmla="*/ 11 h 52"/>
                <a:gd name="T16" fmla="*/ 94 w 119"/>
                <a:gd name="T17" fmla="*/ 9 h 52"/>
                <a:gd name="T18" fmla="*/ 119 w 119"/>
                <a:gd name="T19" fmla="*/ 7 h 52"/>
                <a:gd name="T20" fmla="*/ 119 w 119"/>
                <a:gd name="T21" fmla="*/ 0 h 52"/>
                <a:gd name="T22" fmla="*/ 94 w 119"/>
                <a:gd name="T23" fmla="*/ 2 h 52"/>
                <a:gd name="T24" fmla="*/ 73 w 119"/>
                <a:gd name="T25" fmla="*/ 4 h 52"/>
                <a:gd name="T26" fmla="*/ 57 w 119"/>
                <a:gd name="T27" fmla="*/ 7 h 52"/>
                <a:gd name="T28" fmla="*/ 42 w 119"/>
                <a:gd name="T29" fmla="*/ 10 h 52"/>
                <a:gd name="T30" fmla="*/ 30 w 119"/>
                <a:gd name="T31" fmla="*/ 16 h 52"/>
                <a:gd name="T32" fmla="*/ 20 w 119"/>
                <a:gd name="T33" fmla="*/ 23 h 52"/>
                <a:gd name="T34" fmla="*/ 10 w 119"/>
                <a:gd name="T35" fmla="*/ 33 h 52"/>
                <a:gd name="T36" fmla="*/ 0 w 119"/>
                <a:gd name="T37" fmla="*/ 47 h 52"/>
                <a:gd name="T38" fmla="*/ 0 w 119"/>
                <a:gd name="T39" fmla="*/ 47 h 52"/>
                <a:gd name="T40" fmla="*/ 7 w 119"/>
                <a:gd name="T41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9" h="52">
                  <a:moveTo>
                    <a:pt x="7" y="52"/>
                  </a:moveTo>
                  <a:lnTo>
                    <a:pt x="7" y="52"/>
                  </a:lnTo>
                  <a:lnTo>
                    <a:pt x="17" y="38"/>
                  </a:lnTo>
                  <a:lnTo>
                    <a:pt x="25" y="30"/>
                  </a:lnTo>
                  <a:lnTo>
                    <a:pt x="34" y="23"/>
                  </a:lnTo>
                  <a:lnTo>
                    <a:pt x="45" y="17"/>
                  </a:lnTo>
                  <a:lnTo>
                    <a:pt x="57" y="14"/>
                  </a:lnTo>
                  <a:lnTo>
                    <a:pt x="73" y="11"/>
                  </a:lnTo>
                  <a:lnTo>
                    <a:pt x="94" y="9"/>
                  </a:lnTo>
                  <a:lnTo>
                    <a:pt x="119" y="7"/>
                  </a:lnTo>
                  <a:lnTo>
                    <a:pt x="119" y="0"/>
                  </a:lnTo>
                  <a:lnTo>
                    <a:pt x="94" y="2"/>
                  </a:lnTo>
                  <a:lnTo>
                    <a:pt x="73" y="4"/>
                  </a:lnTo>
                  <a:lnTo>
                    <a:pt x="57" y="7"/>
                  </a:lnTo>
                  <a:lnTo>
                    <a:pt x="42" y="10"/>
                  </a:lnTo>
                  <a:lnTo>
                    <a:pt x="30" y="16"/>
                  </a:lnTo>
                  <a:lnTo>
                    <a:pt x="20" y="23"/>
                  </a:lnTo>
                  <a:lnTo>
                    <a:pt x="10" y="33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7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2" name="Freeform 114"/>
            <p:cNvSpPr>
              <a:spLocks/>
            </p:cNvSpPr>
            <p:nvPr/>
          </p:nvSpPr>
          <p:spPr bwMode="auto">
            <a:xfrm>
              <a:off x="3541" y="1998"/>
              <a:ext cx="10" cy="9"/>
            </a:xfrm>
            <a:custGeom>
              <a:avLst/>
              <a:gdLst>
                <a:gd name="T0" fmla="*/ 18 w 18"/>
                <a:gd name="T1" fmla="*/ 16 h 20"/>
                <a:gd name="T2" fmla="*/ 18 w 18"/>
                <a:gd name="T3" fmla="*/ 16 h 20"/>
                <a:gd name="T4" fmla="*/ 13 w 18"/>
                <a:gd name="T5" fmla="*/ 10 h 20"/>
                <a:gd name="T6" fmla="*/ 7 w 18"/>
                <a:gd name="T7" fmla="*/ 10 h 20"/>
                <a:gd name="T8" fmla="*/ 7 w 18"/>
                <a:gd name="T9" fmla="*/ 14 h 20"/>
                <a:gd name="T10" fmla="*/ 13 w 18"/>
                <a:gd name="T11" fmla="*/ 5 h 20"/>
                <a:gd name="T12" fmla="*/ 6 w 18"/>
                <a:gd name="T13" fmla="*/ 0 h 20"/>
                <a:gd name="T14" fmla="*/ 0 w 18"/>
                <a:gd name="T15" fmla="*/ 14 h 20"/>
                <a:gd name="T16" fmla="*/ 7 w 18"/>
                <a:gd name="T17" fmla="*/ 20 h 20"/>
                <a:gd name="T18" fmla="*/ 13 w 18"/>
                <a:gd name="T19" fmla="*/ 17 h 20"/>
                <a:gd name="T20" fmla="*/ 11 w 18"/>
                <a:gd name="T21" fmla="*/ 16 h 20"/>
                <a:gd name="T22" fmla="*/ 11 w 18"/>
                <a:gd name="T23" fmla="*/ 16 h 20"/>
                <a:gd name="T24" fmla="*/ 18 w 18"/>
                <a:gd name="T25" fmla="*/ 1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0">
                  <a:moveTo>
                    <a:pt x="18" y="16"/>
                  </a:moveTo>
                  <a:lnTo>
                    <a:pt x="18" y="16"/>
                  </a:lnTo>
                  <a:lnTo>
                    <a:pt x="13" y="10"/>
                  </a:lnTo>
                  <a:lnTo>
                    <a:pt x="7" y="10"/>
                  </a:lnTo>
                  <a:lnTo>
                    <a:pt x="7" y="14"/>
                  </a:lnTo>
                  <a:lnTo>
                    <a:pt x="13" y="5"/>
                  </a:lnTo>
                  <a:lnTo>
                    <a:pt x="6" y="0"/>
                  </a:lnTo>
                  <a:lnTo>
                    <a:pt x="0" y="14"/>
                  </a:lnTo>
                  <a:lnTo>
                    <a:pt x="7" y="20"/>
                  </a:lnTo>
                  <a:lnTo>
                    <a:pt x="13" y="17"/>
                  </a:lnTo>
                  <a:lnTo>
                    <a:pt x="11" y="16"/>
                  </a:lnTo>
                  <a:lnTo>
                    <a:pt x="11" y="16"/>
                  </a:lnTo>
                  <a:lnTo>
                    <a:pt x="1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3" name="Freeform 115"/>
            <p:cNvSpPr>
              <a:spLocks/>
            </p:cNvSpPr>
            <p:nvPr/>
          </p:nvSpPr>
          <p:spPr bwMode="auto">
            <a:xfrm>
              <a:off x="3540" y="2006"/>
              <a:ext cx="11" cy="7"/>
            </a:xfrm>
            <a:custGeom>
              <a:avLst/>
              <a:gdLst>
                <a:gd name="T0" fmla="*/ 0 w 22"/>
                <a:gd name="T1" fmla="*/ 15 h 15"/>
                <a:gd name="T2" fmla="*/ 0 w 22"/>
                <a:gd name="T3" fmla="*/ 15 h 15"/>
                <a:gd name="T4" fmla="*/ 11 w 22"/>
                <a:gd name="T5" fmla="*/ 13 h 15"/>
                <a:gd name="T6" fmla="*/ 17 w 22"/>
                <a:gd name="T7" fmla="*/ 11 h 15"/>
                <a:gd name="T8" fmla="*/ 21 w 22"/>
                <a:gd name="T9" fmla="*/ 6 h 15"/>
                <a:gd name="T10" fmla="*/ 22 w 22"/>
                <a:gd name="T11" fmla="*/ 0 h 15"/>
                <a:gd name="T12" fmla="*/ 15 w 22"/>
                <a:gd name="T13" fmla="*/ 0 h 15"/>
                <a:gd name="T14" fmla="*/ 14 w 22"/>
                <a:gd name="T15" fmla="*/ 4 h 15"/>
                <a:gd name="T16" fmla="*/ 14 w 22"/>
                <a:gd name="T17" fmla="*/ 4 h 15"/>
                <a:gd name="T18" fmla="*/ 9 w 22"/>
                <a:gd name="T19" fmla="*/ 6 h 15"/>
                <a:gd name="T20" fmla="*/ 0 w 22"/>
                <a:gd name="T21" fmla="*/ 8 h 15"/>
                <a:gd name="T22" fmla="*/ 0 w 22"/>
                <a:gd name="T23" fmla="*/ 8 h 15"/>
                <a:gd name="T24" fmla="*/ 0 w 22"/>
                <a:gd name="T2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15">
                  <a:moveTo>
                    <a:pt x="0" y="15"/>
                  </a:moveTo>
                  <a:lnTo>
                    <a:pt x="0" y="15"/>
                  </a:lnTo>
                  <a:lnTo>
                    <a:pt x="11" y="13"/>
                  </a:lnTo>
                  <a:lnTo>
                    <a:pt x="17" y="11"/>
                  </a:lnTo>
                  <a:lnTo>
                    <a:pt x="21" y="6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9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4" name="Freeform 116"/>
            <p:cNvSpPr>
              <a:spLocks/>
            </p:cNvSpPr>
            <p:nvPr/>
          </p:nvSpPr>
          <p:spPr bwMode="auto">
            <a:xfrm>
              <a:off x="3523" y="2010"/>
              <a:ext cx="17" cy="14"/>
            </a:xfrm>
            <a:custGeom>
              <a:avLst/>
              <a:gdLst>
                <a:gd name="T0" fmla="*/ 0 w 33"/>
                <a:gd name="T1" fmla="*/ 29 h 29"/>
                <a:gd name="T2" fmla="*/ 0 w 33"/>
                <a:gd name="T3" fmla="*/ 29 h 29"/>
                <a:gd name="T4" fmla="*/ 10 w 33"/>
                <a:gd name="T5" fmla="*/ 26 h 29"/>
                <a:gd name="T6" fmla="*/ 16 w 33"/>
                <a:gd name="T7" fmla="*/ 17 h 29"/>
                <a:gd name="T8" fmla="*/ 23 w 33"/>
                <a:gd name="T9" fmla="*/ 12 h 29"/>
                <a:gd name="T10" fmla="*/ 33 w 33"/>
                <a:gd name="T11" fmla="*/ 7 h 29"/>
                <a:gd name="T12" fmla="*/ 33 w 33"/>
                <a:gd name="T13" fmla="*/ 0 h 29"/>
                <a:gd name="T14" fmla="*/ 19 w 33"/>
                <a:gd name="T15" fmla="*/ 5 h 29"/>
                <a:gd name="T16" fmla="*/ 12 w 33"/>
                <a:gd name="T17" fmla="*/ 13 h 29"/>
                <a:gd name="T18" fmla="*/ 6 w 33"/>
                <a:gd name="T19" fmla="*/ 19 h 29"/>
                <a:gd name="T20" fmla="*/ 0 w 33"/>
                <a:gd name="T21" fmla="*/ 20 h 29"/>
                <a:gd name="T22" fmla="*/ 0 w 33"/>
                <a:gd name="T23" fmla="*/ 20 h 29"/>
                <a:gd name="T24" fmla="*/ 0 w 33"/>
                <a:gd name="T2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" h="29">
                  <a:moveTo>
                    <a:pt x="0" y="29"/>
                  </a:moveTo>
                  <a:lnTo>
                    <a:pt x="0" y="29"/>
                  </a:lnTo>
                  <a:lnTo>
                    <a:pt x="10" y="26"/>
                  </a:lnTo>
                  <a:lnTo>
                    <a:pt x="16" y="17"/>
                  </a:lnTo>
                  <a:lnTo>
                    <a:pt x="23" y="12"/>
                  </a:lnTo>
                  <a:lnTo>
                    <a:pt x="33" y="7"/>
                  </a:lnTo>
                  <a:lnTo>
                    <a:pt x="33" y="0"/>
                  </a:lnTo>
                  <a:lnTo>
                    <a:pt x="19" y="5"/>
                  </a:lnTo>
                  <a:lnTo>
                    <a:pt x="12" y="13"/>
                  </a:lnTo>
                  <a:lnTo>
                    <a:pt x="6" y="19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5" name="Freeform 117"/>
            <p:cNvSpPr>
              <a:spLocks/>
            </p:cNvSpPr>
            <p:nvPr/>
          </p:nvSpPr>
          <p:spPr bwMode="auto">
            <a:xfrm>
              <a:off x="3511" y="2018"/>
              <a:ext cx="12" cy="6"/>
            </a:xfrm>
            <a:custGeom>
              <a:avLst/>
              <a:gdLst>
                <a:gd name="T0" fmla="*/ 8 w 24"/>
                <a:gd name="T1" fmla="*/ 4 h 13"/>
                <a:gd name="T2" fmla="*/ 2 w 24"/>
                <a:gd name="T3" fmla="*/ 7 h 13"/>
                <a:gd name="T4" fmla="*/ 5 w 24"/>
                <a:gd name="T5" fmla="*/ 8 h 13"/>
                <a:gd name="T6" fmla="*/ 9 w 24"/>
                <a:gd name="T7" fmla="*/ 10 h 13"/>
                <a:gd name="T8" fmla="*/ 15 w 24"/>
                <a:gd name="T9" fmla="*/ 11 h 13"/>
                <a:gd name="T10" fmla="*/ 24 w 24"/>
                <a:gd name="T11" fmla="*/ 13 h 13"/>
                <a:gd name="T12" fmla="*/ 24 w 24"/>
                <a:gd name="T13" fmla="*/ 4 h 13"/>
                <a:gd name="T14" fmla="*/ 15 w 24"/>
                <a:gd name="T15" fmla="*/ 4 h 13"/>
                <a:gd name="T16" fmla="*/ 9 w 24"/>
                <a:gd name="T17" fmla="*/ 3 h 13"/>
                <a:gd name="T18" fmla="*/ 7 w 24"/>
                <a:gd name="T19" fmla="*/ 1 h 13"/>
                <a:gd name="T20" fmla="*/ 7 w 24"/>
                <a:gd name="T21" fmla="*/ 0 h 13"/>
                <a:gd name="T22" fmla="*/ 1 w 24"/>
                <a:gd name="T23" fmla="*/ 4 h 13"/>
                <a:gd name="T24" fmla="*/ 7 w 24"/>
                <a:gd name="T25" fmla="*/ 0 h 13"/>
                <a:gd name="T26" fmla="*/ 3 w 24"/>
                <a:gd name="T27" fmla="*/ 0 h 13"/>
                <a:gd name="T28" fmla="*/ 1 w 24"/>
                <a:gd name="T29" fmla="*/ 1 h 13"/>
                <a:gd name="T30" fmla="*/ 0 w 24"/>
                <a:gd name="T31" fmla="*/ 5 h 13"/>
                <a:gd name="T32" fmla="*/ 2 w 24"/>
                <a:gd name="T33" fmla="*/ 7 h 13"/>
                <a:gd name="T34" fmla="*/ 8 w 24"/>
                <a:gd name="T35" fmla="*/ 4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" h="13">
                  <a:moveTo>
                    <a:pt x="8" y="4"/>
                  </a:moveTo>
                  <a:lnTo>
                    <a:pt x="2" y="7"/>
                  </a:lnTo>
                  <a:lnTo>
                    <a:pt x="5" y="8"/>
                  </a:lnTo>
                  <a:lnTo>
                    <a:pt x="9" y="10"/>
                  </a:lnTo>
                  <a:lnTo>
                    <a:pt x="15" y="11"/>
                  </a:lnTo>
                  <a:lnTo>
                    <a:pt x="24" y="13"/>
                  </a:lnTo>
                  <a:lnTo>
                    <a:pt x="24" y="4"/>
                  </a:lnTo>
                  <a:lnTo>
                    <a:pt x="15" y="4"/>
                  </a:lnTo>
                  <a:lnTo>
                    <a:pt x="9" y="3"/>
                  </a:lnTo>
                  <a:lnTo>
                    <a:pt x="7" y="1"/>
                  </a:lnTo>
                  <a:lnTo>
                    <a:pt x="7" y="0"/>
                  </a:lnTo>
                  <a:lnTo>
                    <a:pt x="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5"/>
                  </a:lnTo>
                  <a:lnTo>
                    <a:pt x="2" y="7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6" name="Freeform 118"/>
            <p:cNvSpPr>
              <a:spLocks/>
            </p:cNvSpPr>
            <p:nvPr/>
          </p:nvSpPr>
          <p:spPr bwMode="auto">
            <a:xfrm>
              <a:off x="3512" y="2019"/>
              <a:ext cx="5" cy="14"/>
            </a:xfrm>
            <a:custGeom>
              <a:avLst/>
              <a:gdLst>
                <a:gd name="T0" fmla="*/ 10 w 10"/>
                <a:gd name="T1" fmla="*/ 27 h 27"/>
                <a:gd name="T2" fmla="*/ 10 w 10"/>
                <a:gd name="T3" fmla="*/ 26 h 27"/>
                <a:gd name="T4" fmla="*/ 10 w 10"/>
                <a:gd name="T5" fmla="*/ 19 h 27"/>
                <a:gd name="T6" fmla="*/ 9 w 10"/>
                <a:gd name="T7" fmla="*/ 10 h 27"/>
                <a:gd name="T8" fmla="*/ 8 w 10"/>
                <a:gd name="T9" fmla="*/ 3 h 27"/>
                <a:gd name="T10" fmla="*/ 7 w 10"/>
                <a:gd name="T11" fmla="*/ 0 h 27"/>
                <a:gd name="T12" fmla="*/ 0 w 10"/>
                <a:gd name="T13" fmla="*/ 0 h 27"/>
                <a:gd name="T14" fmla="*/ 1 w 10"/>
                <a:gd name="T15" fmla="*/ 3 h 27"/>
                <a:gd name="T16" fmla="*/ 2 w 10"/>
                <a:gd name="T17" fmla="*/ 10 h 27"/>
                <a:gd name="T18" fmla="*/ 4 w 10"/>
                <a:gd name="T19" fmla="*/ 19 h 27"/>
                <a:gd name="T20" fmla="*/ 4 w 10"/>
                <a:gd name="T21" fmla="*/ 26 h 27"/>
                <a:gd name="T22" fmla="*/ 4 w 10"/>
                <a:gd name="T23" fmla="*/ 25 h 27"/>
                <a:gd name="T24" fmla="*/ 10 w 10"/>
                <a:gd name="T2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27">
                  <a:moveTo>
                    <a:pt x="10" y="27"/>
                  </a:moveTo>
                  <a:lnTo>
                    <a:pt x="10" y="26"/>
                  </a:lnTo>
                  <a:lnTo>
                    <a:pt x="10" y="19"/>
                  </a:lnTo>
                  <a:lnTo>
                    <a:pt x="9" y="10"/>
                  </a:lnTo>
                  <a:lnTo>
                    <a:pt x="8" y="3"/>
                  </a:lnTo>
                  <a:lnTo>
                    <a:pt x="7" y="0"/>
                  </a:lnTo>
                  <a:lnTo>
                    <a:pt x="0" y="0"/>
                  </a:lnTo>
                  <a:lnTo>
                    <a:pt x="1" y="3"/>
                  </a:lnTo>
                  <a:lnTo>
                    <a:pt x="2" y="10"/>
                  </a:lnTo>
                  <a:lnTo>
                    <a:pt x="4" y="19"/>
                  </a:lnTo>
                  <a:lnTo>
                    <a:pt x="4" y="26"/>
                  </a:lnTo>
                  <a:lnTo>
                    <a:pt x="4" y="25"/>
                  </a:lnTo>
                  <a:lnTo>
                    <a:pt x="10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7" name="Freeform 119"/>
            <p:cNvSpPr>
              <a:spLocks/>
            </p:cNvSpPr>
            <p:nvPr/>
          </p:nvSpPr>
          <p:spPr bwMode="auto">
            <a:xfrm>
              <a:off x="3513" y="2032"/>
              <a:ext cx="17" cy="20"/>
            </a:xfrm>
            <a:custGeom>
              <a:avLst/>
              <a:gdLst>
                <a:gd name="T0" fmla="*/ 33 w 33"/>
                <a:gd name="T1" fmla="*/ 38 h 39"/>
                <a:gd name="T2" fmla="*/ 29 w 33"/>
                <a:gd name="T3" fmla="*/ 32 h 39"/>
                <a:gd name="T4" fmla="*/ 19 w 33"/>
                <a:gd name="T5" fmla="*/ 29 h 39"/>
                <a:gd name="T6" fmla="*/ 12 w 33"/>
                <a:gd name="T7" fmla="*/ 23 h 39"/>
                <a:gd name="T8" fmla="*/ 6 w 33"/>
                <a:gd name="T9" fmla="*/ 15 h 39"/>
                <a:gd name="T10" fmla="*/ 6 w 33"/>
                <a:gd name="T11" fmla="*/ 2 h 39"/>
                <a:gd name="T12" fmla="*/ 0 w 33"/>
                <a:gd name="T13" fmla="*/ 0 h 39"/>
                <a:gd name="T14" fmla="*/ 0 w 33"/>
                <a:gd name="T15" fmla="*/ 15 h 39"/>
                <a:gd name="T16" fmla="*/ 5 w 33"/>
                <a:gd name="T17" fmla="*/ 28 h 39"/>
                <a:gd name="T18" fmla="*/ 17 w 33"/>
                <a:gd name="T19" fmla="*/ 36 h 39"/>
                <a:gd name="T20" fmla="*/ 29 w 33"/>
                <a:gd name="T21" fmla="*/ 39 h 39"/>
                <a:gd name="T22" fmla="*/ 26 w 33"/>
                <a:gd name="T23" fmla="*/ 34 h 39"/>
                <a:gd name="T24" fmla="*/ 29 w 33"/>
                <a:gd name="T25" fmla="*/ 39 h 39"/>
                <a:gd name="T26" fmla="*/ 32 w 33"/>
                <a:gd name="T27" fmla="*/ 38 h 39"/>
                <a:gd name="T28" fmla="*/ 33 w 33"/>
                <a:gd name="T29" fmla="*/ 36 h 39"/>
                <a:gd name="T30" fmla="*/ 32 w 33"/>
                <a:gd name="T31" fmla="*/ 34 h 39"/>
                <a:gd name="T32" fmla="*/ 29 w 33"/>
                <a:gd name="T33" fmla="*/ 32 h 39"/>
                <a:gd name="T34" fmla="*/ 33 w 33"/>
                <a:gd name="T35" fmla="*/ 3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3" h="39">
                  <a:moveTo>
                    <a:pt x="33" y="38"/>
                  </a:moveTo>
                  <a:lnTo>
                    <a:pt x="29" y="32"/>
                  </a:lnTo>
                  <a:lnTo>
                    <a:pt x="19" y="29"/>
                  </a:lnTo>
                  <a:lnTo>
                    <a:pt x="12" y="23"/>
                  </a:lnTo>
                  <a:lnTo>
                    <a:pt x="6" y="15"/>
                  </a:lnTo>
                  <a:lnTo>
                    <a:pt x="6" y="2"/>
                  </a:lnTo>
                  <a:lnTo>
                    <a:pt x="0" y="0"/>
                  </a:lnTo>
                  <a:lnTo>
                    <a:pt x="0" y="15"/>
                  </a:lnTo>
                  <a:lnTo>
                    <a:pt x="5" y="28"/>
                  </a:lnTo>
                  <a:lnTo>
                    <a:pt x="17" y="36"/>
                  </a:lnTo>
                  <a:lnTo>
                    <a:pt x="29" y="39"/>
                  </a:lnTo>
                  <a:lnTo>
                    <a:pt x="26" y="34"/>
                  </a:lnTo>
                  <a:lnTo>
                    <a:pt x="29" y="39"/>
                  </a:lnTo>
                  <a:lnTo>
                    <a:pt x="32" y="38"/>
                  </a:lnTo>
                  <a:lnTo>
                    <a:pt x="33" y="36"/>
                  </a:lnTo>
                  <a:lnTo>
                    <a:pt x="32" y="34"/>
                  </a:lnTo>
                  <a:lnTo>
                    <a:pt x="29" y="32"/>
                  </a:lnTo>
                  <a:lnTo>
                    <a:pt x="33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8" name="Freeform 120"/>
            <p:cNvSpPr>
              <a:spLocks/>
            </p:cNvSpPr>
            <p:nvPr/>
          </p:nvSpPr>
          <p:spPr bwMode="auto">
            <a:xfrm>
              <a:off x="3510" y="2049"/>
              <a:ext cx="20" cy="38"/>
            </a:xfrm>
            <a:custGeom>
              <a:avLst/>
              <a:gdLst>
                <a:gd name="T0" fmla="*/ 7 w 40"/>
                <a:gd name="T1" fmla="*/ 76 h 77"/>
                <a:gd name="T2" fmla="*/ 7 w 40"/>
                <a:gd name="T3" fmla="*/ 77 h 77"/>
                <a:gd name="T4" fmla="*/ 11 w 40"/>
                <a:gd name="T5" fmla="*/ 65 h 77"/>
                <a:gd name="T6" fmla="*/ 19 w 40"/>
                <a:gd name="T7" fmla="*/ 44 h 77"/>
                <a:gd name="T8" fmla="*/ 30 w 40"/>
                <a:gd name="T9" fmla="*/ 23 h 77"/>
                <a:gd name="T10" fmla="*/ 40 w 40"/>
                <a:gd name="T11" fmla="*/ 4 h 77"/>
                <a:gd name="T12" fmla="*/ 33 w 40"/>
                <a:gd name="T13" fmla="*/ 0 h 77"/>
                <a:gd name="T14" fmla="*/ 23 w 40"/>
                <a:gd name="T15" fmla="*/ 20 h 77"/>
                <a:gd name="T16" fmla="*/ 12 w 40"/>
                <a:gd name="T17" fmla="*/ 42 h 77"/>
                <a:gd name="T18" fmla="*/ 4 w 40"/>
                <a:gd name="T19" fmla="*/ 63 h 77"/>
                <a:gd name="T20" fmla="*/ 0 w 40"/>
                <a:gd name="T21" fmla="*/ 74 h 77"/>
                <a:gd name="T22" fmla="*/ 0 w 40"/>
                <a:gd name="T23" fmla="*/ 76 h 77"/>
                <a:gd name="T24" fmla="*/ 7 w 40"/>
                <a:gd name="T25" fmla="*/ 76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77">
                  <a:moveTo>
                    <a:pt x="7" y="76"/>
                  </a:moveTo>
                  <a:lnTo>
                    <a:pt x="7" y="77"/>
                  </a:lnTo>
                  <a:lnTo>
                    <a:pt x="11" y="65"/>
                  </a:lnTo>
                  <a:lnTo>
                    <a:pt x="19" y="44"/>
                  </a:lnTo>
                  <a:lnTo>
                    <a:pt x="30" y="23"/>
                  </a:lnTo>
                  <a:lnTo>
                    <a:pt x="40" y="4"/>
                  </a:lnTo>
                  <a:lnTo>
                    <a:pt x="33" y="0"/>
                  </a:lnTo>
                  <a:lnTo>
                    <a:pt x="23" y="20"/>
                  </a:lnTo>
                  <a:lnTo>
                    <a:pt x="12" y="42"/>
                  </a:lnTo>
                  <a:lnTo>
                    <a:pt x="4" y="63"/>
                  </a:lnTo>
                  <a:lnTo>
                    <a:pt x="0" y="74"/>
                  </a:lnTo>
                  <a:lnTo>
                    <a:pt x="0" y="76"/>
                  </a:lnTo>
                  <a:lnTo>
                    <a:pt x="7" y="7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9" name="Freeform 121"/>
            <p:cNvSpPr>
              <a:spLocks/>
            </p:cNvSpPr>
            <p:nvPr/>
          </p:nvSpPr>
          <p:spPr bwMode="auto">
            <a:xfrm>
              <a:off x="3492" y="2087"/>
              <a:ext cx="21" cy="42"/>
            </a:xfrm>
            <a:custGeom>
              <a:avLst/>
              <a:gdLst>
                <a:gd name="T0" fmla="*/ 7 w 43"/>
                <a:gd name="T1" fmla="*/ 84 h 84"/>
                <a:gd name="T2" fmla="*/ 7 w 43"/>
                <a:gd name="T3" fmla="*/ 84 h 84"/>
                <a:gd name="T4" fmla="*/ 9 w 43"/>
                <a:gd name="T5" fmla="*/ 78 h 84"/>
                <a:gd name="T6" fmla="*/ 14 w 43"/>
                <a:gd name="T7" fmla="*/ 68 h 84"/>
                <a:gd name="T8" fmla="*/ 19 w 43"/>
                <a:gd name="T9" fmla="*/ 56 h 84"/>
                <a:gd name="T10" fmla="*/ 25 w 43"/>
                <a:gd name="T11" fmla="*/ 42 h 84"/>
                <a:gd name="T12" fmla="*/ 31 w 43"/>
                <a:gd name="T13" fmla="*/ 28 h 84"/>
                <a:gd name="T14" fmla="*/ 37 w 43"/>
                <a:gd name="T15" fmla="*/ 16 h 84"/>
                <a:gd name="T16" fmla="*/ 40 w 43"/>
                <a:gd name="T17" fmla="*/ 6 h 84"/>
                <a:gd name="T18" fmla="*/ 43 w 43"/>
                <a:gd name="T19" fmla="*/ 0 h 84"/>
                <a:gd name="T20" fmla="*/ 36 w 43"/>
                <a:gd name="T21" fmla="*/ 0 h 84"/>
                <a:gd name="T22" fmla="*/ 33 w 43"/>
                <a:gd name="T23" fmla="*/ 4 h 84"/>
                <a:gd name="T24" fmla="*/ 30 w 43"/>
                <a:gd name="T25" fmla="*/ 13 h 84"/>
                <a:gd name="T26" fmla="*/ 24 w 43"/>
                <a:gd name="T27" fmla="*/ 26 h 84"/>
                <a:gd name="T28" fmla="*/ 18 w 43"/>
                <a:gd name="T29" fmla="*/ 40 h 84"/>
                <a:gd name="T30" fmla="*/ 13 w 43"/>
                <a:gd name="T31" fmla="*/ 54 h 84"/>
                <a:gd name="T32" fmla="*/ 7 w 43"/>
                <a:gd name="T33" fmla="*/ 65 h 84"/>
                <a:gd name="T34" fmla="*/ 2 w 43"/>
                <a:gd name="T35" fmla="*/ 76 h 84"/>
                <a:gd name="T36" fmla="*/ 0 w 43"/>
                <a:gd name="T37" fmla="*/ 81 h 84"/>
                <a:gd name="T38" fmla="*/ 0 w 43"/>
                <a:gd name="T39" fmla="*/ 81 h 84"/>
                <a:gd name="T40" fmla="*/ 7 w 43"/>
                <a:gd name="T4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3" h="84">
                  <a:moveTo>
                    <a:pt x="7" y="84"/>
                  </a:moveTo>
                  <a:lnTo>
                    <a:pt x="7" y="84"/>
                  </a:lnTo>
                  <a:lnTo>
                    <a:pt x="9" y="78"/>
                  </a:lnTo>
                  <a:lnTo>
                    <a:pt x="14" y="68"/>
                  </a:lnTo>
                  <a:lnTo>
                    <a:pt x="19" y="56"/>
                  </a:lnTo>
                  <a:lnTo>
                    <a:pt x="25" y="42"/>
                  </a:lnTo>
                  <a:lnTo>
                    <a:pt x="31" y="28"/>
                  </a:lnTo>
                  <a:lnTo>
                    <a:pt x="37" y="16"/>
                  </a:lnTo>
                  <a:lnTo>
                    <a:pt x="40" y="6"/>
                  </a:lnTo>
                  <a:lnTo>
                    <a:pt x="43" y="0"/>
                  </a:lnTo>
                  <a:lnTo>
                    <a:pt x="36" y="0"/>
                  </a:lnTo>
                  <a:lnTo>
                    <a:pt x="33" y="4"/>
                  </a:lnTo>
                  <a:lnTo>
                    <a:pt x="30" y="13"/>
                  </a:lnTo>
                  <a:lnTo>
                    <a:pt x="24" y="26"/>
                  </a:lnTo>
                  <a:lnTo>
                    <a:pt x="18" y="40"/>
                  </a:lnTo>
                  <a:lnTo>
                    <a:pt x="13" y="54"/>
                  </a:lnTo>
                  <a:lnTo>
                    <a:pt x="7" y="65"/>
                  </a:lnTo>
                  <a:lnTo>
                    <a:pt x="2" y="76"/>
                  </a:lnTo>
                  <a:lnTo>
                    <a:pt x="0" y="81"/>
                  </a:lnTo>
                  <a:lnTo>
                    <a:pt x="0" y="81"/>
                  </a:lnTo>
                  <a:lnTo>
                    <a:pt x="7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0" name="Freeform 122"/>
            <p:cNvSpPr>
              <a:spLocks/>
            </p:cNvSpPr>
            <p:nvPr/>
          </p:nvSpPr>
          <p:spPr bwMode="auto">
            <a:xfrm>
              <a:off x="3491" y="2128"/>
              <a:ext cx="4" cy="7"/>
            </a:xfrm>
            <a:custGeom>
              <a:avLst/>
              <a:gdLst>
                <a:gd name="T0" fmla="*/ 5 w 9"/>
                <a:gd name="T1" fmla="*/ 14 h 15"/>
                <a:gd name="T2" fmla="*/ 9 w 9"/>
                <a:gd name="T3" fmla="*/ 11 h 15"/>
                <a:gd name="T4" fmla="*/ 9 w 9"/>
                <a:gd name="T5" fmla="*/ 8 h 15"/>
                <a:gd name="T6" fmla="*/ 9 w 9"/>
                <a:gd name="T7" fmla="*/ 6 h 15"/>
                <a:gd name="T8" fmla="*/ 8 w 9"/>
                <a:gd name="T9" fmla="*/ 4 h 15"/>
                <a:gd name="T10" fmla="*/ 9 w 9"/>
                <a:gd name="T11" fmla="*/ 3 h 15"/>
                <a:gd name="T12" fmla="*/ 2 w 9"/>
                <a:gd name="T13" fmla="*/ 0 h 15"/>
                <a:gd name="T14" fmla="*/ 1 w 9"/>
                <a:gd name="T15" fmla="*/ 4 h 15"/>
                <a:gd name="T16" fmla="*/ 0 w 9"/>
                <a:gd name="T17" fmla="*/ 6 h 15"/>
                <a:gd name="T18" fmla="*/ 0 w 9"/>
                <a:gd name="T19" fmla="*/ 8 h 15"/>
                <a:gd name="T20" fmla="*/ 0 w 9"/>
                <a:gd name="T21" fmla="*/ 11 h 15"/>
                <a:gd name="T22" fmla="*/ 3 w 9"/>
                <a:gd name="T23" fmla="*/ 7 h 15"/>
                <a:gd name="T24" fmla="*/ 0 w 9"/>
                <a:gd name="T25" fmla="*/ 11 h 15"/>
                <a:gd name="T26" fmla="*/ 1 w 9"/>
                <a:gd name="T27" fmla="*/ 14 h 15"/>
                <a:gd name="T28" fmla="*/ 4 w 9"/>
                <a:gd name="T29" fmla="*/ 15 h 15"/>
                <a:gd name="T30" fmla="*/ 8 w 9"/>
                <a:gd name="T31" fmla="*/ 14 h 15"/>
                <a:gd name="T32" fmla="*/ 9 w 9"/>
                <a:gd name="T33" fmla="*/ 11 h 15"/>
                <a:gd name="T34" fmla="*/ 5 w 9"/>
                <a:gd name="T35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" h="15">
                  <a:moveTo>
                    <a:pt x="5" y="14"/>
                  </a:moveTo>
                  <a:lnTo>
                    <a:pt x="9" y="11"/>
                  </a:lnTo>
                  <a:lnTo>
                    <a:pt x="9" y="8"/>
                  </a:lnTo>
                  <a:lnTo>
                    <a:pt x="9" y="6"/>
                  </a:lnTo>
                  <a:lnTo>
                    <a:pt x="8" y="4"/>
                  </a:lnTo>
                  <a:lnTo>
                    <a:pt x="9" y="3"/>
                  </a:lnTo>
                  <a:lnTo>
                    <a:pt x="2" y="0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1"/>
                  </a:lnTo>
                  <a:lnTo>
                    <a:pt x="3" y="7"/>
                  </a:lnTo>
                  <a:lnTo>
                    <a:pt x="0" y="11"/>
                  </a:lnTo>
                  <a:lnTo>
                    <a:pt x="1" y="14"/>
                  </a:lnTo>
                  <a:lnTo>
                    <a:pt x="4" y="15"/>
                  </a:lnTo>
                  <a:lnTo>
                    <a:pt x="8" y="14"/>
                  </a:lnTo>
                  <a:lnTo>
                    <a:pt x="9" y="11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1" name="Freeform 123"/>
            <p:cNvSpPr>
              <a:spLocks/>
            </p:cNvSpPr>
            <p:nvPr/>
          </p:nvSpPr>
          <p:spPr bwMode="auto">
            <a:xfrm>
              <a:off x="3489" y="2131"/>
              <a:ext cx="10" cy="19"/>
            </a:xfrm>
            <a:custGeom>
              <a:avLst/>
              <a:gdLst>
                <a:gd name="T0" fmla="*/ 19 w 20"/>
                <a:gd name="T1" fmla="*/ 34 h 37"/>
                <a:gd name="T2" fmla="*/ 17 w 20"/>
                <a:gd name="T3" fmla="*/ 30 h 37"/>
                <a:gd name="T4" fmla="*/ 13 w 20"/>
                <a:gd name="T5" fmla="*/ 24 h 37"/>
                <a:gd name="T6" fmla="*/ 8 w 20"/>
                <a:gd name="T7" fmla="*/ 16 h 37"/>
                <a:gd name="T8" fmla="*/ 7 w 20"/>
                <a:gd name="T9" fmla="*/ 10 h 37"/>
                <a:gd name="T10" fmla="*/ 9 w 20"/>
                <a:gd name="T11" fmla="*/ 7 h 37"/>
                <a:gd name="T12" fmla="*/ 7 w 20"/>
                <a:gd name="T13" fmla="*/ 0 h 37"/>
                <a:gd name="T14" fmla="*/ 0 w 20"/>
                <a:gd name="T15" fmla="*/ 10 h 37"/>
                <a:gd name="T16" fmla="*/ 1 w 20"/>
                <a:gd name="T17" fmla="*/ 19 h 37"/>
                <a:gd name="T18" fmla="*/ 6 w 20"/>
                <a:gd name="T19" fmla="*/ 29 h 37"/>
                <a:gd name="T20" fmla="*/ 13 w 20"/>
                <a:gd name="T21" fmla="*/ 37 h 37"/>
                <a:gd name="T22" fmla="*/ 12 w 20"/>
                <a:gd name="T23" fmla="*/ 34 h 37"/>
                <a:gd name="T24" fmla="*/ 13 w 20"/>
                <a:gd name="T25" fmla="*/ 37 h 37"/>
                <a:gd name="T26" fmla="*/ 16 w 20"/>
                <a:gd name="T27" fmla="*/ 37 h 37"/>
                <a:gd name="T28" fmla="*/ 19 w 20"/>
                <a:gd name="T29" fmla="*/ 35 h 37"/>
                <a:gd name="T30" fmla="*/ 20 w 20"/>
                <a:gd name="T31" fmla="*/ 33 h 37"/>
                <a:gd name="T32" fmla="*/ 17 w 20"/>
                <a:gd name="T33" fmla="*/ 30 h 37"/>
                <a:gd name="T34" fmla="*/ 19 w 20"/>
                <a:gd name="T35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37">
                  <a:moveTo>
                    <a:pt x="19" y="34"/>
                  </a:moveTo>
                  <a:lnTo>
                    <a:pt x="17" y="30"/>
                  </a:lnTo>
                  <a:lnTo>
                    <a:pt x="13" y="24"/>
                  </a:lnTo>
                  <a:lnTo>
                    <a:pt x="8" y="16"/>
                  </a:lnTo>
                  <a:lnTo>
                    <a:pt x="7" y="10"/>
                  </a:lnTo>
                  <a:lnTo>
                    <a:pt x="9" y="7"/>
                  </a:lnTo>
                  <a:lnTo>
                    <a:pt x="7" y="0"/>
                  </a:lnTo>
                  <a:lnTo>
                    <a:pt x="0" y="10"/>
                  </a:lnTo>
                  <a:lnTo>
                    <a:pt x="1" y="19"/>
                  </a:lnTo>
                  <a:lnTo>
                    <a:pt x="6" y="29"/>
                  </a:lnTo>
                  <a:lnTo>
                    <a:pt x="13" y="37"/>
                  </a:lnTo>
                  <a:lnTo>
                    <a:pt x="12" y="34"/>
                  </a:lnTo>
                  <a:lnTo>
                    <a:pt x="13" y="37"/>
                  </a:lnTo>
                  <a:lnTo>
                    <a:pt x="16" y="37"/>
                  </a:lnTo>
                  <a:lnTo>
                    <a:pt x="19" y="35"/>
                  </a:lnTo>
                  <a:lnTo>
                    <a:pt x="20" y="33"/>
                  </a:lnTo>
                  <a:lnTo>
                    <a:pt x="17" y="30"/>
                  </a:lnTo>
                  <a:lnTo>
                    <a:pt x="19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2" name="Freeform 124"/>
            <p:cNvSpPr>
              <a:spLocks/>
            </p:cNvSpPr>
            <p:nvPr/>
          </p:nvSpPr>
          <p:spPr bwMode="auto">
            <a:xfrm>
              <a:off x="3495" y="2148"/>
              <a:ext cx="11" cy="26"/>
            </a:xfrm>
            <a:custGeom>
              <a:avLst/>
              <a:gdLst>
                <a:gd name="T0" fmla="*/ 20 w 22"/>
                <a:gd name="T1" fmla="*/ 52 h 52"/>
                <a:gd name="T2" fmla="*/ 22 w 22"/>
                <a:gd name="T3" fmla="*/ 52 h 52"/>
                <a:gd name="T4" fmla="*/ 18 w 22"/>
                <a:gd name="T5" fmla="*/ 41 h 52"/>
                <a:gd name="T6" fmla="*/ 13 w 22"/>
                <a:gd name="T7" fmla="*/ 24 h 52"/>
                <a:gd name="T8" fmla="*/ 9 w 22"/>
                <a:gd name="T9" fmla="*/ 8 h 52"/>
                <a:gd name="T10" fmla="*/ 7 w 22"/>
                <a:gd name="T11" fmla="*/ 0 h 52"/>
                <a:gd name="T12" fmla="*/ 0 w 22"/>
                <a:gd name="T13" fmla="*/ 0 h 52"/>
                <a:gd name="T14" fmla="*/ 2 w 22"/>
                <a:gd name="T15" fmla="*/ 10 h 52"/>
                <a:gd name="T16" fmla="*/ 7 w 22"/>
                <a:gd name="T17" fmla="*/ 26 h 52"/>
                <a:gd name="T18" fmla="*/ 11 w 22"/>
                <a:gd name="T19" fmla="*/ 43 h 52"/>
                <a:gd name="T20" fmla="*/ 12 w 22"/>
                <a:gd name="T21" fmla="*/ 52 h 52"/>
                <a:gd name="T22" fmla="*/ 13 w 22"/>
                <a:gd name="T23" fmla="*/ 52 h 52"/>
                <a:gd name="T24" fmla="*/ 20 w 22"/>
                <a:gd name="T2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52">
                  <a:moveTo>
                    <a:pt x="20" y="52"/>
                  </a:moveTo>
                  <a:lnTo>
                    <a:pt x="22" y="52"/>
                  </a:lnTo>
                  <a:lnTo>
                    <a:pt x="18" y="41"/>
                  </a:lnTo>
                  <a:lnTo>
                    <a:pt x="13" y="24"/>
                  </a:lnTo>
                  <a:lnTo>
                    <a:pt x="9" y="8"/>
                  </a:lnTo>
                  <a:lnTo>
                    <a:pt x="7" y="0"/>
                  </a:lnTo>
                  <a:lnTo>
                    <a:pt x="0" y="0"/>
                  </a:lnTo>
                  <a:lnTo>
                    <a:pt x="2" y="10"/>
                  </a:lnTo>
                  <a:lnTo>
                    <a:pt x="7" y="26"/>
                  </a:lnTo>
                  <a:lnTo>
                    <a:pt x="11" y="43"/>
                  </a:lnTo>
                  <a:lnTo>
                    <a:pt x="12" y="52"/>
                  </a:lnTo>
                  <a:lnTo>
                    <a:pt x="13" y="52"/>
                  </a:lnTo>
                  <a:lnTo>
                    <a:pt x="20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3" name="Freeform 125"/>
            <p:cNvSpPr>
              <a:spLocks/>
            </p:cNvSpPr>
            <p:nvPr/>
          </p:nvSpPr>
          <p:spPr bwMode="auto">
            <a:xfrm>
              <a:off x="3490" y="2174"/>
              <a:ext cx="15" cy="21"/>
            </a:xfrm>
            <a:custGeom>
              <a:avLst/>
              <a:gdLst>
                <a:gd name="T0" fmla="*/ 7 w 31"/>
                <a:gd name="T1" fmla="*/ 42 h 42"/>
                <a:gd name="T2" fmla="*/ 7 w 31"/>
                <a:gd name="T3" fmla="*/ 42 h 42"/>
                <a:gd name="T4" fmla="*/ 13 w 31"/>
                <a:gd name="T5" fmla="*/ 34 h 42"/>
                <a:gd name="T6" fmla="*/ 21 w 31"/>
                <a:gd name="T7" fmla="*/ 23 h 42"/>
                <a:gd name="T8" fmla="*/ 28 w 31"/>
                <a:gd name="T9" fmla="*/ 9 h 42"/>
                <a:gd name="T10" fmla="*/ 31 w 31"/>
                <a:gd name="T11" fmla="*/ 0 h 42"/>
                <a:gd name="T12" fmla="*/ 24 w 31"/>
                <a:gd name="T13" fmla="*/ 0 h 42"/>
                <a:gd name="T14" fmla="*/ 21 w 31"/>
                <a:gd name="T15" fmla="*/ 6 h 42"/>
                <a:gd name="T16" fmla="*/ 14 w 31"/>
                <a:gd name="T17" fmla="*/ 18 h 42"/>
                <a:gd name="T18" fmla="*/ 6 w 31"/>
                <a:gd name="T19" fmla="*/ 29 h 42"/>
                <a:gd name="T20" fmla="*/ 0 w 31"/>
                <a:gd name="T21" fmla="*/ 40 h 42"/>
                <a:gd name="T22" fmla="*/ 0 w 31"/>
                <a:gd name="T23" fmla="*/ 40 h 42"/>
                <a:gd name="T24" fmla="*/ 7 w 31"/>
                <a:gd name="T2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" h="42">
                  <a:moveTo>
                    <a:pt x="7" y="42"/>
                  </a:moveTo>
                  <a:lnTo>
                    <a:pt x="7" y="42"/>
                  </a:lnTo>
                  <a:lnTo>
                    <a:pt x="13" y="34"/>
                  </a:lnTo>
                  <a:lnTo>
                    <a:pt x="21" y="23"/>
                  </a:lnTo>
                  <a:lnTo>
                    <a:pt x="28" y="9"/>
                  </a:lnTo>
                  <a:lnTo>
                    <a:pt x="31" y="0"/>
                  </a:lnTo>
                  <a:lnTo>
                    <a:pt x="24" y="0"/>
                  </a:lnTo>
                  <a:lnTo>
                    <a:pt x="21" y="6"/>
                  </a:lnTo>
                  <a:lnTo>
                    <a:pt x="14" y="18"/>
                  </a:lnTo>
                  <a:lnTo>
                    <a:pt x="6" y="29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7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4" name="Freeform 126"/>
            <p:cNvSpPr>
              <a:spLocks/>
            </p:cNvSpPr>
            <p:nvPr/>
          </p:nvSpPr>
          <p:spPr bwMode="auto">
            <a:xfrm>
              <a:off x="3475" y="2194"/>
              <a:ext cx="18" cy="29"/>
            </a:xfrm>
            <a:custGeom>
              <a:avLst/>
              <a:gdLst>
                <a:gd name="T0" fmla="*/ 7 w 37"/>
                <a:gd name="T1" fmla="*/ 59 h 59"/>
                <a:gd name="T2" fmla="*/ 7 w 37"/>
                <a:gd name="T3" fmla="*/ 59 h 59"/>
                <a:gd name="T4" fmla="*/ 13 w 37"/>
                <a:gd name="T5" fmla="*/ 47 h 59"/>
                <a:gd name="T6" fmla="*/ 22 w 37"/>
                <a:gd name="T7" fmla="*/ 31 h 59"/>
                <a:gd name="T8" fmla="*/ 31 w 37"/>
                <a:gd name="T9" fmla="*/ 14 h 59"/>
                <a:gd name="T10" fmla="*/ 37 w 37"/>
                <a:gd name="T11" fmla="*/ 2 h 59"/>
                <a:gd name="T12" fmla="*/ 30 w 37"/>
                <a:gd name="T13" fmla="*/ 0 h 59"/>
                <a:gd name="T14" fmla="*/ 25 w 37"/>
                <a:gd name="T15" fmla="*/ 11 h 59"/>
                <a:gd name="T16" fmla="*/ 15 w 37"/>
                <a:gd name="T17" fmla="*/ 29 h 59"/>
                <a:gd name="T18" fmla="*/ 6 w 37"/>
                <a:gd name="T19" fmla="*/ 45 h 59"/>
                <a:gd name="T20" fmla="*/ 0 w 37"/>
                <a:gd name="T21" fmla="*/ 54 h 59"/>
                <a:gd name="T22" fmla="*/ 0 w 37"/>
                <a:gd name="T23" fmla="*/ 54 h 59"/>
                <a:gd name="T24" fmla="*/ 7 w 37"/>
                <a:gd name="T25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" h="59">
                  <a:moveTo>
                    <a:pt x="7" y="59"/>
                  </a:moveTo>
                  <a:lnTo>
                    <a:pt x="7" y="59"/>
                  </a:lnTo>
                  <a:lnTo>
                    <a:pt x="13" y="47"/>
                  </a:lnTo>
                  <a:lnTo>
                    <a:pt x="22" y="31"/>
                  </a:lnTo>
                  <a:lnTo>
                    <a:pt x="31" y="14"/>
                  </a:lnTo>
                  <a:lnTo>
                    <a:pt x="37" y="2"/>
                  </a:lnTo>
                  <a:lnTo>
                    <a:pt x="30" y="0"/>
                  </a:lnTo>
                  <a:lnTo>
                    <a:pt x="25" y="11"/>
                  </a:lnTo>
                  <a:lnTo>
                    <a:pt x="15" y="29"/>
                  </a:lnTo>
                  <a:lnTo>
                    <a:pt x="6" y="45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7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5" name="Freeform 127"/>
            <p:cNvSpPr>
              <a:spLocks/>
            </p:cNvSpPr>
            <p:nvPr/>
          </p:nvSpPr>
          <p:spPr bwMode="auto">
            <a:xfrm>
              <a:off x="3456" y="2221"/>
              <a:ext cx="22" cy="22"/>
            </a:xfrm>
            <a:custGeom>
              <a:avLst/>
              <a:gdLst>
                <a:gd name="T0" fmla="*/ 10 w 45"/>
                <a:gd name="T1" fmla="*/ 45 h 45"/>
                <a:gd name="T2" fmla="*/ 10 w 45"/>
                <a:gd name="T3" fmla="*/ 45 h 45"/>
                <a:gd name="T4" fmla="*/ 10 w 45"/>
                <a:gd name="T5" fmla="*/ 44 h 45"/>
                <a:gd name="T6" fmla="*/ 13 w 45"/>
                <a:gd name="T7" fmla="*/ 39 h 45"/>
                <a:gd name="T8" fmla="*/ 18 w 45"/>
                <a:gd name="T9" fmla="*/ 33 h 45"/>
                <a:gd name="T10" fmla="*/ 23 w 45"/>
                <a:gd name="T11" fmla="*/ 27 h 45"/>
                <a:gd name="T12" fmla="*/ 30 w 45"/>
                <a:gd name="T13" fmla="*/ 20 h 45"/>
                <a:gd name="T14" fmla="*/ 36 w 45"/>
                <a:gd name="T15" fmla="*/ 14 h 45"/>
                <a:gd name="T16" fmla="*/ 42 w 45"/>
                <a:gd name="T17" fmla="*/ 8 h 45"/>
                <a:gd name="T18" fmla="*/ 45 w 45"/>
                <a:gd name="T19" fmla="*/ 5 h 45"/>
                <a:gd name="T20" fmla="*/ 38 w 45"/>
                <a:gd name="T21" fmla="*/ 0 h 45"/>
                <a:gd name="T22" fmla="*/ 35 w 45"/>
                <a:gd name="T23" fmla="*/ 3 h 45"/>
                <a:gd name="T24" fmla="*/ 31 w 45"/>
                <a:gd name="T25" fmla="*/ 9 h 45"/>
                <a:gd name="T26" fmla="*/ 26 w 45"/>
                <a:gd name="T27" fmla="*/ 15 h 45"/>
                <a:gd name="T28" fmla="*/ 19 w 45"/>
                <a:gd name="T29" fmla="*/ 22 h 45"/>
                <a:gd name="T30" fmla="*/ 13 w 45"/>
                <a:gd name="T31" fmla="*/ 29 h 45"/>
                <a:gd name="T32" fmla="*/ 6 w 45"/>
                <a:gd name="T33" fmla="*/ 35 h 45"/>
                <a:gd name="T34" fmla="*/ 3 w 45"/>
                <a:gd name="T35" fmla="*/ 41 h 45"/>
                <a:gd name="T36" fmla="*/ 0 w 45"/>
                <a:gd name="T37" fmla="*/ 45 h 45"/>
                <a:gd name="T38" fmla="*/ 0 w 45"/>
                <a:gd name="T39" fmla="*/ 45 h 45"/>
                <a:gd name="T40" fmla="*/ 10 w 45"/>
                <a:gd name="T41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5" h="45">
                  <a:moveTo>
                    <a:pt x="10" y="45"/>
                  </a:moveTo>
                  <a:lnTo>
                    <a:pt x="10" y="45"/>
                  </a:lnTo>
                  <a:lnTo>
                    <a:pt x="10" y="44"/>
                  </a:lnTo>
                  <a:lnTo>
                    <a:pt x="13" y="39"/>
                  </a:lnTo>
                  <a:lnTo>
                    <a:pt x="18" y="33"/>
                  </a:lnTo>
                  <a:lnTo>
                    <a:pt x="23" y="27"/>
                  </a:lnTo>
                  <a:lnTo>
                    <a:pt x="30" y="20"/>
                  </a:lnTo>
                  <a:lnTo>
                    <a:pt x="36" y="14"/>
                  </a:lnTo>
                  <a:lnTo>
                    <a:pt x="42" y="8"/>
                  </a:lnTo>
                  <a:lnTo>
                    <a:pt x="45" y="5"/>
                  </a:lnTo>
                  <a:lnTo>
                    <a:pt x="38" y="0"/>
                  </a:lnTo>
                  <a:lnTo>
                    <a:pt x="35" y="3"/>
                  </a:lnTo>
                  <a:lnTo>
                    <a:pt x="31" y="9"/>
                  </a:lnTo>
                  <a:lnTo>
                    <a:pt x="26" y="15"/>
                  </a:lnTo>
                  <a:lnTo>
                    <a:pt x="19" y="22"/>
                  </a:lnTo>
                  <a:lnTo>
                    <a:pt x="13" y="29"/>
                  </a:lnTo>
                  <a:lnTo>
                    <a:pt x="6" y="35"/>
                  </a:lnTo>
                  <a:lnTo>
                    <a:pt x="3" y="41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0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6" name="Freeform 128"/>
            <p:cNvSpPr>
              <a:spLocks/>
            </p:cNvSpPr>
            <p:nvPr/>
          </p:nvSpPr>
          <p:spPr bwMode="auto">
            <a:xfrm>
              <a:off x="3456" y="2243"/>
              <a:ext cx="8" cy="17"/>
            </a:xfrm>
            <a:custGeom>
              <a:avLst/>
              <a:gdLst>
                <a:gd name="T0" fmla="*/ 18 w 18"/>
                <a:gd name="T1" fmla="*/ 25 h 32"/>
                <a:gd name="T2" fmla="*/ 18 w 18"/>
                <a:gd name="T3" fmla="*/ 25 h 32"/>
                <a:gd name="T4" fmla="*/ 14 w 18"/>
                <a:gd name="T5" fmla="*/ 22 h 32"/>
                <a:gd name="T6" fmla="*/ 11 w 18"/>
                <a:gd name="T7" fmla="*/ 13 h 32"/>
                <a:gd name="T8" fmla="*/ 10 w 18"/>
                <a:gd name="T9" fmla="*/ 6 h 32"/>
                <a:gd name="T10" fmla="*/ 10 w 18"/>
                <a:gd name="T11" fmla="*/ 0 h 32"/>
                <a:gd name="T12" fmla="*/ 0 w 18"/>
                <a:gd name="T13" fmla="*/ 0 h 32"/>
                <a:gd name="T14" fmla="*/ 3 w 18"/>
                <a:gd name="T15" fmla="*/ 6 h 32"/>
                <a:gd name="T16" fmla="*/ 4 w 18"/>
                <a:gd name="T17" fmla="*/ 15 h 32"/>
                <a:gd name="T18" fmla="*/ 7 w 18"/>
                <a:gd name="T19" fmla="*/ 24 h 32"/>
                <a:gd name="T20" fmla="*/ 13 w 18"/>
                <a:gd name="T21" fmla="*/ 32 h 32"/>
                <a:gd name="T22" fmla="*/ 13 w 18"/>
                <a:gd name="T23" fmla="*/ 32 h 32"/>
                <a:gd name="T24" fmla="*/ 18 w 18"/>
                <a:gd name="T25" fmla="*/ 2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32">
                  <a:moveTo>
                    <a:pt x="18" y="25"/>
                  </a:moveTo>
                  <a:lnTo>
                    <a:pt x="18" y="25"/>
                  </a:lnTo>
                  <a:lnTo>
                    <a:pt x="14" y="22"/>
                  </a:lnTo>
                  <a:lnTo>
                    <a:pt x="11" y="13"/>
                  </a:lnTo>
                  <a:lnTo>
                    <a:pt x="10" y="6"/>
                  </a:lnTo>
                  <a:lnTo>
                    <a:pt x="10" y="0"/>
                  </a:lnTo>
                  <a:lnTo>
                    <a:pt x="0" y="0"/>
                  </a:lnTo>
                  <a:lnTo>
                    <a:pt x="3" y="6"/>
                  </a:lnTo>
                  <a:lnTo>
                    <a:pt x="4" y="15"/>
                  </a:lnTo>
                  <a:lnTo>
                    <a:pt x="7" y="24"/>
                  </a:lnTo>
                  <a:lnTo>
                    <a:pt x="13" y="32"/>
                  </a:lnTo>
                  <a:lnTo>
                    <a:pt x="13" y="32"/>
                  </a:lnTo>
                  <a:lnTo>
                    <a:pt x="18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7" name="Freeform 129"/>
            <p:cNvSpPr>
              <a:spLocks/>
            </p:cNvSpPr>
            <p:nvPr/>
          </p:nvSpPr>
          <p:spPr bwMode="auto">
            <a:xfrm>
              <a:off x="3462" y="2256"/>
              <a:ext cx="12" cy="6"/>
            </a:xfrm>
            <a:custGeom>
              <a:avLst/>
              <a:gdLst>
                <a:gd name="T0" fmla="*/ 24 w 24"/>
                <a:gd name="T1" fmla="*/ 6 h 13"/>
                <a:gd name="T2" fmla="*/ 24 w 24"/>
                <a:gd name="T3" fmla="*/ 6 h 13"/>
                <a:gd name="T4" fmla="*/ 18 w 24"/>
                <a:gd name="T5" fmla="*/ 6 h 13"/>
                <a:gd name="T6" fmla="*/ 13 w 24"/>
                <a:gd name="T7" fmla="*/ 5 h 13"/>
                <a:gd name="T8" fmla="*/ 8 w 24"/>
                <a:gd name="T9" fmla="*/ 4 h 13"/>
                <a:gd name="T10" fmla="*/ 5 w 24"/>
                <a:gd name="T11" fmla="*/ 0 h 13"/>
                <a:gd name="T12" fmla="*/ 0 w 24"/>
                <a:gd name="T13" fmla="*/ 7 h 13"/>
                <a:gd name="T14" fmla="*/ 6 w 24"/>
                <a:gd name="T15" fmla="*/ 11 h 13"/>
                <a:gd name="T16" fmla="*/ 13 w 24"/>
                <a:gd name="T17" fmla="*/ 12 h 13"/>
                <a:gd name="T18" fmla="*/ 18 w 24"/>
                <a:gd name="T19" fmla="*/ 13 h 13"/>
                <a:gd name="T20" fmla="*/ 24 w 24"/>
                <a:gd name="T21" fmla="*/ 13 h 13"/>
                <a:gd name="T22" fmla="*/ 24 w 24"/>
                <a:gd name="T23" fmla="*/ 13 h 13"/>
                <a:gd name="T24" fmla="*/ 24 w 24"/>
                <a:gd name="T2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13">
                  <a:moveTo>
                    <a:pt x="24" y="6"/>
                  </a:moveTo>
                  <a:lnTo>
                    <a:pt x="24" y="6"/>
                  </a:lnTo>
                  <a:lnTo>
                    <a:pt x="18" y="6"/>
                  </a:lnTo>
                  <a:lnTo>
                    <a:pt x="13" y="5"/>
                  </a:lnTo>
                  <a:lnTo>
                    <a:pt x="8" y="4"/>
                  </a:lnTo>
                  <a:lnTo>
                    <a:pt x="5" y="0"/>
                  </a:lnTo>
                  <a:lnTo>
                    <a:pt x="0" y="7"/>
                  </a:lnTo>
                  <a:lnTo>
                    <a:pt x="6" y="11"/>
                  </a:lnTo>
                  <a:lnTo>
                    <a:pt x="13" y="12"/>
                  </a:lnTo>
                  <a:lnTo>
                    <a:pt x="18" y="13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8" name="Freeform 130"/>
            <p:cNvSpPr>
              <a:spLocks/>
            </p:cNvSpPr>
            <p:nvPr/>
          </p:nvSpPr>
          <p:spPr bwMode="auto">
            <a:xfrm>
              <a:off x="3474" y="2259"/>
              <a:ext cx="25" cy="12"/>
            </a:xfrm>
            <a:custGeom>
              <a:avLst/>
              <a:gdLst>
                <a:gd name="T0" fmla="*/ 50 w 50"/>
                <a:gd name="T1" fmla="*/ 22 h 24"/>
                <a:gd name="T2" fmla="*/ 50 w 50"/>
                <a:gd name="T3" fmla="*/ 23 h 24"/>
                <a:gd name="T4" fmla="*/ 47 w 50"/>
                <a:gd name="T5" fmla="*/ 17 h 24"/>
                <a:gd name="T6" fmla="*/ 42 w 50"/>
                <a:gd name="T7" fmla="*/ 12 h 24"/>
                <a:gd name="T8" fmla="*/ 34 w 50"/>
                <a:gd name="T9" fmla="*/ 8 h 24"/>
                <a:gd name="T10" fmla="*/ 27 w 50"/>
                <a:gd name="T11" fmla="*/ 6 h 24"/>
                <a:gd name="T12" fmla="*/ 19 w 50"/>
                <a:gd name="T13" fmla="*/ 4 h 24"/>
                <a:gd name="T14" fmla="*/ 11 w 50"/>
                <a:gd name="T15" fmla="*/ 1 h 24"/>
                <a:gd name="T16" fmla="*/ 4 w 50"/>
                <a:gd name="T17" fmla="*/ 0 h 24"/>
                <a:gd name="T18" fmla="*/ 0 w 50"/>
                <a:gd name="T19" fmla="*/ 0 h 24"/>
                <a:gd name="T20" fmla="*/ 0 w 50"/>
                <a:gd name="T21" fmla="*/ 7 h 24"/>
                <a:gd name="T22" fmla="*/ 4 w 50"/>
                <a:gd name="T23" fmla="*/ 7 h 24"/>
                <a:gd name="T24" fmla="*/ 11 w 50"/>
                <a:gd name="T25" fmla="*/ 8 h 24"/>
                <a:gd name="T26" fmla="*/ 16 w 50"/>
                <a:gd name="T27" fmla="*/ 10 h 24"/>
                <a:gd name="T28" fmla="*/ 24 w 50"/>
                <a:gd name="T29" fmla="*/ 13 h 24"/>
                <a:gd name="T30" fmla="*/ 31 w 50"/>
                <a:gd name="T31" fmla="*/ 15 h 24"/>
                <a:gd name="T32" fmla="*/ 37 w 50"/>
                <a:gd name="T33" fmla="*/ 18 h 24"/>
                <a:gd name="T34" fmla="*/ 40 w 50"/>
                <a:gd name="T35" fmla="*/ 22 h 24"/>
                <a:gd name="T36" fmla="*/ 43 w 50"/>
                <a:gd name="T37" fmla="*/ 23 h 24"/>
                <a:gd name="T38" fmla="*/ 43 w 50"/>
                <a:gd name="T39" fmla="*/ 24 h 24"/>
                <a:gd name="T40" fmla="*/ 50 w 50"/>
                <a:gd name="T41" fmla="*/ 2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0" h="24">
                  <a:moveTo>
                    <a:pt x="50" y="22"/>
                  </a:moveTo>
                  <a:lnTo>
                    <a:pt x="50" y="23"/>
                  </a:lnTo>
                  <a:lnTo>
                    <a:pt x="47" y="17"/>
                  </a:lnTo>
                  <a:lnTo>
                    <a:pt x="42" y="12"/>
                  </a:lnTo>
                  <a:lnTo>
                    <a:pt x="34" y="8"/>
                  </a:lnTo>
                  <a:lnTo>
                    <a:pt x="27" y="6"/>
                  </a:lnTo>
                  <a:lnTo>
                    <a:pt x="19" y="4"/>
                  </a:lnTo>
                  <a:lnTo>
                    <a:pt x="11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4" y="7"/>
                  </a:lnTo>
                  <a:lnTo>
                    <a:pt x="11" y="8"/>
                  </a:lnTo>
                  <a:lnTo>
                    <a:pt x="16" y="10"/>
                  </a:lnTo>
                  <a:lnTo>
                    <a:pt x="24" y="13"/>
                  </a:lnTo>
                  <a:lnTo>
                    <a:pt x="31" y="15"/>
                  </a:lnTo>
                  <a:lnTo>
                    <a:pt x="37" y="18"/>
                  </a:lnTo>
                  <a:lnTo>
                    <a:pt x="40" y="22"/>
                  </a:lnTo>
                  <a:lnTo>
                    <a:pt x="43" y="23"/>
                  </a:lnTo>
                  <a:lnTo>
                    <a:pt x="43" y="24"/>
                  </a:lnTo>
                  <a:lnTo>
                    <a:pt x="50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79" name="Freeform 131"/>
            <p:cNvSpPr>
              <a:spLocks/>
            </p:cNvSpPr>
            <p:nvPr/>
          </p:nvSpPr>
          <p:spPr bwMode="auto">
            <a:xfrm>
              <a:off x="3495" y="2270"/>
              <a:ext cx="6" cy="17"/>
            </a:xfrm>
            <a:custGeom>
              <a:avLst/>
              <a:gdLst>
                <a:gd name="T0" fmla="*/ 10 w 11"/>
                <a:gd name="T1" fmla="*/ 34 h 34"/>
                <a:gd name="T2" fmla="*/ 10 w 11"/>
                <a:gd name="T3" fmla="*/ 33 h 34"/>
                <a:gd name="T4" fmla="*/ 11 w 11"/>
                <a:gd name="T5" fmla="*/ 28 h 34"/>
                <a:gd name="T6" fmla="*/ 10 w 11"/>
                <a:gd name="T7" fmla="*/ 18 h 34"/>
                <a:gd name="T8" fmla="*/ 9 w 11"/>
                <a:gd name="T9" fmla="*/ 9 h 34"/>
                <a:gd name="T10" fmla="*/ 7 w 11"/>
                <a:gd name="T11" fmla="*/ 0 h 34"/>
                <a:gd name="T12" fmla="*/ 0 w 11"/>
                <a:gd name="T13" fmla="*/ 2 h 34"/>
                <a:gd name="T14" fmla="*/ 2 w 11"/>
                <a:gd name="T15" fmla="*/ 9 h 34"/>
                <a:gd name="T16" fmla="*/ 3 w 11"/>
                <a:gd name="T17" fmla="*/ 18 h 34"/>
                <a:gd name="T18" fmla="*/ 2 w 11"/>
                <a:gd name="T19" fmla="*/ 28 h 34"/>
                <a:gd name="T20" fmla="*/ 3 w 11"/>
                <a:gd name="T21" fmla="*/ 33 h 34"/>
                <a:gd name="T22" fmla="*/ 3 w 11"/>
                <a:gd name="T23" fmla="*/ 32 h 34"/>
                <a:gd name="T24" fmla="*/ 10 w 11"/>
                <a:gd name="T2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34">
                  <a:moveTo>
                    <a:pt x="10" y="34"/>
                  </a:moveTo>
                  <a:lnTo>
                    <a:pt x="10" y="33"/>
                  </a:lnTo>
                  <a:lnTo>
                    <a:pt x="11" y="28"/>
                  </a:lnTo>
                  <a:lnTo>
                    <a:pt x="10" y="18"/>
                  </a:lnTo>
                  <a:lnTo>
                    <a:pt x="9" y="9"/>
                  </a:lnTo>
                  <a:lnTo>
                    <a:pt x="7" y="0"/>
                  </a:lnTo>
                  <a:lnTo>
                    <a:pt x="0" y="2"/>
                  </a:lnTo>
                  <a:lnTo>
                    <a:pt x="2" y="9"/>
                  </a:lnTo>
                  <a:lnTo>
                    <a:pt x="3" y="18"/>
                  </a:lnTo>
                  <a:lnTo>
                    <a:pt x="2" y="28"/>
                  </a:lnTo>
                  <a:lnTo>
                    <a:pt x="3" y="33"/>
                  </a:lnTo>
                  <a:lnTo>
                    <a:pt x="3" y="32"/>
                  </a:lnTo>
                  <a:lnTo>
                    <a:pt x="1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0" name="Freeform 132"/>
            <p:cNvSpPr>
              <a:spLocks/>
            </p:cNvSpPr>
            <p:nvPr/>
          </p:nvSpPr>
          <p:spPr bwMode="auto">
            <a:xfrm>
              <a:off x="3487" y="2286"/>
              <a:ext cx="14" cy="16"/>
            </a:xfrm>
            <a:custGeom>
              <a:avLst/>
              <a:gdLst>
                <a:gd name="T0" fmla="*/ 9 w 26"/>
                <a:gd name="T1" fmla="*/ 31 h 31"/>
                <a:gd name="T2" fmla="*/ 9 w 26"/>
                <a:gd name="T3" fmla="*/ 31 h 31"/>
                <a:gd name="T4" fmla="*/ 10 w 26"/>
                <a:gd name="T5" fmla="*/ 27 h 31"/>
                <a:gd name="T6" fmla="*/ 16 w 26"/>
                <a:gd name="T7" fmla="*/ 19 h 31"/>
                <a:gd name="T8" fmla="*/ 23 w 26"/>
                <a:gd name="T9" fmla="*/ 11 h 31"/>
                <a:gd name="T10" fmla="*/ 26 w 26"/>
                <a:gd name="T11" fmla="*/ 2 h 31"/>
                <a:gd name="T12" fmla="*/ 19 w 26"/>
                <a:gd name="T13" fmla="*/ 0 h 31"/>
                <a:gd name="T14" fmla="*/ 16 w 26"/>
                <a:gd name="T15" fmla="*/ 6 h 31"/>
                <a:gd name="T16" fmla="*/ 9 w 26"/>
                <a:gd name="T17" fmla="*/ 14 h 31"/>
                <a:gd name="T18" fmla="*/ 3 w 26"/>
                <a:gd name="T19" fmla="*/ 24 h 31"/>
                <a:gd name="T20" fmla="*/ 0 w 26"/>
                <a:gd name="T21" fmla="*/ 31 h 31"/>
                <a:gd name="T22" fmla="*/ 0 w 26"/>
                <a:gd name="T23" fmla="*/ 31 h 31"/>
                <a:gd name="T24" fmla="*/ 9 w 26"/>
                <a:gd name="T25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31">
                  <a:moveTo>
                    <a:pt x="9" y="31"/>
                  </a:moveTo>
                  <a:lnTo>
                    <a:pt x="9" y="31"/>
                  </a:lnTo>
                  <a:lnTo>
                    <a:pt x="10" y="27"/>
                  </a:lnTo>
                  <a:lnTo>
                    <a:pt x="16" y="19"/>
                  </a:lnTo>
                  <a:lnTo>
                    <a:pt x="23" y="11"/>
                  </a:lnTo>
                  <a:lnTo>
                    <a:pt x="26" y="2"/>
                  </a:lnTo>
                  <a:lnTo>
                    <a:pt x="19" y="0"/>
                  </a:lnTo>
                  <a:lnTo>
                    <a:pt x="16" y="6"/>
                  </a:lnTo>
                  <a:lnTo>
                    <a:pt x="9" y="14"/>
                  </a:lnTo>
                  <a:lnTo>
                    <a:pt x="3" y="24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9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1" name="Freeform 133"/>
            <p:cNvSpPr>
              <a:spLocks/>
            </p:cNvSpPr>
            <p:nvPr/>
          </p:nvSpPr>
          <p:spPr bwMode="auto">
            <a:xfrm>
              <a:off x="3487" y="2302"/>
              <a:ext cx="8" cy="9"/>
            </a:xfrm>
            <a:custGeom>
              <a:avLst/>
              <a:gdLst>
                <a:gd name="T0" fmla="*/ 15 w 15"/>
                <a:gd name="T1" fmla="*/ 15 h 20"/>
                <a:gd name="T2" fmla="*/ 15 w 15"/>
                <a:gd name="T3" fmla="*/ 15 h 20"/>
                <a:gd name="T4" fmla="*/ 11 w 15"/>
                <a:gd name="T5" fmla="*/ 12 h 20"/>
                <a:gd name="T6" fmla="*/ 10 w 15"/>
                <a:gd name="T7" fmla="*/ 7 h 20"/>
                <a:gd name="T8" fmla="*/ 8 w 15"/>
                <a:gd name="T9" fmla="*/ 4 h 20"/>
                <a:gd name="T10" fmla="*/ 9 w 15"/>
                <a:gd name="T11" fmla="*/ 0 h 20"/>
                <a:gd name="T12" fmla="*/ 0 w 15"/>
                <a:gd name="T13" fmla="*/ 0 h 20"/>
                <a:gd name="T14" fmla="*/ 1 w 15"/>
                <a:gd name="T15" fmla="*/ 6 h 20"/>
                <a:gd name="T16" fmla="*/ 3 w 15"/>
                <a:gd name="T17" fmla="*/ 10 h 20"/>
                <a:gd name="T18" fmla="*/ 4 w 15"/>
                <a:gd name="T19" fmla="*/ 14 h 20"/>
                <a:gd name="T20" fmla="*/ 8 w 15"/>
                <a:gd name="T21" fmla="*/ 20 h 20"/>
                <a:gd name="T22" fmla="*/ 8 w 15"/>
                <a:gd name="T23" fmla="*/ 20 h 20"/>
                <a:gd name="T24" fmla="*/ 15 w 15"/>
                <a:gd name="T25" fmla="*/ 1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20">
                  <a:moveTo>
                    <a:pt x="15" y="15"/>
                  </a:moveTo>
                  <a:lnTo>
                    <a:pt x="15" y="15"/>
                  </a:lnTo>
                  <a:lnTo>
                    <a:pt x="11" y="12"/>
                  </a:lnTo>
                  <a:lnTo>
                    <a:pt x="10" y="7"/>
                  </a:lnTo>
                  <a:lnTo>
                    <a:pt x="8" y="4"/>
                  </a:lnTo>
                  <a:lnTo>
                    <a:pt x="9" y="0"/>
                  </a:lnTo>
                  <a:lnTo>
                    <a:pt x="0" y="0"/>
                  </a:lnTo>
                  <a:lnTo>
                    <a:pt x="1" y="6"/>
                  </a:lnTo>
                  <a:lnTo>
                    <a:pt x="3" y="10"/>
                  </a:lnTo>
                  <a:lnTo>
                    <a:pt x="4" y="14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5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2" name="Freeform 134"/>
            <p:cNvSpPr>
              <a:spLocks/>
            </p:cNvSpPr>
            <p:nvPr/>
          </p:nvSpPr>
          <p:spPr bwMode="auto">
            <a:xfrm>
              <a:off x="3491" y="2309"/>
              <a:ext cx="18" cy="16"/>
            </a:xfrm>
            <a:custGeom>
              <a:avLst/>
              <a:gdLst>
                <a:gd name="T0" fmla="*/ 34 w 35"/>
                <a:gd name="T1" fmla="*/ 29 h 31"/>
                <a:gd name="T2" fmla="*/ 35 w 35"/>
                <a:gd name="T3" fmla="*/ 30 h 31"/>
                <a:gd name="T4" fmla="*/ 30 w 35"/>
                <a:gd name="T5" fmla="*/ 23 h 31"/>
                <a:gd name="T6" fmla="*/ 22 w 35"/>
                <a:gd name="T7" fmla="*/ 14 h 31"/>
                <a:gd name="T8" fmla="*/ 11 w 35"/>
                <a:gd name="T9" fmla="*/ 7 h 31"/>
                <a:gd name="T10" fmla="*/ 7 w 35"/>
                <a:gd name="T11" fmla="*/ 0 h 31"/>
                <a:gd name="T12" fmla="*/ 0 w 35"/>
                <a:gd name="T13" fmla="*/ 5 h 31"/>
                <a:gd name="T14" fmla="*/ 7 w 35"/>
                <a:gd name="T15" fmla="*/ 12 h 31"/>
                <a:gd name="T16" fmla="*/ 17 w 35"/>
                <a:gd name="T17" fmla="*/ 21 h 31"/>
                <a:gd name="T18" fmla="*/ 25 w 35"/>
                <a:gd name="T19" fmla="*/ 28 h 31"/>
                <a:gd name="T20" fmla="*/ 26 w 35"/>
                <a:gd name="T21" fmla="*/ 30 h 31"/>
                <a:gd name="T22" fmla="*/ 27 w 35"/>
                <a:gd name="T23" fmla="*/ 31 h 31"/>
                <a:gd name="T24" fmla="*/ 34 w 35"/>
                <a:gd name="T25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31">
                  <a:moveTo>
                    <a:pt x="34" y="29"/>
                  </a:moveTo>
                  <a:lnTo>
                    <a:pt x="35" y="30"/>
                  </a:lnTo>
                  <a:lnTo>
                    <a:pt x="30" y="23"/>
                  </a:lnTo>
                  <a:lnTo>
                    <a:pt x="22" y="14"/>
                  </a:lnTo>
                  <a:lnTo>
                    <a:pt x="11" y="7"/>
                  </a:lnTo>
                  <a:lnTo>
                    <a:pt x="7" y="0"/>
                  </a:lnTo>
                  <a:lnTo>
                    <a:pt x="0" y="5"/>
                  </a:lnTo>
                  <a:lnTo>
                    <a:pt x="7" y="12"/>
                  </a:lnTo>
                  <a:lnTo>
                    <a:pt x="17" y="21"/>
                  </a:lnTo>
                  <a:lnTo>
                    <a:pt x="25" y="28"/>
                  </a:lnTo>
                  <a:lnTo>
                    <a:pt x="26" y="30"/>
                  </a:lnTo>
                  <a:lnTo>
                    <a:pt x="27" y="31"/>
                  </a:lnTo>
                  <a:lnTo>
                    <a:pt x="34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3" name="Freeform 135"/>
            <p:cNvSpPr>
              <a:spLocks/>
            </p:cNvSpPr>
            <p:nvPr/>
          </p:nvSpPr>
          <p:spPr bwMode="auto">
            <a:xfrm>
              <a:off x="3504" y="2324"/>
              <a:ext cx="5" cy="7"/>
            </a:xfrm>
            <a:custGeom>
              <a:avLst/>
              <a:gdLst>
                <a:gd name="T0" fmla="*/ 5 w 10"/>
                <a:gd name="T1" fmla="*/ 14 h 15"/>
                <a:gd name="T2" fmla="*/ 5 w 10"/>
                <a:gd name="T3" fmla="*/ 15 h 15"/>
                <a:gd name="T4" fmla="*/ 8 w 10"/>
                <a:gd name="T5" fmla="*/ 12 h 15"/>
                <a:gd name="T6" fmla="*/ 9 w 10"/>
                <a:gd name="T7" fmla="*/ 6 h 15"/>
                <a:gd name="T8" fmla="*/ 10 w 10"/>
                <a:gd name="T9" fmla="*/ 4 h 15"/>
                <a:gd name="T10" fmla="*/ 9 w 10"/>
                <a:gd name="T11" fmla="*/ 0 h 15"/>
                <a:gd name="T12" fmla="*/ 2 w 10"/>
                <a:gd name="T13" fmla="*/ 2 h 15"/>
                <a:gd name="T14" fmla="*/ 1 w 10"/>
                <a:gd name="T15" fmla="*/ 4 h 15"/>
                <a:gd name="T16" fmla="*/ 2 w 10"/>
                <a:gd name="T17" fmla="*/ 6 h 15"/>
                <a:gd name="T18" fmla="*/ 1 w 10"/>
                <a:gd name="T19" fmla="*/ 7 h 15"/>
                <a:gd name="T20" fmla="*/ 0 w 10"/>
                <a:gd name="T21" fmla="*/ 8 h 15"/>
                <a:gd name="T22" fmla="*/ 0 w 10"/>
                <a:gd name="T23" fmla="*/ 9 h 15"/>
                <a:gd name="T24" fmla="*/ 5 w 10"/>
                <a:gd name="T25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15">
                  <a:moveTo>
                    <a:pt x="5" y="14"/>
                  </a:moveTo>
                  <a:lnTo>
                    <a:pt x="5" y="15"/>
                  </a:lnTo>
                  <a:lnTo>
                    <a:pt x="8" y="12"/>
                  </a:lnTo>
                  <a:lnTo>
                    <a:pt x="9" y="6"/>
                  </a:lnTo>
                  <a:lnTo>
                    <a:pt x="10" y="4"/>
                  </a:lnTo>
                  <a:lnTo>
                    <a:pt x="9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4" name="Freeform 136"/>
            <p:cNvSpPr>
              <a:spLocks/>
            </p:cNvSpPr>
            <p:nvPr/>
          </p:nvSpPr>
          <p:spPr bwMode="auto">
            <a:xfrm>
              <a:off x="3494" y="2328"/>
              <a:ext cx="12" cy="9"/>
            </a:xfrm>
            <a:custGeom>
              <a:avLst/>
              <a:gdLst>
                <a:gd name="T0" fmla="*/ 10 w 25"/>
                <a:gd name="T1" fmla="*/ 19 h 19"/>
                <a:gd name="T2" fmla="*/ 9 w 25"/>
                <a:gd name="T3" fmla="*/ 19 h 19"/>
                <a:gd name="T4" fmla="*/ 11 w 25"/>
                <a:gd name="T5" fmla="*/ 16 h 19"/>
                <a:gd name="T6" fmla="*/ 15 w 25"/>
                <a:gd name="T7" fmla="*/ 13 h 19"/>
                <a:gd name="T8" fmla="*/ 21 w 25"/>
                <a:gd name="T9" fmla="*/ 8 h 19"/>
                <a:gd name="T10" fmla="*/ 25 w 25"/>
                <a:gd name="T11" fmla="*/ 5 h 19"/>
                <a:gd name="T12" fmla="*/ 20 w 25"/>
                <a:gd name="T13" fmla="*/ 0 h 19"/>
                <a:gd name="T14" fmla="*/ 17 w 25"/>
                <a:gd name="T15" fmla="*/ 1 h 19"/>
                <a:gd name="T16" fmla="*/ 11 w 25"/>
                <a:gd name="T17" fmla="*/ 6 h 19"/>
                <a:gd name="T18" fmla="*/ 4 w 25"/>
                <a:gd name="T19" fmla="*/ 12 h 19"/>
                <a:gd name="T20" fmla="*/ 2 w 25"/>
                <a:gd name="T21" fmla="*/ 19 h 19"/>
                <a:gd name="T22" fmla="*/ 0 w 25"/>
                <a:gd name="T23" fmla="*/ 19 h 19"/>
                <a:gd name="T24" fmla="*/ 10 w 25"/>
                <a:gd name="T2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19">
                  <a:moveTo>
                    <a:pt x="10" y="19"/>
                  </a:moveTo>
                  <a:lnTo>
                    <a:pt x="9" y="19"/>
                  </a:lnTo>
                  <a:lnTo>
                    <a:pt x="11" y="16"/>
                  </a:lnTo>
                  <a:lnTo>
                    <a:pt x="15" y="13"/>
                  </a:lnTo>
                  <a:lnTo>
                    <a:pt x="21" y="8"/>
                  </a:lnTo>
                  <a:lnTo>
                    <a:pt x="25" y="5"/>
                  </a:lnTo>
                  <a:lnTo>
                    <a:pt x="20" y="0"/>
                  </a:lnTo>
                  <a:lnTo>
                    <a:pt x="17" y="1"/>
                  </a:lnTo>
                  <a:lnTo>
                    <a:pt x="11" y="6"/>
                  </a:lnTo>
                  <a:lnTo>
                    <a:pt x="4" y="12"/>
                  </a:lnTo>
                  <a:lnTo>
                    <a:pt x="2" y="19"/>
                  </a:lnTo>
                  <a:lnTo>
                    <a:pt x="0" y="19"/>
                  </a:lnTo>
                  <a:lnTo>
                    <a:pt x="1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5" name="Freeform 137"/>
            <p:cNvSpPr>
              <a:spLocks/>
            </p:cNvSpPr>
            <p:nvPr/>
          </p:nvSpPr>
          <p:spPr bwMode="auto">
            <a:xfrm>
              <a:off x="3494" y="2337"/>
              <a:ext cx="5" cy="11"/>
            </a:xfrm>
            <a:custGeom>
              <a:avLst/>
              <a:gdLst>
                <a:gd name="T0" fmla="*/ 11 w 11"/>
                <a:gd name="T1" fmla="*/ 16 h 20"/>
                <a:gd name="T2" fmla="*/ 11 w 11"/>
                <a:gd name="T3" fmla="*/ 16 h 20"/>
                <a:gd name="T4" fmla="*/ 9 w 11"/>
                <a:gd name="T5" fmla="*/ 14 h 20"/>
                <a:gd name="T6" fmla="*/ 10 w 11"/>
                <a:gd name="T7" fmla="*/ 9 h 20"/>
                <a:gd name="T8" fmla="*/ 10 w 11"/>
                <a:gd name="T9" fmla="*/ 4 h 20"/>
                <a:gd name="T10" fmla="*/ 10 w 11"/>
                <a:gd name="T11" fmla="*/ 0 h 20"/>
                <a:gd name="T12" fmla="*/ 0 w 11"/>
                <a:gd name="T13" fmla="*/ 0 h 20"/>
                <a:gd name="T14" fmla="*/ 0 w 11"/>
                <a:gd name="T15" fmla="*/ 4 h 20"/>
                <a:gd name="T16" fmla="*/ 0 w 11"/>
                <a:gd name="T17" fmla="*/ 9 h 20"/>
                <a:gd name="T18" fmla="*/ 2 w 11"/>
                <a:gd name="T19" fmla="*/ 14 h 20"/>
                <a:gd name="T20" fmla="*/ 4 w 11"/>
                <a:gd name="T21" fmla="*/ 20 h 20"/>
                <a:gd name="T22" fmla="*/ 4 w 11"/>
                <a:gd name="T23" fmla="*/ 20 h 20"/>
                <a:gd name="T24" fmla="*/ 11 w 11"/>
                <a:gd name="T25" fmla="*/ 1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20">
                  <a:moveTo>
                    <a:pt x="11" y="16"/>
                  </a:moveTo>
                  <a:lnTo>
                    <a:pt x="11" y="16"/>
                  </a:lnTo>
                  <a:lnTo>
                    <a:pt x="9" y="14"/>
                  </a:lnTo>
                  <a:lnTo>
                    <a:pt x="10" y="9"/>
                  </a:lnTo>
                  <a:lnTo>
                    <a:pt x="10" y="4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9"/>
                  </a:lnTo>
                  <a:lnTo>
                    <a:pt x="2" y="14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11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6" name="Freeform 138"/>
            <p:cNvSpPr>
              <a:spLocks/>
            </p:cNvSpPr>
            <p:nvPr/>
          </p:nvSpPr>
          <p:spPr bwMode="auto">
            <a:xfrm>
              <a:off x="3496" y="2345"/>
              <a:ext cx="16" cy="18"/>
            </a:xfrm>
            <a:custGeom>
              <a:avLst/>
              <a:gdLst>
                <a:gd name="T0" fmla="*/ 31 w 31"/>
                <a:gd name="T1" fmla="*/ 34 h 34"/>
                <a:gd name="T2" fmla="*/ 31 w 31"/>
                <a:gd name="T3" fmla="*/ 34 h 34"/>
                <a:gd name="T4" fmla="*/ 26 w 31"/>
                <a:gd name="T5" fmla="*/ 26 h 34"/>
                <a:gd name="T6" fmla="*/ 21 w 31"/>
                <a:gd name="T7" fmla="*/ 17 h 34"/>
                <a:gd name="T8" fmla="*/ 13 w 31"/>
                <a:gd name="T9" fmla="*/ 7 h 34"/>
                <a:gd name="T10" fmla="*/ 7 w 31"/>
                <a:gd name="T11" fmla="*/ 0 h 34"/>
                <a:gd name="T12" fmla="*/ 0 w 31"/>
                <a:gd name="T13" fmla="*/ 4 h 34"/>
                <a:gd name="T14" fmla="*/ 6 w 31"/>
                <a:gd name="T15" fmla="*/ 11 h 34"/>
                <a:gd name="T16" fmla="*/ 14 w 31"/>
                <a:gd name="T17" fmla="*/ 22 h 34"/>
                <a:gd name="T18" fmla="*/ 20 w 31"/>
                <a:gd name="T19" fmla="*/ 31 h 34"/>
                <a:gd name="T20" fmla="*/ 22 w 31"/>
                <a:gd name="T21" fmla="*/ 34 h 34"/>
                <a:gd name="T22" fmla="*/ 22 w 31"/>
                <a:gd name="T23" fmla="*/ 34 h 34"/>
                <a:gd name="T24" fmla="*/ 31 w 31"/>
                <a:gd name="T2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" h="34">
                  <a:moveTo>
                    <a:pt x="31" y="34"/>
                  </a:moveTo>
                  <a:lnTo>
                    <a:pt x="31" y="34"/>
                  </a:lnTo>
                  <a:lnTo>
                    <a:pt x="26" y="26"/>
                  </a:lnTo>
                  <a:lnTo>
                    <a:pt x="21" y="17"/>
                  </a:lnTo>
                  <a:lnTo>
                    <a:pt x="13" y="7"/>
                  </a:lnTo>
                  <a:lnTo>
                    <a:pt x="7" y="0"/>
                  </a:lnTo>
                  <a:lnTo>
                    <a:pt x="0" y="4"/>
                  </a:lnTo>
                  <a:lnTo>
                    <a:pt x="6" y="11"/>
                  </a:lnTo>
                  <a:lnTo>
                    <a:pt x="14" y="22"/>
                  </a:lnTo>
                  <a:lnTo>
                    <a:pt x="20" y="31"/>
                  </a:lnTo>
                  <a:lnTo>
                    <a:pt x="22" y="34"/>
                  </a:lnTo>
                  <a:lnTo>
                    <a:pt x="22" y="34"/>
                  </a:lnTo>
                  <a:lnTo>
                    <a:pt x="31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7" name="Freeform 139"/>
            <p:cNvSpPr>
              <a:spLocks/>
            </p:cNvSpPr>
            <p:nvPr/>
          </p:nvSpPr>
          <p:spPr bwMode="auto">
            <a:xfrm>
              <a:off x="3507" y="2363"/>
              <a:ext cx="5" cy="5"/>
            </a:xfrm>
            <a:custGeom>
              <a:avLst/>
              <a:gdLst>
                <a:gd name="T0" fmla="*/ 7 w 9"/>
                <a:gd name="T1" fmla="*/ 12 h 12"/>
                <a:gd name="T2" fmla="*/ 7 w 9"/>
                <a:gd name="T3" fmla="*/ 12 h 12"/>
                <a:gd name="T4" fmla="*/ 8 w 9"/>
                <a:gd name="T5" fmla="*/ 8 h 12"/>
                <a:gd name="T6" fmla="*/ 9 w 9"/>
                <a:gd name="T7" fmla="*/ 6 h 12"/>
                <a:gd name="T8" fmla="*/ 9 w 9"/>
                <a:gd name="T9" fmla="*/ 3 h 12"/>
                <a:gd name="T10" fmla="*/ 9 w 9"/>
                <a:gd name="T11" fmla="*/ 0 h 12"/>
                <a:gd name="T12" fmla="*/ 0 w 9"/>
                <a:gd name="T13" fmla="*/ 0 h 12"/>
                <a:gd name="T14" fmla="*/ 0 w 9"/>
                <a:gd name="T15" fmla="*/ 3 h 12"/>
                <a:gd name="T16" fmla="*/ 0 w 9"/>
                <a:gd name="T17" fmla="*/ 6 h 12"/>
                <a:gd name="T18" fmla="*/ 1 w 9"/>
                <a:gd name="T19" fmla="*/ 8 h 12"/>
                <a:gd name="T20" fmla="*/ 0 w 9"/>
                <a:gd name="T21" fmla="*/ 12 h 12"/>
                <a:gd name="T22" fmla="*/ 0 w 9"/>
                <a:gd name="T23" fmla="*/ 12 h 12"/>
                <a:gd name="T24" fmla="*/ 7 w 9"/>
                <a:gd name="T2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12">
                  <a:moveTo>
                    <a:pt x="7" y="12"/>
                  </a:moveTo>
                  <a:lnTo>
                    <a:pt x="7" y="12"/>
                  </a:lnTo>
                  <a:lnTo>
                    <a:pt x="8" y="8"/>
                  </a:lnTo>
                  <a:lnTo>
                    <a:pt x="9" y="6"/>
                  </a:lnTo>
                  <a:lnTo>
                    <a:pt x="9" y="3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6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7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8" name="Freeform 140"/>
            <p:cNvSpPr>
              <a:spLocks/>
            </p:cNvSpPr>
            <p:nvPr/>
          </p:nvSpPr>
          <p:spPr bwMode="auto">
            <a:xfrm>
              <a:off x="3506" y="2368"/>
              <a:ext cx="45" cy="53"/>
            </a:xfrm>
            <a:custGeom>
              <a:avLst/>
              <a:gdLst>
                <a:gd name="T0" fmla="*/ 88 w 88"/>
                <a:gd name="T1" fmla="*/ 98 h 105"/>
                <a:gd name="T2" fmla="*/ 88 w 88"/>
                <a:gd name="T3" fmla="*/ 98 h 105"/>
                <a:gd name="T4" fmla="*/ 69 w 88"/>
                <a:gd name="T5" fmla="*/ 98 h 105"/>
                <a:gd name="T6" fmla="*/ 52 w 88"/>
                <a:gd name="T7" fmla="*/ 92 h 105"/>
                <a:gd name="T8" fmla="*/ 38 w 88"/>
                <a:gd name="T9" fmla="*/ 84 h 105"/>
                <a:gd name="T10" fmla="*/ 26 w 88"/>
                <a:gd name="T11" fmla="*/ 73 h 105"/>
                <a:gd name="T12" fmla="*/ 17 w 88"/>
                <a:gd name="T13" fmla="*/ 59 h 105"/>
                <a:gd name="T14" fmla="*/ 10 w 88"/>
                <a:gd name="T15" fmla="*/ 41 h 105"/>
                <a:gd name="T16" fmla="*/ 7 w 88"/>
                <a:gd name="T17" fmla="*/ 22 h 105"/>
                <a:gd name="T18" fmla="*/ 8 w 88"/>
                <a:gd name="T19" fmla="*/ 0 h 105"/>
                <a:gd name="T20" fmla="*/ 1 w 88"/>
                <a:gd name="T21" fmla="*/ 0 h 105"/>
                <a:gd name="T22" fmla="*/ 0 w 88"/>
                <a:gd name="T23" fmla="*/ 22 h 105"/>
                <a:gd name="T24" fmla="*/ 3 w 88"/>
                <a:gd name="T25" fmla="*/ 44 h 105"/>
                <a:gd name="T26" fmla="*/ 10 w 88"/>
                <a:gd name="T27" fmla="*/ 61 h 105"/>
                <a:gd name="T28" fmla="*/ 19 w 88"/>
                <a:gd name="T29" fmla="*/ 77 h 105"/>
                <a:gd name="T30" fmla="*/ 33 w 88"/>
                <a:gd name="T31" fmla="*/ 91 h 105"/>
                <a:gd name="T32" fmla="*/ 49 w 88"/>
                <a:gd name="T33" fmla="*/ 99 h 105"/>
                <a:gd name="T34" fmla="*/ 69 w 88"/>
                <a:gd name="T35" fmla="*/ 105 h 105"/>
                <a:gd name="T36" fmla="*/ 88 w 88"/>
                <a:gd name="T37" fmla="*/ 105 h 105"/>
                <a:gd name="T38" fmla="*/ 88 w 88"/>
                <a:gd name="T39" fmla="*/ 105 h 105"/>
                <a:gd name="T40" fmla="*/ 88 w 88"/>
                <a:gd name="T41" fmla="*/ 98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8" h="105">
                  <a:moveTo>
                    <a:pt x="88" y="98"/>
                  </a:moveTo>
                  <a:lnTo>
                    <a:pt x="88" y="98"/>
                  </a:lnTo>
                  <a:lnTo>
                    <a:pt x="69" y="98"/>
                  </a:lnTo>
                  <a:lnTo>
                    <a:pt x="52" y="92"/>
                  </a:lnTo>
                  <a:lnTo>
                    <a:pt x="38" y="84"/>
                  </a:lnTo>
                  <a:lnTo>
                    <a:pt x="26" y="73"/>
                  </a:lnTo>
                  <a:lnTo>
                    <a:pt x="17" y="59"/>
                  </a:lnTo>
                  <a:lnTo>
                    <a:pt x="10" y="41"/>
                  </a:lnTo>
                  <a:lnTo>
                    <a:pt x="7" y="22"/>
                  </a:lnTo>
                  <a:lnTo>
                    <a:pt x="8" y="0"/>
                  </a:lnTo>
                  <a:lnTo>
                    <a:pt x="1" y="0"/>
                  </a:lnTo>
                  <a:lnTo>
                    <a:pt x="0" y="22"/>
                  </a:lnTo>
                  <a:lnTo>
                    <a:pt x="3" y="44"/>
                  </a:lnTo>
                  <a:lnTo>
                    <a:pt x="10" y="61"/>
                  </a:lnTo>
                  <a:lnTo>
                    <a:pt x="19" y="77"/>
                  </a:lnTo>
                  <a:lnTo>
                    <a:pt x="33" y="91"/>
                  </a:lnTo>
                  <a:lnTo>
                    <a:pt x="49" y="99"/>
                  </a:lnTo>
                  <a:lnTo>
                    <a:pt x="69" y="105"/>
                  </a:lnTo>
                  <a:lnTo>
                    <a:pt x="88" y="105"/>
                  </a:lnTo>
                  <a:lnTo>
                    <a:pt x="88" y="105"/>
                  </a:lnTo>
                  <a:lnTo>
                    <a:pt x="88" y="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89" name="Freeform 141"/>
            <p:cNvSpPr>
              <a:spLocks/>
            </p:cNvSpPr>
            <p:nvPr/>
          </p:nvSpPr>
          <p:spPr bwMode="auto">
            <a:xfrm>
              <a:off x="3551" y="2415"/>
              <a:ext cx="56" cy="6"/>
            </a:xfrm>
            <a:custGeom>
              <a:avLst/>
              <a:gdLst>
                <a:gd name="T0" fmla="*/ 112 w 112"/>
                <a:gd name="T1" fmla="*/ 5 h 13"/>
                <a:gd name="T2" fmla="*/ 112 w 112"/>
                <a:gd name="T3" fmla="*/ 5 h 13"/>
                <a:gd name="T4" fmla="*/ 105 w 112"/>
                <a:gd name="T5" fmla="*/ 2 h 13"/>
                <a:gd name="T6" fmla="*/ 95 w 112"/>
                <a:gd name="T7" fmla="*/ 0 h 13"/>
                <a:gd name="T8" fmla="*/ 83 w 112"/>
                <a:gd name="T9" fmla="*/ 0 h 13"/>
                <a:gd name="T10" fmla="*/ 68 w 112"/>
                <a:gd name="T11" fmla="*/ 0 h 13"/>
                <a:gd name="T12" fmla="*/ 52 w 112"/>
                <a:gd name="T13" fmla="*/ 1 h 13"/>
                <a:gd name="T14" fmla="*/ 35 w 112"/>
                <a:gd name="T15" fmla="*/ 2 h 13"/>
                <a:gd name="T16" fmla="*/ 18 w 112"/>
                <a:gd name="T17" fmla="*/ 5 h 13"/>
                <a:gd name="T18" fmla="*/ 0 w 112"/>
                <a:gd name="T19" fmla="*/ 6 h 13"/>
                <a:gd name="T20" fmla="*/ 0 w 112"/>
                <a:gd name="T21" fmla="*/ 13 h 13"/>
                <a:gd name="T22" fmla="*/ 18 w 112"/>
                <a:gd name="T23" fmla="*/ 12 h 13"/>
                <a:gd name="T24" fmla="*/ 35 w 112"/>
                <a:gd name="T25" fmla="*/ 9 h 13"/>
                <a:gd name="T26" fmla="*/ 52 w 112"/>
                <a:gd name="T27" fmla="*/ 10 h 13"/>
                <a:gd name="T28" fmla="*/ 68 w 112"/>
                <a:gd name="T29" fmla="*/ 9 h 13"/>
                <a:gd name="T30" fmla="*/ 83 w 112"/>
                <a:gd name="T31" fmla="*/ 9 h 13"/>
                <a:gd name="T32" fmla="*/ 95 w 112"/>
                <a:gd name="T33" fmla="*/ 9 h 13"/>
                <a:gd name="T34" fmla="*/ 105 w 112"/>
                <a:gd name="T35" fmla="*/ 9 h 13"/>
                <a:gd name="T36" fmla="*/ 110 w 112"/>
                <a:gd name="T37" fmla="*/ 12 h 13"/>
                <a:gd name="T38" fmla="*/ 110 w 112"/>
                <a:gd name="T39" fmla="*/ 12 h 13"/>
                <a:gd name="T40" fmla="*/ 112 w 112"/>
                <a:gd name="T41" fmla="*/ 5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2" h="13">
                  <a:moveTo>
                    <a:pt x="112" y="5"/>
                  </a:moveTo>
                  <a:lnTo>
                    <a:pt x="112" y="5"/>
                  </a:lnTo>
                  <a:lnTo>
                    <a:pt x="105" y="2"/>
                  </a:lnTo>
                  <a:lnTo>
                    <a:pt x="95" y="0"/>
                  </a:lnTo>
                  <a:lnTo>
                    <a:pt x="83" y="0"/>
                  </a:lnTo>
                  <a:lnTo>
                    <a:pt x="68" y="0"/>
                  </a:lnTo>
                  <a:lnTo>
                    <a:pt x="52" y="1"/>
                  </a:lnTo>
                  <a:lnTo>
                    <a:pt x="35" y="2"/>
                  </a:lnTo>
                  <a:lnTo>
                    <a:pt x="18" y="5"/>
                  </a:lnTo>
                  <a:lnTo>
                    <a:pt x="0" y="6"/>
                  </a:lnTo>
                  <a:lnTo>
                    <a:pt x="0" y="13"/>
                  </a:lnTo>
                  <a:lnTo>
                    <a:pt x="18" y="12"/>
                  </a:lnTo>
                  <a:lnTo>
                    <a:pt x="35" y="9"/>
                  </a:lnTo>
                  <a:lnTo>
                    <a:pt x="52" y="10"/>
                  </a:lnTo>
                  <a:lnTo>
                    <a:pt x="68" y="9"/>
                  </a:lnTo>
                  <a:lnTo>
                    <a:pt x="83" y="9"/>
                  </a:lnTo>
                  <a:lnTo>
                    <a:pt x="95" y="9"/>
                  </a:lnTo>
                  <a:lnTo>
                    <a:pt x="105" y="9"/>
                  </a:lnTo>
                  <a:lnTo>
                    <a:pt x="110" y="12"/>
                  </a:lnTo>
                  <a:lnTo>
                    <a:pt x="110" y="12"/>
                  </a:lnTo>
                  <a:lnTo>
                    <a:pt x="112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0" name="Freeform 142"/>
            <p:cNvSpPr>
              <a:spLocks/>
            </p:cNvSpPr>
            <p:nvPr/>
          </p:nvSpPr>
          <p:spPr bwMode="auto">
            <a:xfrm>
              <a:off x="3605" y="2417"/>
              <a:ext cx="23" cy="30"/>
            </a:xfrm>
            <a:custGeom>
              <a:avLst/>
              <a:gdLst>
                <a:gd name="T0" fmla="*/ 40 w 46"/>
                <a:gd name="T1" fmla="*/ 52 h 60"/>
                <a:gd name="T2" fmla="*/ 46 w 46"/>
                <a:gd name="T3" fmla="*/ 53 h 60"/>
                <a:gd name="T4" fmla="*/ 45 w 46"/>
                <a:gd name="T5" fmla="*/ 50 h 60"/>
                <a:gd name="T6" fmla="*/ 41 w 46"/>
                <a:gd name="T7" fmla="*/ 46 h 60"/>
                <a:gd name="T8" fmla="*/ 35 w 46"/>
                <a:gd name="T9" fmla="*/ 38 h 60"/>
                <a:gd name="T10" fmla="*/ 30 w 46"/>
                <a:gd name="T11" fmla="*/ 29 h 60"/>
                <a:gd name="T12" fmla="*/ 23 w 46"/>
                <a:gd name="T13" fmla="*/ 19 h 60"/>
                <a:gd name="T14" fmla="*/ 15 w 46"/>
                <a:gd name="T15" fmla="*/ 11 h 60"/>
                <a:gd name="T16" fmla="*/ 8 w 46"/>
                <a:gd name="T17" fmla="*/ 4 h 60"/>
                <a:gd name="T18" fmla="*/ 2 w 46"/>
                <a:gd name="T19" fmla="*/ 0 h 60"/>
                <a:gd name="T20" fmla="*/ 0 w 46"/>
                <a:gd name="T21" fmla="*/ 7 h 60"/>
                <a:gd name="T22" fmla="*/ 3 w 46"/>
                <a:gd name="T23" fmla="*/ 9 h 60"/>
                <a:gd name="T24" fmla="*/ 10 w 46"/>
                <a:gd name="T25" fmla="*/ 16 h 60"/>
                <a:gd name="T26" fmla="*/ 16 w 46"/>
                <a:gd name="T27" fmla="*/ 24 h 60"/>
                <a:gd name="T28" fmla="*/ 23 w 46"/>
                <a:gd name="T29" fmla="*/ 33 h 60"/>
                <a:gd name="T30" fmla="*/ 29 w 46"/>
                <a:gd name="T31" fmla="*/ 42 h 60"/>
                <a:gd name="T32" fmla="*/ 34 w 46"/>
                <a:gd name="T33" fmla="*/ 50 h 60"/>
                <a:gd name="T34" fmla="*/ 38 w 46"/>
                <a:gd name="T35" fmla="*/ 55 h 60"/>
                <a:gd name="T36" fmla="*/ 39 w 46"/>
                <a:gd name="T37" fmla="*/ 57 h 60"/>
                <a:gd name="T38" fmla="*/ 45 w 46"/>
                <a:gd name="T39" fmla="*/ 58 h 60"/>
                <a:gd name="T40" fmla="*/ 39 w 46"/>
                <a:gd name="T41" fmla="*/ 57 h 60"/>
                <a:gd name="T42" fmla="*/ 41 w 46"/>
                <a:gd name="T43" fmla="*/ 60 h 60"/>
                <a:gd name="T44" fmla="*/ 45 w 46"/>
                <a:gd name="T45" fmla="*/ 58 h 60"/>
                <a:gd name="T46" fmla="*/ 46 w 46"/>
                <a:gd name="T47" fmla="*/ 56 h 60"/>
                <a:gd name="T48" fmla="*/ 46 w 46"/>
                <a:gd name="T49" fmla="*/ 53 h 60"/>
                <a:gd name="T50" fmla="*/ 40 w 46"/>
                <a:gd name="T51" fmla="*/ 5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6" h="60">
                  <a:moveTo>
                    <a:pt x="40" y="52"/>
                  </a:moveTo>
                  <a:lnTo>
                    <a:pt x="46" y="53"/>
                  </a:lnTo>
                  <a:lnTo>
                    <a:pt x="45" y="50"/>
                  </a:lnTo>
                  <a:lnTo>
                    <a:pt x="41" y="46"/>
                  </a:lnTo>
                  <a:lnTo>
                    <a:pt x="35" y="38"/>
                  </a:lnTo>
                  <a:lnTo>
                    <a:pt x="30" y="29"/>
                  </a:lnTo>
                  <a:lnTo>
                    <a:pt x="23" y="19"/>
                  </a:lnTo>
                  <a:lnTo>
                    <a:pt x="15" y="11"/>
                  </a:lnTo>
                  <a:lnTo>
                    <a:pt x="8" y="4"/>
                  </a:lnTo>
                  <a:lnTo>
                    <a:pt x="2" y="0"/>
                  </a:lnTo>
                  <a:lnTo>
                    <a:pt x="0" y="7"/>
                  </a:lnTo>
                  <a:lnTo>
                    <a:pt x="3" y="9"/>
                  </a:lnTo>
                  <a:lnTo>
                    <a:pt x="10" y="16"/>
                  </a:lnTo>
                  <a:lnTo>
                    <a:pt x="16" y="24"/>
                  </a:lnTo>
                  <a:lnTo>
                    <a:pt x="23" y="33"/>
                  </a:lnTo>
                  <a:lnTo>
                    <a:pt x="29" y="42"/>
                  </a:lnTo>
                  <a:lnTo>
                    <a:pt x="34" y="50"/>
                  </a:lnTo>
                  <a:lnTo>
                    <a:pt x="38" y="55"/>
                  </a:lnTo>
                  <a:lnTo>
                    <a:pt x="39" y="57"/>
                  </a:lnTo>
                  <a:lnTo>
                    <a:pt x="45" y="58"/>
                  </a:lnTo>
                  <a:lnTo>
                    <a:pt x="39" y="57"/>
                  </a:lnTo>
                  <a:lnTo>
                    <a:pt x="41" y="60"/>
                  </a:lnTo>
                  <a:lnTo>
                    <a:pt x="45" y="58"/>
                  </a:lnTo>
                  <a:lnTo>
                    <a:pt x="46" y="56"/>
                  </a:lnTo>
                  <a:lnTo>
                    <a:pt x="46" y="53"/>
                  </a:lnTo>
                  <a:lnTo>
                    <a:pt x="40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1" name="Freeform 143"/>
            <p:cNvSpPr>
              <a:spLocks/>
            </p:cNvSpPr>
            <p:nvPr/>
          </p:nvSpPr>
          <p:spPr bwMode="auto">
            <a:xfrm>
              <a:off x="3495" y="2029"/>
              <a:ext cx="168" cy="404"/>
            </a:xfrm>
            <a:custGeom>
              <a:avLst/>
              <a:gdLst>
                <a:gd name="T0" fmla="*/ 19 w 336"/>
                <a:gd name="T1" fmla="*/ 649 h 809"/>
                <a:gd name="T2" fmla="*/ 4 w 336"/>
                <a:gd name="T3" fmla="*/ 632 h 809"/>
                <a:gd name="T4" fmla="*/ 10 w 336"/>
                <a:gd name="T5" fmla="*/ 617 h 809"/>
                <a:gd name="T6" fmla="*/ 23 w 336"/>
                <a:gd name="T7" fmla="*/ 607 h 809"/>
                <a:gd name="T8" fmla="*/ 27 w 336"/>
                <a:gd name="T9" fmla="*/ 595 h 809"/>
                <a:gd name="T10" fmla="*/ 20 w 336"/>
                <a:gd name="T11" fmla="*/ 581 h 809"/>
                <a:gd name="T12" fmla="*/ 1 w 336"/>
                <a:gd name="T13" fmla="*/ 558 h 809"/>
                <a:gd name="T14" fmla="*/ 3 w 336"/>
                <a:gd name="T15" fmla="*/ 557 h 809"/>
                <a:gd name="T16" fmla="*/ 7 w 336"/>
                <a:gd name="T17" fmla="*/ 541 h 809"/>
                <a:gd name="T18" fmla="*/ 10 w 336"/>
                <a:gd name="T19" fmla="*/ 524 h 809"/>
                <a:gd name="T20" fmla="*/ 10 w 336"/>
                <a:gd name="T21" fmla="*/ 527 h 809"/>
                <a:gd name="T22" fmla="*/ 12 w 336"/>
                <a:gd name="T23" fmla="*/ 535 h 809"/>
                <a:gd name="T24" fmla="*/ 26 w 336"/>
                <a:gd name="T25" fmla="*/ 584 h 809"/>
                <a:gd name="T26" fmla="*/ 32 w 336"/>
                <a:gd name="T27" fmla="*/ 596 h 809"/>
                <a:gd name="T28" fmla="*/ 23 w 336"/>
                <a:gd name="T29" fmla="*/ 496 h 809"/>
                <a:gd name="T30" fmla="*/ 30 w 336"/>
                <a:gd name="T31" fmla="*/ 450 h 809"/>
                <a:gd name="T32" fmla="*/ 46 w 336"/>
                <a:gd name="T33" fmla="*/ 416 h 809"/>
                <a:gd name="T34" fmla="*/ 61 w 336"/>
                <a:gd name="T35" fmla="*/ 386 h 809"/>
                <a:gd name="T36" fmla="*/ 47 w 336"/>
                <a:gd name="T37" fmla="*/ 355 h 809"/>
                <a:gd name="T38" fmla="*/ 37 w 336"/>
                <a:gd name="T39" fmla="*/ 350 h 809"/>
                <a:gd name="T40" fmla="*/ 41 w 336"/>
                <a:gd name="T41" fmla="*/ 322 h 809"/>
                <a:gd name="T42" fmla="*/ 35 w 336"/>
                <a:gd name="T43" fmla="*/ 292 h 809"/>
                <a:gd name="T44" fmla="*/ 40 w 336"/>
                <a:gd name="T45" fmla="*/ 280 h 809"/>
                <a:gd name="T46" fmla="*/ 32 w 336"/>
                <a:gd name="T47" fmla="*/ 250 h 809"/>
                <a:gd name="T48" fmla="*/ 42 w 336"/>
                <a:gd name="T49" fmla="*/ 210 h 809"/>
                <a:gd name="T50" fmla="*/ 62 w 336"/>
                <a:gd name="T51" fmla="*/ 178 h 809"/>
                <a:gd name="T52" fmla="*/ 64 w 336"/>
                <a:gd name="T53" fmla="*/ 152 h 809"/>
                <a:gd name="T54" fmla="*/ 80 w 336"/>
                <a:gd name="T55" fmla="*/ 80 h 809"/>
                <a:gd name="T56" fmla="*/ 102 w 336"/>
                <a:gd name="T57" fmla="*/ 32 h 809"/>
                <a:gd name="T58" fmla="*/ 126 w 336"/>
                <a:gd name="T59" fmla="*/ 13 h 809"/>
                <a:gd name="T60" fmla="*/ 154 w 336"/>
                <a:gd name="T61" fmla="*/ 0 h 809"/>
                <a:gd name="T62" fmla="*/ 144 w 336"/>
                <a:gd name="T63" fmla="*/ 52 h 809"/>
                <a:gd name="T64" fmla="*/ 139 w 336"/>
                <a:gd name="T65" fmla="*/ 77 h 809"/>
                <a:gd name="T66" fmla="*/ 133 w 336"/>
                <a:gd name="T67" fmla="*/ 110 h 809"/>
                <a:gd name="T68" fmla="*/ 147 w 336"/>
                <a:gd name="T69" fmla="*/ 151 h 809"/>
                <a:gd name="T70" fmla="*/ 145 w 336"/>
                <a:gd name="T71" fmla="*/ 196 h 809"/>
                <a:gd name="T72" fmla="*/ 157 w 336"/>
                <a:gd name="T73" fmla="*/ 271 h 809"/>
                <a:gd name="T74" fmla="*/ 176 w 336"/>
                <a:gd name="T75" fmla="*/ 332 h 809"/>
                <a:gd name="T76" fmla="*/ 206 w 336"/>
                <a:gd name="T77" fmla="*/ 383 h 809"/>
                <a:gd name="T78" fmla="*/ 232 w 336"/>
                <a:gd name="T79" fmla="*/ 403 h 809"/>
                <a:gd name="T80" fmla="*/ 235 w 336"/>
                <a:gd name="T81" fmla="*/ 390 h 809"/>
                <a:gd name="T82" fmla="*/ 244 w 336"/>
                <a:gd name="T83" fmla="*/ 380 h 809"/>
                <a:gd name="T84" fmla="*/ 248 w 336"/>
                <a:gd name="T85" fmla="*/ 360 h 809"/>
                <a:gd name="T86" fmla="*/ 259 w 336"/>
                <a:gd name="T87" fmla="*/ 347 h 809"/>
                <a:gd name="T88" fmla="*/ 276 w 336"/>
                <a:gd name="T89" fmla="*/ 337 h 809"/>
                <a:gd name="T90" fmla="*/ 292 w 336"/>
                <a:gd name="T91" fmla="*/ 333 h 809"/>
                <a:gd name="T92" fmla="*/ 307 w 336"/>
                <a:gd name="T93" fmla="*/ 334 h 809"/>
                <a:gd name="T94" fmla="*/ 324 w 336"/>
                <a:gd name="T95" fmla="*/ 340 h 809"/>
                <a:gd name="T96" fmla="*/ 336 w 336"/>
                <a:gd name="T97" fmla="*/ 782 h 809"/>
                <a:gd name="T98" fmla="*/ 323 w 336"/>
                <a:gd name="T99" fmla="*/ 789 h 809"/>
                <a:gd name="T100" fmla="*/ 304 w 336"/>
                <a:gd name="T101" fmla="*/ 801 h 809"/>
                <a:gd name="T102" fmla="*/ 285 w 336"/>
                <a:gd name="T103" fmla="*/ 804 h 809"/>
                <a:gd name="T104" fmla="*/ 266 w 336"/>
                <a:gd name="T105" fmla="*/ 773 h 809"/>
                <a:gd name="T106" fmla="*/ 248 w 336"/>
                <a:gd name="T107" fmla="*/ 769 h 809"/>
                <a:gd name="T108" fmla="*/ 231 w 336"/>
                <a:gd name="T109" fmla="*/ 772 h 809"/>
                <a:gd name="T110" fmla="*/ 213 w 336"/>
                <a:gd name="T111" fmla="*/ 767 h 809"/>
                <a:gd name="T112" fmla="*/ 175 w 336"/>
                <a:gd name="T113" fmla="*/ 766 h 809"/>
                <a:gd name="T114" fmla="*/ 124 w 336"/>
                <a:gd name="T115" fmla="*/ 770 h 809"/>
                <a:gd name="T116" fmla="*/ 71 w 336"/>
                <a:gd name="T117" fmla="*/ 769 h 809"/>
                <a:gd name="T118" fmla="*/ 41 w 336"/>
                <a:gd name="T119" fmla="*/ 740 h 809"/>
                <a:gd name="T120" fmla="*/ 37 w 336"/>
                <a:gd name="T121" fmla="*/ 683 h 809"/>
                <a:gd name="T122" fmla="*/ 32 w 336"/>
                <a:gd name="T123" fmla="*/ 665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36" h="809">
                  <a:moveTo>
                    <a:pt x="28" y="659"/>
                  </a:moveTo>
                  <a:lnTo>
                    <a:pt x="25" y="655"/>
                  </a:lnTo>
                  <a:lnTo>
                    <a:pt x="19" y="649"/>
                  </a:lnTo>
                  <a:lnTo>
                    <a:pt x="11" y="642"/>
                  </a:lnTo>
                  <a:lnTo>
                    <a:pt x="5" y="636"/>
                  </a:lnTo>
                  <a:lnTo>
                    <a:pt x="4" y="632"/>
                  </a:lnTo>
                  <a:lnTo>
                    <a:pt x="7" y="626"/>
                  </a:lnTo>
                  <a:lnTo>
                    <a:pt x="9" y="621"/>
                  </a:lnTo>
                  <a:lnTo>
                    <a:pt x="10" y="617"/>
                  </a:lnTo>
                  <a:lnTo>
                    <a:pt x="12" y="613"/>
                  </a:lnTo>
                  <a:lnTo>
                    <a:pt x="18" y="610"/>
                  </a:lnTo>
                  <a:lnTo>
                    <a:pt x="23" y="607"/>
                  </a:lnTo>
                  <a:lnTo>
                    <a:pt x="26" y="605"/>
                  </a:lnTo>
                  <a:lnTo>
                    <a:pt x="27" y="602"/>
                  </a:lnTo>
                  <a:lnTo>
                    <a:pt x="27" y="595"/>
                  </a:lnTo>
                  <a:lnTo>
                    <a:pt x="25" y="589"/>
                  </a:lnTo>
                  <a:lnTo>
                    <a:pt x="24" y="585"/>
                  </a:lnTo>
                  <a:lnTo>
                    <a:pt x="20" y="581"/>
                  </a:lnTo>
                  <a:lnTo>
                    <a:pt x="15" y="573"/>
                  </a:lnTo>
                  <a:lnTo>
                    <a:pt x="7" y="565"/>
                  </a:lnTo>
                  <a:lnTo>
                    <a:pt x="1" y="558"/>
                  </a:lnTo>
                  <a:lnTo>
                    <a:pt x="0" y="557"/>
                  </a:lnTo>
                  <a:lnTo>
                    <a:pt x="1" y="557"/>
                  </a:lnTo>
                  <a:lnTo>
                    <a:pt x="3" y="557"/>
                  </a:lnTo>
                  <a:lnTo>
                    <a:pt x="4" y="556"/>
                  </a:lnTo>
                  <a:lnTo>
                    <a:pt x="5" y="549"/>
                  </a:lnTo>
                  <a:lnTo>
                    <a:pt x="7" y="541"/>
                  </a:lnTo>
                  <a:lnTo>
                    <a:pt x="9" y="532"/>
                  </a:lnTo>
                  <a:lnTo>
                    <a:pt x="10" y="527"/>
                  </a:lnTo>
                  <a:lnTo>
                    <a:pt x="10" y="524"/>
                  </a:lnTo>
                  <a:lnTo>
                    <a:pt x="10" y="526"/>
                  </a:lnTo>
                  <a:lnTo>
                    <a:pt x="10" y="527"/>
                  </a:lnTo>
                  <a:lnTo>
                    <a:pt x="10" y="527"/>
                  </a:lnTo>
                  <a:lnTo>
                    <a:pt x="10" y="532"/>
                  </a:lnTo>
                  <a:lnTo>
                    <a:pt x="11" y="532"/>
                  </a:lnTo>
                  <a:lnTo>
                    <a:pt x="12" y="535"/>
                  </a:lnTo>
                  <a:lnTo>
                    <a:pt x="15" y="543"/>
                  </a:lnTo>
                  <a:lnTo>
                    <a:pt x="20" y="564"/>
                  </a:lnTo>
                  <a:lnTo>
                    <a:pt x="26" y="584"/>
                  </a:lnTo>
                  <a:lnTo>
                    <a:pt x="30" y="603"/>
                  </a:lnTo>
                  <a:lnTo>
                    <a:pt x="32" y="620"/>
                  </a:lnTo>
                  <a:lnTo>
                    <a:pt x="32" y="596"/>
                  </a:lnTo>
                  <a:lnTo>
                    <a:pt x="28" y="559"/>
                  </a:lnTo>
                  <a:lnTo>
                    <a:pt x="25" y="521"/>
                  </a:lnTo>
                  <a:lnTo>
                    <a:pt x="23" y="496"/>
                  </a:lnTo>
                  <a:lnTo>
                    <a:pt x="24" y="478"/>
                  </a:lnTo>
                  <a:lnTo>
                    <a:pt x="26" y="463"/>
                  </a:lnTo>
                  <a:lnTo>
                    <a:pt x="30" y="450"/>
                  </a:lnTo>
                  <a:lnTo>
                    <a:pt x="35" y="438"/>
                  </a:lnTo>
                  <a:lnTo>
                    <a:pt x="40" y="426"/>
                  </a:lnTo>
                  <a:lnTo>
                    <a:pt x="46" y="416"/>
                  </a:lnTo>
                  <a:lnTo>
                    <a:pt x="51" y="407"/>
                  </a:lnTo>
                  <a:lnTo>
                    <a:pt x="57" y="398"/>
                  </a:lnTo>
                  <a:lnTo>
                    <a:pt x="61" y="386"/>
                  </a:lnTo>
                  <a:lnTo>
                    <a:pt x="61" y="373"/>
                  </a:lnTo>
                  <a:lnTo>
                    <a:pt x="55" y="362"/>
                  </a:lnTo>
                  <a:lnTo>
                    <a:pt x="47" y="355"/>
                  </a:lnTo>
                  <a:lnTo>
                    <a:pt x="42" y="354"/>
                  </a:lnTo>
                  <a:lnTo>
                    <a:pt x="39" y="353"/>
                  </a:lnTo>
                  <a:lnTo>
                    <a:pt x="37" y="350"/>
                  </a:lnTo>
                  <a:lnTo>
                    <a:pt x="37" y="347"/>
                  </a:lnTo>
                  <a:lnTo>
                    <a:pt x="39" y="338"/>
                  </a:lnTo>
                  <a:lnTo>
                    <a:pt x="41" y="322"/>
                  </a:lnTo>
                  <a:lnTo>
                    <a:pt x="40" y="304"/>
                  </a:lnTo>
                  <a:lnTo>
                    <a:pt x="34" y="293"/>
                  </a:lnTo>
                  <a:lnTo>
                    <a:pt x="35" y="292"/>
                  </a:lnTo>
                  <a:lnTo>
                    <a:pt x="37" y="289"/>
                  </a:lnTo>
                  <a:lnTo>
                    <a:pt x="38" y="285"/>
                  </a:lnTo>
                  <a:lnTo>
                    <a:pt x="40" y="280"/>
                  </a:lnTo>
                  <a:lnTo>
                    <a:pt x="40" y="273"/>
                  </a:lnTo>
                  <a:lnTo>
                    <a:pt x="37" y="262"/>
                  </a:lnTo>
                  <a:lnTo>
                    <a:pt x="32" y="250"/>
                  </a:lnTo>
                  <a:lnTo>
                    <a:pt x="27" y="239"/>
                  </a:lnTo>
                  <a:lnTo>
                    <a:pt x="33" y="227"/>
                  </a:lnTo>
                  <a:lnTo>
                    <a:pt x="42" y="210"/>
                  </a:lnTo>
                  <a:lnTo>
                    <a:pt x="51" y="195"/>
                  </a:lnTo>
                  <a:lnTo>
                    <a:pt x="58" y="185"/>
                  </a:lnTo>
                  <a:lnTo>
                    <a:pt x="62" y="178"/>
                  </a:lnTo>
                  <a:lnTo>
                    <a:pt x="63" y="171"/>
                  </a:lnTo>
                  <a:lnTo>
                    <a:pt x="64" y="162"/>
                  </a:lnTo>
                  <a:lnTo>
                    <a:pt x="64" y="152"/>
                  </a:lnTo>
                  <a:lnTo>
                    <a:pt x="65" y="135"/>
                  </a:lnTo>
                  <a:lnTo>
                    <a:pt x="71" y="110"/>
                  </a:lnTo>
                  <a:lnTo>
                    <a:pt x="80" y="80"/>
                  </a:lnTo>
                  <a:lnTo>
                    <a:pt x="89" y="53"/>
                  </a:lnTo>
                  <a:lnTo>
                    <a:pt x="95" y="42"/>
                  </a:lnTo>
                  <a:lnTo>
                    <a:pt x="102" y="32"/>
                  </a:lnTo>
                  <a:lnTo>
                    <a:pt x="109" y="26"/>
                  </a:lnTo>
                  <a:lnTo>
                    <a:pt x="118" y="19"/>
                  </a:lnTo>
                  <a:lnTo>
                    <a:pt x="126" y="13"/>
                  </a:lnTo>
                  <a:lnTo>
                    <a:pt x="136" y="8"/>
                  </a:lnTo>
                  <a:lnTo>
                    <a:pt x="145" y="4"/>
                  </a:lnTo>
                  <a:lnTo>
                    <a:pt x="154" y="0"/>
                  </a:lnTo>
                  <a:lnTo>
                    <a:pt x="148" y="14"/>
                  </a:lnTo>
                  <a:lnTo>
                    <a:pt x="146" y="32"/>
                  </a:lnTo>
                  <a:lnTo>
                    <a:pt x="144" y="52"/>
                  </a:lnTo>
                  <a:lnTo>
                    <a:pt x="144" y="62"/>
                  </a:lnTo>
                  <a:lnTo>
                    <a:pt x="142" y="68"/>
                  </a:lnTo>
                  <a:lnTo>
                    <a:pt x="139" y="77"/>
                  </a:lnTo>
                  <a:lnTo>
                    <a:pt x="136" y="87"/>
                  </a:lnTo>
                  <a:lnTo>
                    <a:pt x="132" y="97"/>
                  </a:lnTo>
                  <a:lnTo>
                    <a:pt x="133" y="110"/>
                  </a:lnTo>
                  <a:lnTo>
                    <a:pt x="138" y="127"/>
                  </a:lnTo>
                  <a:lnTo>
                    <a:pt x="144" y="143"/>
                  </a:lnTo>
                  <a:lnTo>
                    <a:pt x="147" y="151"/>
                  </a:lnTo>
                  <a:lnTo>
                    <a:pt x="147" y="159"/>
                  </a:lnTo>
                  <a:lnTo>
                    <a:pt x="146" y="175"/>
                  </a:lnTo>
                  <a:lnTo>
                    <a:pt x="145" y="196"/>
                  </a:lnTo>
                  <a:lnTo>
                    <a:pt x="145" y="220"/>
                  </a:lnTo>
                  <a:lnTo>
                    <a:pt x="149" y="246"/>
                  </a:lnTo>
                  <a:lnTo>
                    <a:pt x="157" y="271"/>
                  </a:lnTo>
                  <a:lnTo>
                    <a:pt x="165" y="293"/>
                  </a:lnTo>
                  <a:lnTo>
                    <a:pt x="170" y="308"/>
                  </a:lnTo>
                  <a:lnTo>
                    <a:pt x="176" y="332"/>
                  </a:lnTo>
                  <a:lnTo>
                    <a:pt x="184" y="353"/>
                  </a:lnTo>
                  <a:lnTo>
                    <a:pt x="194" y="370"/>
                  </a:lnTo>
                  <a:lnTo>
                    <a:pt x="206" y="383"/>
                  </a:lnTo>
                  <a:lnTo>
                    <a:pt x="216" y="393"/>
                  </a:lnTo>
                  <a:lnTo>
                    <a:pt x="227" y="400"/>
                  </a:lnTo>
                  <a:lnTo>
                    <a:pt x="232" y="403"/>
                  </a:lnTo>
                  <a:lnTo>
                    <a:pt x="236" y="405"/>
                  </a:lnTo>
                  <a:lnTo>
                    <a:pt x="236" y="399"/>
                  </a:lnTo>
                  <a:lnTo>
                    <a:pt x="235" y="390"/>
                  </a:lnTo>
                  <a:lnTo>
                    <a:pt x="232" y="380"/>
                  </a:lnTo>
                  <a:lnTo>
                    <a:pt x="231" y="377"/>
                  </a:lnTo>
                  <a:lnTo>
                    <a:pt x="244" y="380"/>
                  </a:lnTo>
                  <a:lnTo>
                    <a:pt x="244" y="373"/>
                  </a:lnTo>
                  <a:lnTo>
                    <a:pt x="245" y="367"/>
                  </a:lnTo>
                  <a:lnTo>
                    <a:pt x="248" y="360"/>
                  </a:lnTo>
                  <a:lnTo>
                    <a:pt x="252" y="354"/>
                  </a:lnTo>
                  <a:lnTo>
                    <a:pt x="255" y="350"/>
                  </a:lnTo>
                  <a:lnTo>
                    <a:pt x="259" y="347"/>
                  </a:lnTo>
                  <a:lnTo>
                    <a:pt x="265" y="344"/>
                  </a:lnTo>
                  <a:lnTo>
                    <a:pt x="270" y="340"/>
                  </a:lnTo>
                  <a:lnTo>
                    <a:pt x="276" y="337"/>
                  </a:lnTo>
                  <a:lnTo>
                    <a:pt x="282" y="334"/>
                  </a:lnTo>
                  <a:lnTo>
                    <a:pt x="288" y="333"/>
                  </a:lnTo>
                  <a:lnTo>
                    <a:pt x="292" y="333"/>
                  </a:lnTo>
                  <a:lnTo>
                    <a:pt x="297" y="333"/>
                  </a:lnTo>
                  <a:lnTo>
                    <a:pt x="301" y="334"/>
                  </a:lnTo>
                  <a:lnTo>
                    <a:pt x="307" y="334"/>
                  </a:lnTo>
                  <a:lnTo>
                    <a:pt x="313" y="335"/>
                  </a:lnTo>
                  <a:lnTo>
                    <a:pt x="319" y="338"/>
                  </a:lnTo>
                  <a:lnTo>
                    <a:pt x="324" y="340"/>
                  </a:lnTo>
                  <a:lnTo>
                    <a:pt x="330" y="344"/>
                  </a:lnTo>
                  <a:lnTo>
                    <a:pt x="336" y="348"/>
                  </a:lnTo>
                  <a:lnTo>
                    <a:pt x="336" y="782"/>
                  </a:lnTo>
                  <a:lnTo>
                    <a:pt x="334" y="784"/>
                  </a:lnTo>
                  <a:lnTo>
                    <a:pt x="329" y="786"/>
                  </a:lnTo>
                  <a:lnTo>
                    <a:pt x="323" y="789"/>
                  </a:lnTo>
                  <a:lnTo>
                    <a:pt x="318" y="793"/>
                  </a:lnTo>
                  <a:lnTo>
                    <a:pt x="311" y="797"/>
                  </a:lnTo>
                  <a:lnTo>
                    <a:pt x="304" y="801"/>
                  </a:lnTo>
                  <a:lnTo>
                    <a:pt x="297" y="806"/>
                  </a:lnTo>
                  <a:lnTo>
                    <a:pt x="291" y="809"/>
                  </a:lnTo>
                  <a:lnTo>
                    <a:pt x="285" y="804"/>
                  </a:lnTo>
                  <a:lnTo>
                    <a:pt x="277" y="796"/>
                  </a:lnTo>
                  <a:lnTo>
                    <a:pt x="269" y="786"/>
                  </a:lnTo>
                  <a:lnTo>
                    <a:pt x="266" y="773"/>
                  </a:lnTo>
                  <a:lnTo>
                    <a:pt x="263" y="769"/>
                  </a:lnTo>
                  <a:lnTo>
                    <a:pt x="256" y="767"/>
                  </a:lnTo>
                  <a:lnTo>
                    <a:pt x="248" y="769"/>
                  </a:lnTo>
                  <a:lnTo>
                    <a:pt x="242" y="771"/>
                  </a:lnTo>
                  <a:lnTo>
                    <a:pt x="236" y="772"/>
                  </a:lnTo>
                  <a:lnTo>
                    <a:pt x="231" y="772"/>
                  </a:lnTo>
                  <a:lnTo>
                    <a:pt x="225" y="771"/>
                  </a:lnTo>
                  <a:lnTo>
                    <a:pt x="220" y="769"/>
                  </a:lnTo>
                  <a:lnTo>
                    <a:pt x="213" y="767"/>
                  </a:lnTo>
                  <a:lnTo>
                    <a:pt x="202" y="766"/>
                  </a:lnTo>
                  <a:lnTo>
                    <a:pt x="190" y="766"/>
                  </a:lnTo>
                  <a:lnTo>
                    <a:pt x="175" y="766"/>
                  </a:lnTo>
                  <a:lnTo>
                    <a:pt x="159" y="767"/>
                  </a:lnTo>
                  <a:lnTo>
                    <a:pt x="141" y="769"/>
                  </a:lnTo>
                  <a:lnTo>
                    <a:pt x="124" y="770"/>
                  </a:lnTo>
                  <a:lnTo>
                    <a:pt x="107" y="771"/>
                  </a:lnTo>
                  <a:lnTo>
                    <a:pt x="87" y="771"/>
                  </a:lnTo>
                  <a:lnTo>
                    <a:pt x="71" y="769"/>
                  </a:lnTo>
                  <a:lnTo>
                    <a:pt x="58" y="762"/>
                  </a:lnTo>
                  <a:lnTo>
                    <a:pt x="48" y="753"/>
                  </a:lnTo>
                  <a:lnTo>
                    <a:pt x="41" y="740"/>
                  </a:lnTo>
                  <a:lnTo>
                    <a:pt x="37" y="724"/>
                  </a:lnTo>
                  <a:lnTo>
                    <a:pt x="35" y="705"/>
                  </a:lnTo>
                  <a:lnTo>
                    <a:pt x="37" y="683"/>
                  </a:lnTo>
                  <a:lnTo>
                    <a:pt x="37" y="679"/>
                  </a:lnTo>
                  <a:lnTo>
                    <a:pt x="34" y="672"/>
                  </a:lnTo>
                  <a:lnTo>
                    <a:pt x="32" y="665"/>
                  </a:lnTo>
                  <a:lnTo>
                    <a:pt x="28" y="659"/>
                  </a:lnTo>
                  <a:close/>
                </a:path>
              </a:pathLst>
            </a:custGeom>
            <a:solidFill>
              <a:srgbClr val="CC9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2" name="Freeform 144"/>
            <p:cNvSpPr>
              <a:spLocks/>
            </p:cNvSpPr>
            <p:nvPr/>
          </p:nvSpPr>
          <p:spPr bwMode="auto">
            <a:xfrm>
              <a:off x="3033" y="2420"/>
              <a:ext cx="634" cy="748"/>
            </a:xfrm>
            <a:custGeom>
              <a:avLst/>
              <a:gdLst>
                <a:gd name="T0" fmla="*/ 1253 w 1268"/>
                <a:gd name="T1" fmla="*/ 9 h 1497"/>
                <a:gd name="T2" fmla="*/ 1225 w 1268"/>
                <a:gd name="T3" fmla="*/ 26 h 1497"/>
                <a:gd name="T4" fmla="*/ 1210 w 1268"/>
                <a:gd name="T5" fmla="*/ 36 h 1497"/>
                <a:gd name="T6" fmla="*/ 1192 w 1268"/>
                <a:gd name="T7" fmla="*/ 47 h 1497"/>
                <a:gd name="T8" fmla="*/ 1167 w 1268"/>
                <a:gd name="T9" fmla="*/ 67 h 1497"/>
                <a:gd name="T10" fmla="*/ 1149 w 1268"/>
                <a:gd name="T11" fmla="*/ 88 h 1497"/>
                <a:gd name="T12" fmla="*/ 1119 w 1268"/>
                <a:gd name="T13" fmla="*/ 97 h 1497"/>
                <a:gd name="T14" fmla="*/ 1079 w 1268"/>
                <a:gd name="T15" fmla="*/ 112 h 1497"/>
                <a:gd name="T16" fmla="*/ 1035 w 1268"/>
                <a:gd name="T17" fmla="*/ 128 h 1497"/>
                <a:gd name="T18" fmla="*/ 995 w 1268"/>
                <a:gd name="T19" fmla="*/ 146 h 1497"/>
                <a:gd name="T20" fmla="*/ 965 w 1268"/>
                <a:gd name="T21" fmla="*/ 163 h 1497"/>
                <a:gd name="T22" fmla="*/ 928 w 1268"/>
                <a:gd name="T23" fmla="*/ 191 h 1497"/>
                <a:gd name="T24" fmla="*/ 874 w 1268"/>
                <a:gd name="T25" fmla="*/ 223 h 1497"/>
                <a:gd name="T26" fmla="*/ 840 w 1268"/>
                <a:gd name="T27" fmla="*/ 245 h 1497"/>
                <a:gd name="T28" fmla="*/ 826 w 1268"/>
                <a:gd name="T29" fmla="*/ 275 h 1497"/>
                <a:gd name="T30" fmla="*/ 777 w 1268"/>
                <a:gd name="T31" fmla="*/ 337 h 1497"/>
                <a:gd name="T32" fmla="*/ 706 w 1268"/>
                <a:gd name="T33" fmla="*/ 437 h 1497"/>
                <a:gd name="T34" fmla="*/ 665 w 1268"/>
                <a:gd name="T35" fmla="*/ 506 h 1497"/>
                <a:gd name="T36" fmla="*/ 620 w 1268"/>
                <a:gd name="T37" fmla="*/ 618 h 1497"/>
                <a:gd name="T38" fmla="*/ 582 w 1268"/>
                <a:gd name="T39" fmla="*/ 718 h 1497"/>
                <a:gd name="T40" fmla="*/ 541 w 1268"/>
                <a:gd name="T41" fmla="*/ 802 h 1497"/>
                <a:gd name="T42" fmla="*/ 462 w 1268"/>
                <a:gd name="T43" fmla="*/ 914 h 1497"/>
                <a:gd name="T44" fmla="*/ 398 w 1268"/>
                <a:gd name="T45" fmla="*/ 1022 h 1497"/>
                <a:gd name="T46" fmla="*/ 317 w 1268"/>
                <a:gd name="T47" fmla="*/ 1074 h 1497"/>
                <a:gd name="T48" fmla="*/ 213 w 1268"/>
                <a:gd name="T49" fmla="*/ 1115 h 1497"/>
                <a:gd name="T50" fmla="*/ 124 w 1268"/>
                <a:gd name="T51" fmla="*/ 1163 h 1497"/>
                <a:gd name="T52" fmla="*/ 55 w 1268"/>
                <a:gd name="T53" fmla="*/ 1223 h 1497"/>
                <a:gd name="T54" fmla="*/ 12 w 1268"/>
                <a:gd name="T55" fmla="*/ 1300 h 1497"/>
                <a:gd name="T56" fmla="*/ 13 w 1268"/>
                <a:gd name="T57" fmla="*/ 1360 h 1497"/>
                <a:gd name="T58" fmla="*/ 40 w 1268"/>
                <a:gd name="T59" fmla="*/ 1360 h 1497"/>
                <a:gd name="T60" fmla="*/ 55 w 1268"/>
                <a:gd name="T61" fmla="*/ 1367 h 1497"/>
                <a:gd name="T62" fmla="*/ 85 w 1268"/>
                <a:gd name="T63" fmla="*/ 1398 h 1497"/>
                <a:gd name="T64" fmla="*/ 120 w 1268"/>
                <a:gd name="T65" fmla="*/ 1429 h 1497"/>
                <a:gd name="T66" fmla="*/ 161 w 1268"/>
                <a:gd name="T67" fmla="*/ 1441 h 1497"/>
                <a:gd name="T68" fmla="*/ 206 w 1268"/>
                <a:gd name="T69" fmla="*/ 1459 h 1497"/>
                <a:gd name="T70" fmla="*/ 279 w 1268"/>
                <a:gd name="T71" fmla="*/ 1488 h 1497"/>
                <a:gd name="T72" fmla="*/ 364 w 1268"/>
                <a:gd name="T73" fmla="*/ 1497 h 1497"/>
                <a:gd name="T74" fmla="*/ 423 w 1268"/>
                <a:gd name="T75" fmla="*/ 1496 h 1497"/>
                <a:gd name="T76" fmla="*/ 473 w 1268"/>
                <a:gd name="T77" fmla="*/ 1492 h 1497"/>
                <a:gd name="T78" fmla="*/ 517 w 1268"/>
                <a:gd name="T79" fmla="*/ 1484 h 1497"/>
                <a:gd name="T80" fmla="*/ 553 w 1268"/>
                <a:gd name="T81" fmla="*/ 1471 h 1497"/>
                <a:gd name="T82" fmla="*/ 579 w 1268"/>
                <a:gd name="T83" fmla="*/ 1449 h 1497"/>
                <a:gd name="T84" fmla="*/ 594 w 1268"/>
                <a:gd name="T85" fmla="*/ 1429 h 1497"/>
                <a:gd name="T86" fmla="*/ 608 w 1268"/>
                <a:gd name="T87" fmla="*/ 1414 h 1497"/>
                <a:gd name="T88" fmla="*/ 637 w 1268"/>
                <a:gd name="T89" fmla="*/ 1403 h 1497"/>
                <a:gd name="T90" fmla="*/ 684 w 1268"/>
                <a:gd name="T91" fmla="*/ 1379 h 1497"/>
                <a:gd name="T92" fmla="*/ 721 w 1268"/>
                <a:gd name="T93" fmla="*/ 1354 h 1497"/>
                <a:gd name="T94" fmla="*/ 765 w 1268"/>
                <a:gd name="T95" fmla="*/ 1314 h 1497"/>
                <a:gd name="T96" fmla="*/ 825 w 1268"/>
                <a:gd name="T97" fmla="*/ 1262 h 1497"/>
                <a:gd name="T98" fmla="*/ 887 w 1268"/>
                <a:gd name="T99" fmla="*/ 1211 h 1497"/>
                <a:gd name="T100" fmla="*/ 941 w 1268"/>
                <a:gd name="T101" fmla="*/ 1170 h 1497"/>
                <a:gd name="T102" fmla="*/ 981 w 1268"/>
                <a:gd name="T103" fmla="*/ 1143 h 1497"/>
                <a:gd name="T104" fmla="*/ 986 w 1268"/>
                <a:gd name="T105" fmla="*/ 1200 h 1497"/>
                <a:gd name="T106" fmla="*/ 989 w 1268"/>
                <a:gd name="T107" fmla="*/ 1427 h 1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68" h="1497">
                  <a:moveTo>
                    <a:pt x="1268" y="1427"/>
                  </a:moveTo>
                  <a:lnTo>
                    <a:pt x="1268" y="0"/>
                  </a:lnTo>
                  <a:lnTo>
                    <a:pt x="1253" y="9"/>
                  </a:lnTo>
                  <a:lnTo>
                    <a:pt x="1242" y="14"/>
                  </a:lnTo>
                  <a:lnTo>
                    <a:pt x="1232" y="20"/>
                  </a:lnTo>
                  <a:lnTo>
                    <a:pt x="1225" y="26"/>
                  </a:lnTo>
                  <a:lnTo>
                    <a:pt x="1220" y="29"/>
                  </a:lnTo>
                  <a:lnTo>
                    <a:pt x="1214" y="33"/>
                  </a:lnTo>
                  <a:lnTo>
                    <a:pt x="1210" y="36"/>
                  </a:lnTo>
                  <a:lnTo>
                    <a:pt x="1206" y="38"/>
                  </a:lnTo>
                  <a:lnTo>
                    <a:pt x="1200" y="42"/>
                  </a:lnTo>
                  <a:lnTo>
                    <a:pt x="1192" y="47"/>
                  </a:lnTo>
                  <a:lnTo>
                    <a:pt x="1184" y="53"/>
                  </a:lnTo>
                  <a:lnTo>
                    <a:pt x="1175" y="60"/>
                  </a:lnTo>
                  <a:lnTo>
                    <a:pt x="1167" y="67"/>
                  </a:lnTo>
                  <a:lnTo>
                    <a:pt x="1159" y="75"/>
                  </a:lnTo>
                  <a:lnTo>
                    <a:pt x="1153" y="82"/>
                  </a:lnTo>
                  <a:lnTo>
                    <a:pt x="1149" y="88"/>
                  </a:lnTo>
                  <a:lnTo>
                    <a:pt x="1141" y="90"/>
                  </a:lnTo>
                  <a:lnTo>
                    <a:pt x="1131" y="94"/>
                  </a:lnTo>
                  <a:lnTo>
                    <a:pt x="1119" y="97"/>
                  </a:lnTo>
                  <a:lnTo>
                    <a:pt x="1107" y="102"/>
                  </a:lnTo>
                  <a:lnTo>
                    <a:pt x="1093" y="106"/>
                  </a:lnTo>
                  <a:lnTo>
                    <a:pt x="1079" y="112"/>
                  </a:lnTo>
                  <a:lnTo>
                    <a:pt x="1064" y="117"/>
                  </a:lnTo>
                  <a:lnTo>
                    <a:pt x="1050" y="123"/>
                  </a:lnTo>
                  <a:lnTo>
                    <a:pt x="1035" y="128"/>
                  </a:lnTo>
                  <a:lnTo>
                    <a:pt x="1022" y="134"/>
                  </a:lnTo>
                  <a:lnTo>
                    <a:pt x="1008" y="140"/>
                  </a:lnTo>
                  <a:lnTo>
                    <a:pt x="995" y="146"/>
                  </a:lnTo>
                  <a:lnTo>
                    <a:pt x="984" y="153"/>
                  </a:lnTo>
                  <a:lnTo>
                    <a:pt x="973" y="158"/>
                  </a:lnTo>
                  <a:lnTo>
                    <a:pt x="965" y="163"/>
                  </a:lnTo>
                  <a:lnTo>
                    <a:pt x="958" y="169"/>
                  </a:lnTo>
                  <a:lnTo>
                    <a:pt x="944" y="180"/>
                  </a:lnTo>
                  <a:lnTo>
                    <a:pt x="928" y="191"/>
                  </a:lnTo>
                  <a:lnTo>
                    <a:pt x="910" y="202"/>
                  </a:lnTo>
                  <a:lnTo>
                    <a:pt x="893" y="212"/>
                  </a:lnTo>
                  <a:lnTo>
                    <a:pt x="874" y="223"/>
                  </a:lnTo>
                  <a:lnTo>
                    <a:pt x="859" y="232"/>
                  </a:lnTo>
                  <a:lnTo>
                    <a:pt x="846" y="239"/>
                  </a:lnTo>
                  <a:lnTo>
                    <a:pt x="840" y="245"/>
                  </a:lnTo>
                  <a:lnTo>
                    <a:pt x="833" y="255"/>
                  </a:lnTo>
                  <a:lnTo>
                    <a:pt x="828" y="267"/>
                  </a:lnTo>
                  <a:lnTo>
                    <a:pt x="826" y="275"/>
                  </a:lnTo>
                  <a:lnTo>
                    <a:pt x="825" y="278"/>
                  </a:lnTo>
                  <a:lnTo>
                    <a:pt x="802" y="305"/>
                  </a:lnTo>
                  <a:lnTo>
                    <a:pt x="777" y="337"/>
                  </a:lnTo>
                  <a:lnTo>
                    <a:pt x="753" y="370"/>
                  </a:lnTo>
                  <a:lnTo>
                    <a:pt x="729" y="404"/>
                  </a:lnTo>
                  <a:lnTo>
                    <a:pt x="706" y="437"/>
                  </a:lnTo>
                  <a:lnTo>
                    <a:pt x="688" y="466"/>
                  </a:lnTo>
                  <a:lnTo>
                    <a:pt x="673" y="490"/>
                  </a:lnTo>
                  <a:lnTo>
                    <a:pt x="665" y="506"/>
                  </a:lnTo>
                  <a:lnTo>
                    <a:pt x="648" y="544"/>
                  </a:lnTo>
                  <a:lnTo>
                    <a:pt x="633" y="581"/>
                  </a:lnTo>
                  <a:lnTo>
                    <a:pt x="620" y="618"/>
                  </a:lnTo>
                  <a:lnTo>
                    <a:pt x="607" y="653"/>
                  </a:lnTo>
                  <a:lnTo>
                    <a:pt x="594" y="687"/>
                  </a:lnTo>
                  <a:lnTo>
                    <a:pt x="582" y="718"/>
                  </a:lnTo>
                  <a:lnTo>
                    <a:pt x="570" y="747"/>
                  </a:lnTo>
                  <a:lnTo>
                    <a:pt x="559" y="772"/>
                  </a:lnTo>
                  <a:lnTo>
                    <a:pt x="541" y="802"/>
                  </a:lnTo>
                  <a:lnTo>
                    <a:pt x="517" y="837"/>
                  </a:lnTo>
                  <a:lnTo>
                    <a:pt x="491" y="875"/>
                  </a:lnTo>
                  <a:lnTo>
                    <a:pt x="462" y="914"/>
                  </a:lnTo>
                  <a:lnTo>
                    <a:pt x="435" y="952"/>
                  </a:lnTo>
                  <a:lnTo>
                    <a:pt x="413" y="989"/>
                  </a:lnTo>
                  <a:lnTo>
                    <a:pt x="398" y="1022"/>
                  </a:lnTo>
                  <a:lnTo>
                    <a:pt x="393" y="1050"/>
                  </a:lnTo>
                  <a:lnTo>
                    <a:pt x="355" y="1062"/>
                  </a:lnTo>
                  <a:lnTo>
                    <a:pt x="317" y="1074"/>
                  </a:lnTo>
                  <a:lnTo>
                    <a:pt x="281" y="1087"/>
                  </a:lnTo>
                  <a:lnTo>
                    <a:pt x="246" y="1101"/>
                  </a:lnTo>
                  <a:lnTo>
                    <a:pt x="213" y="1115"/>
                  </a:lnTo>
                  <a:lnTo>
                    <a:pt x="181" y="1129"/>
                  </a:lnTo>
                  <a:lnTo>
                    <a:pt x="152" y="1146"/>
                  </a:lnTo>
                  <a:lnTo>
                    <a:pt x="124" y="1163"/>
                  </a:lnTo>
                  <a:lnTo>
                    <a:pt x="98" y="1181"/>
                  </a:lnTo>
                  <a:lnTo>
                    <a:pt x="76" y="1201"/>
                  </a:lnTo>
                  <a:lnTo>
                    <a:pt x="55" y="1223"/>
                  </a:lnTo>
                  <a:lnTo>
                    <a:pt x="38" y="1247"/>
                  </a:lnTo>
                  <a:lnTo>
                    <a:pt x="23" y="1272"/>
                  </a:lnTo>
                  <a:lnTo>
                    <a:pt x="12" y="1300"/>
                  </a:lnTo>
                  <a:lnTo>
                    <a:pt x="5" y="1330"/>
                  </a:lnTo>
                  <a:lnTo>
                    <a:pt x="0" y="1362"/>
                  </a:lnTo>
                  <a:lnTo>
                    <a:pt x="13" y="1360"/>
                  </a:lnTo>
                  <a:lnTo>
                    <a:pt x="23" y="1359"/>
                  </a:lnTo>
                  <a:lnTo>
                    <a:pt x="32" y="1359"/>
                  </a:lnTo>
                  <a:lnTo>
                    <a:pt x="40" y="1360"/>
                  </a:lnTo>
                  <a:lnTo>
                    <a:pt x="46" y="1361"/>
                  </a:lnTo>
                  <a:lnTo>
                    <a:pt x="51" y="1363"/>
                  </a:lnTo>
                  <a:lnTo>
                    <a:pt x="55" y="1367"/>
                  </a:lnTo>
                  <a:lnTo>
                    <a:pt x="59" y="1370"/>
                  </a:lnTo>
                  <a:lnTo>
                    <a:pt x="73" y="1385"/>
                  </a:lnTo>
                  <a:lnTo>
                    <a:pt x="85" y="1398"/>
                  </a:lnTo>
                  <a:lnTo>
                    <a:pt x="97" y="1411"/>
                  </a:lnTo>
                  <a:lnTo>
                    <a:pt x="108" y="1421"/>
                  </a:lnTo>
                  <a:lnTo>
                    <a:pt x="120" y="1429"/>
                  </a:lnTo>
                  <a:lnTo>
                    <a:pt x="132" y="1435"/>
                  </a:lnTo>
                  <a:lnTo>
                    <a:pt x="145" y="1439"/>
                  </a:lnTo>
                  <a:lnTo>
                    <a:pt x="161" y="1441"/>
                  </a:lnTo>
                  <a:lnTo>
                    <a:pt x="173" y="1443"/>
                  </a:lnTo>
                  <a:lnTo>
                    <a:pt x="188" y="1450"/>
                  </a:lnTo>
                  <a:lnTo>
                    <a:pt x="206" y="1459"/>
                  </a:lnTo>
                  <a:lnTo>
                    <a:pt x="227" y="1468"/>
                  </a:lnTo>
                  <a:lnTo>
                    <a:pt x="251" y="1479"/>
                  </a:lnTo>
                  <a:lnTo>
                    <a:pt x="279" y="1488"/>
                  </a:lnTo>
                  <a:lnTo>
                    <a:pt x="309" y="1495"/>
                  </a:lnTo>
                  <a:lnTo>
                    <a:pt x="343" y="1497"/>
                  </a:lnTo>
                  <a:lnTo>
                    <a:pt x="364" y="1497"/>
                  </a:lnTo>
                  <a:lnTo>
                    <a:pt x="385" y="1497"/>
                  </a:lnTo>
                  <a:lnTo>
                    <a:pt x="403" y="1497"/>
                  </a:lnTo>
                  <a:lnTo>
                    <a:pt x="423" y="1496"/>
                  </a:lnTo>
                  <a:lnTo>
                    <a:pt x="440" y="1496"/>
                  </a:lnTo>
                  <a:lnTo>
                    <a:pt x="457" y="1495"/>
                  </a:lnTo>
                  <a:lnTo>
                    <a:pt x="473" y="1492"/>
                  </a:lnTo>
                  <a:lnTo>
                    <a:pt x="489" y="1490"/>
                  </a:lnTo>
                  <a:lnTo>
                    <a:pt x="504" y="1488"/>
                  </a:lnTo>
                  <a:lnTo>
                    <a:pt x="517" y="1484"/>
                  </a:lnTo>
                  <a:lnTo>
                    <a:pt x="531" y="1481"/>
                  </a:lnTo>
                  <a:lnTo>
                    <a:pt x="542" y="1476"/>
                  </a:lnTo>
                  <a:lnTo>
                    <a:pt x="553" y="1471"/>
                  </a:lnTo>
                  <a:lnTo>
                    <a:pt x="563" y="1465"/>
                  </a:lnTo>
                  <a:lnTo>
                    <a:pt x="571" y="1457"/>
                  </a:lnTo>
                  <a:lnTo>
                    <a:pt x="579" y="1449"/>
                  </a:lnTo>
                  <a:lnTo>
                    <a:pt x="585" y="1442"/>
                  </a:lnTo>
                  <a:lnTo>
                    <a:pt x="590" y="1435"/>
                  </a:lnTo>
                  <a:lnTo>
                    <a:pt x="594" y="1429"/>
                  </a:lnTo>
                  <a:lnTo>
                    <a:pt x="599" y="1423"/>
                  </a:lnTo>
                  <a:lnTo>
                    <a:pt x="603" y="1419"/>
                  </a:lnTo>
                  <a:lnTo>
                    <a:pt x="608" y="1414"/>
                  </a:lnTo>
                  <a:lnTo>
                    <a:pt x="614" y="1411"/>
                  </a:lnTo>
                  <a:lnTo>
                    <a:pt x="621" y="1408"/>
                  </a:lnTo>
                  <a:lnTo>
                    <a:pt x="637" y="1403"/>
                  </a:lnTo>
                  <a:lnTo>
                    <a:pt x="653" y="1397"/>
                  </a:lnTo>
                  <a:lnTo>
                    <a:pt x="669" y="1389"/>
                  </a:lnTo>
                  <a:lnTo>
                    <a:pt x="684" y="1379"/>
                  </a:lnTo>
                  <a:lnTo>
                    <a:pt x="698" y="1371"/>
                  </a:lnTo>
                  <a:lnTo>
                    <a:pt x="711" y="1362"/>
                  </a:lnTo>
                  <a:lnTo>
                    <a:pt x="721" y="1354"/>
                  </a:lnTo>
                  <a:lnTo>
                    <a:pt x="729" y="1347"/>
                  </a:lnTo>
                  <a:lnTo>
                    <a:pt x="746" y="1331"/>
                  </a:lnTo>
                  <a:lnTo>
                    <a:pt x="765" y="1314"/>
                  </a:lnTo>
                  <a:lnTo>
                    <a:pt x="784" y="1297"/>
                  </a:lnTo>
                  <a:lnTo>
                    <a:pt x="804" y="1279"/>
                  </a:lnTo>
                  <a:lnTo>
                    <a:pt x="825" y="1262"/>
                  </a:lnTo>
                  <a:lnTo>
                    <a:pt x="845" y="1245"/>
                  </a:lnTo>
                  <a:lnTo>
                    <a:pt x="866" y="1227"/>
                  </a:lnTo>
                  <a:lnTo>
                    <a:pt x="887" y="1211"/>
                  </a:lnTo>
                  <a:lnTo>
                    <a:pt x="906" y="1196"/>
                  </a:lnTo>
                  <a:lnTo>
                    <a:pt x="925" y="1182"/>
                  </a:lnTo>
                  <a:lnTo>
                    <a:pt x="941" y="1170"/>
                  </a:lnTo>
                  <a:lnTo>
                    <a:pt x="957" y="1159"/>
                  </a:lnTo>
                  <a:lnTo>
                    <a:pt x="970" y="1150"/>
                  </a:lnTo>
                  <a:lnTo>
                    <a:pt x="981" y="1143"/>
                  </a:lnTo>
                  <a:lnTo>
                    <a:pt x="989" y="1138"/>
                  </a:lnTo>
                  <a:lnTo>
                    <a:pt x="995" y="1135"/>
                  </a:lnTo>
                  <a:lnTo>
                    <a:pt x="986" y="1200"/>
                  </a:lnTo>
                  <a:lnTo>
                    <a:pt x="980" y="1276"/>
                  </a:lnTo>
                  <a:lnTo>
                    <a:pt x="981" y="1355"/>
                  </a:lnTo>
                  <a:lnTo>
                    <a:pt x="989" y="1427"/>
                  </a:lnTo>
                  <a:lnTo>
                    <a:pt x="1268" y="1427"/>
                  </a:lnTo>
                  <a:close/>
                </a:path>
              </a:pathLst>
            </a:custGeom>
            <a:solidFill>
              <a:srgbClr val="E2F7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3" name="Freeform 145"/>
            <p:cNvSpPr>
              <a:spLocks/>
            </p:cNvSpPr>
            <p:nvPr/>
          </p:nvSpPr>
          <p:spPr bwMode="auto">
            <a:xfrm>
              <a:off x="3635" y="2418"/>
              <a:ext cx="33" cy="22"/>
            </a:xfrm>
            <a:custGeom>
              <a:avLst/>
              <a:gdLst>
                <a:gd name="T0" fmla="*/ 2 w 64"/>
                <a:gd name="T1" fmla="*/ 45 h 45"/>
                <a:gd name="T2" fmla="*/ 2 w 64"/>
                <a:gd name="T3" fmla="*/ 45 h 45"/>
                <a:gd name="T4" fmla="*/ 8 w 64"/>
                <a:gd name="T5" fmla="*/ 43 h 45"/>
                <a:gd name="T6" fmla="*/ 11 w 64"/>
                <a:gd name="T7" fmla="*/ 39 h 45"/>
                <a:gd name="T8" fmla="*/ 17 w 64"/>
                <a:gd name="T9" fmla="*/ 36 h 45"/>
                <a:gd name="T10" fmla="*/ 23 w 64"/>
                <a:gd name="T11" fmla="*/ 32 h 45"/>
                <a:gd name="T12" fmla="*/ 30 w 64"/>
                <a:gd name="T13" fmla="*/ 27 h 45"/>
                <a:gd name="T14" fmla="*/ 38 w 64"/>
                <a:gd name="T15" fmla="*/ 21 h 45"/>
                <a:gd name="T16" fmla="*/ 49 w 64"/>
                <a:gd name="T17" fmla="*/ 15 h 45"/>
                <a:gd name="T18" fmla="*/ 64 w 64"/>
                <a:gd name="T19" fmla="*/ 7 h 45"/>
                <a:gd name="T20" fmla="*/ 62 w 64"/>
                <a:gd name="T21" fmla="*/ 0 h 45"/>
                <a:gd name="T22" fmla="*/ 47 w 64"/>
                <a:gd name="T23" fmla="*/ 8 h 45"/>
                <a:gd name="T24" fmla="*/ 35 w 64"/>
                <a:gd name="T25" fmla="*/ 14 h 45"/>
                <a:gd name="T26" fmla="*/ 25 w 64"/>
                <a:gd name="T27" fmla="*/ 20 h 45"/>
                <a:gd name="T28" fmla="*/ 18 w 64"/>
                <a:gd name="T29" fmla="*/ 25 h 45"/>
                <a:gd name="T30" fmla="*/ 12 w 64"/>
                <a:gd name="T31" fmla="*/ 29 h 45"/>
                <a:gd name="T32" fmla="*/ 7 w 64"/>
                <a:gd name="T33" fmla="*/ 32 h 45"/>
                <a:gd name="T34" fmla="*/ 3 w 64"/>
                <a:gd name="T35" fmla="*/ 36 h 45"/>
                <a:gd name="T36" fmla="*/ 0 w 64"/>
                <a:gd name="T37" fmla="*/ 38 h 45"/>
                <a:gd name="T38" fmla="*/ 0 w 64"/>
                <a:gd name="T39" fmla="*/ 38 h 45"/>
                <a:gd name="T40" fmla="*/ 2 w 64"/>
                <a:gd name="T41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" h="45">
                  <a:moveTo>
                    <a:pt x="2" y="45"/>
                  </a:moveTo>
                  <a:lnTo>
                    <a:pt x="2" y="45"/>
                  </a:lnTo>
                  <a:lnTo>
                    <a:pt x="8" y="43"/>
                  </a:lnTo>
                  <a:lnTo>
                    <a:pt x="11" y="39"/>
                  </a:lnTo>
                  <a:lnTo>
                    <a:pt x="17" y="36"/>
                  </a:lnTo>
                  <a:lnTo>
                    <a:pt x="23" y="32"/>
                  </a:lnTo>
                  <a:lnTo>
                    <a:pt x="30" y="27"/>
                  </a:lnTo>
                  <a:lnTo>
                    <a:pt x="38" y="21"/>
                  </a:lnTo>
                  <a:lnTo>
                    <a:pt x="49" y="15"/>
                  </a:lnTo>
                  <a:lnTo>
                    <a:pt x="64" y="7"/>
                  </a:lnTo>
                  <a:lnTo>
                    <a:pt x="62" y="0"/>
                  </a:lnTo>
                  <a:lnTo>
                    <a:pt x="47" y="8"/>
                  </a:lnTo>
                  <a:lnTo>
                    <a:pt x="35" y="14"/>
                  </a:lnTo>
                  <a:lnTo>
                    <a:pt x="25" y="20"/>
                  </a:lnTo>
                  <a:lnTo>
                    <a:pt x="18" y="25"/>
                  </a:lnTo>
                  <a:lnTo>
                    <a:pt x="12" y="29"/>
                  </a:lnTo>
                  <a:lnTo>
                    <a:pt x="7" y="32"/>
                  </a:lnTo>
                  <a:lnTo>
                    <a:pt x="3" y="36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4" name="Freeform 146"/>
            <p:cNvSpPr>
              <a:spLocks/>
            </p:cNvSpPr>
            <p:nvPr/>
          </p:nvSpPr>
          <p:spPr bwMode="auto">
            <a:xfrm>
              <a:off x="3606" y="2437"/>
              <a:ext cx="30" cy="28"/>
            </a:xfrm>
            <a:custGeom>
              <a:avLst/>
              <a:gdLst>
                <a:gd name="T0" fmla="*/ 5 w 61"/>
                <a:gd name="T1" fmla="*/ 56 h 56"/>
                <a:gd name="T2" fmla="*/ 7 w 61"/>
                <a:gd name="T3" fmla="*/ 54 h 56"/>
                <a:gd name="T4" fmla="*/ 10 w 61"/>
                <a:gd name="T5" fmla="*/ 50 h 56"/>
                <a:gd name="T6" fmla="*/ 15 w 61"/>
                <a:gd name="T7" fmla="*/ 43 h 56"/>
                <a:gd name="T8" fmla="*/ 23 w 61"/>
                <a:gd name="T9" fmla="*/ 35 h 56"/>
                <a:gd name="T10" fmla="*/ 31 w 61"/>
                <a:gd name="T11" fmla="*/ 29 h 56"/>
                <a:gd name="T12" fmla="*/ 40 w 61"/>
                <a:gd name="T13" fmla="*/ 22 h 56"/>
                <a:gd name="T14" fmla="*/ 48 w 61"/>
                <a:gd name="T15" fmla="*/ 15 h 56"/>
                <a:gd name="T16" fmla="*/ 56 w 61"/>
                <a:gd name="T17" fmla="*/ 10 h 56"/>
                <a:gd name="T18" fmla="*/ 61 w 61"/>
                <a:gd name="T19" fmla="*/ 7 h 56"/>
                <a:gd name="T20" fmla="*/ 59 w 61"/>
                <a:gd name="T21" fmla="*/ 0 h 56"/>
                <a:gd name="T22" fmla="*/ 52 w 61"/>
                <a:gd name="T23" fmla="*/ 3 h 56"/>
                <a:gd name="T24" fmla="*/ 44 w 61"/>
                <a:gd name="T25" fmla="*/ 8 h 56"/>
                <a:gd name="T26" fmla="*/ 36 w 61"/>
                <a:gd name="T27" fmla="*/ 15 h 56"/>
                <a:gd name="T28" fmla="*/ 26 w 61"/>
                <a:gd name="T29" fmla="*/ 22 h 56"/>
                <a:gd name="T30" fmla="*/ 18 w 61"/>
                <a:gd name="T31" fmla="*/ 30 h 56"/>
                <a:gd name="T32" fmla="*/ 10 w 61"/>
                <a:gd name="T33" fmla="*/ 38 h 56"/>
                <a:gd name="T34" fmla="*/ 3 w 61"/>
                <a:gd name="T35" fmla="*/ 45 h 56"/>
                <a:gd name="T36" fmla="*/ 0 w 61"/>
                <a:gd name="T37" fmla="*/ 52 h 56"/>
                <a:gd name="T38" fmla="*/ 2 w 61"/>
                <a:gd name="T39" fmla="*/ 50 h 56"/>
                <a:gd name="T40" fmla="*/ 0 w 61"/>
                <a:gd name="T41" fmla="*/ 52 h 56"/>
                <a:gd name="T42" fmla="*/ 0 w 61"/>
                <a:gd name="T43" fmla="*/ 55 h 56"/>
                <a:gd name="T44" fmla="*/ 2 w 61"/>
                <a:gd name="T45" fmla="*/ 56 h 56"/>
                <a:gd name="T46" fmla="*/ 6 w 61"/>
                <a:gd name="T47" fmla="*/ 56 h 56"/>
                <a:gd name="T48" fmla="*/ 7 w 61"/>
                <a:gd name="T49" fmla="*/ 54 h 56"/>
                <a:gd name="T50" fmla="*/ 5 w 61"/>
                <a:gd name="T51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1" h="56">
                  <a:moveTo>
                    <a:pt x="5" y="56"/>
                  </a:moveTo>
                  <a:lnTo>
                    <a:pt x="7" y="54"/>
                  </a:lnTo>
                  <a:lnTo>
                    <a:pt x="10" y="50"/>
                  </a:lnTo>
                  <a:lnTo>
                    <a:pt x="15" y="43"/>
                  </a:lnTo>
                  <a:lnTo>
                    <a:pt x="23" y="35"/>
                  </a:lnTo>
                  <a:lnTo>
                    <a:pt x="31" y="29"/>
                  </a:lnTo>
                  <a:lnTo>
                    <a:pt x="40" y="22"/>
                  </a:lnTo>
                  <a:lnTo>
                    <a:pt x="48" y="15"/>
                  </a:lnTo>
                  <a:lnTo>
                    <a:pt x="56" y="10"/>
                  </a:lnTo>
                  <a:lnTo>
                    <a:pt x="61" y="7"/>
                  </a:lnTo>
                  <a:lnTo>
                    <a:pt x="59" y="0"/>
                  </a:lnTo>
                  <a:lnTo>
                    <a:pt x="52" y="3"/>
                  </a:lnTo>
                  <a:lnTo>
                    <a:pt x="44" y="8"/>
                  </a:lnTo>
                  <a:lnTo>
                    <a:pt x="36" y="15"/>
                  </a:lnTo>
                  <a:lnTo>
                    <a:pt x="26" y="22"/>
                  </a:lnTo>
                  <a:lnTo>
                    <a:pt x="18" y="30"/>
                  </a:lnTo>
                  <a:lnTo>
                    <a:pt x="10" y="38"/>
                  </a:lnTo>
                  <a:lnTo>
                    <a:pt x="3" y="45"/>
                  </a:lnTo>
                  <a:lnTo>
                    <a:pt x="0" y="52"/>
                  </a:lnTo>
                  <a:lnTo>
                    <a:pt x="2" y="50"/>
                  </a:lnTo>
                  <a:lnTo>
                    <a:pt x="0" y="52"/>
                  </a:lnTo>
                  <a:lnTo>
                    <a:pt x="0" y="55"/>
                  </a:lnTo>
                  <a:lnTo>
                    <a:pt x="2" y="56"/>
                  </a:lnTo>
                  <a:lnTo>
                    <a:pt x="6" y="56"/>
                  </a:lnTo>
                  <a:lnTo>
                    <a:pt x="7" y="54"/>
                  </a:lnTo>
                  <a:lnTo>
                    <a:pt x="5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5" name="Freeform 147"/>
            <p:cNvSpPr>
              <a:spLocks/>
            </p:cNvSpPr>
            <p:nvPr/>
          </p:nvSpPr>
          <p:spPr bwMode="auto">
            <a:xfrm>
              <a:off x="3511" y="2462"/>
              <a:ext cx="97" cy="43"/>
            </a:xfrm>
            <a:custGeom>
              <a:avLst/>
              <a:gdLst>
                <a:gd name="T0" fmla="*/ 5 w 195"/>
                <a:gd name="T1" fmla="*/ 86 h 86"/>
                <a:gd name="T2" fmla="*/ 5 w 195"/>
                <a:gd name="T3" fmla="*/ 86 h 86"/>
                <a:gd name="T4" fmla="*/ 11 w 195"/>
                <a:gd name="T5" fmla="*/ 81 h 86"/>
                <a:gd name="T6" fmla="*/ 18 w 195"/>
                <a:gd name="T7" fmla="*/ 77 h 86"/>
                <a:gd name="T8" fmla="*/ 30 w 195"/>
                <a:gd name="T9" fmla="*/ 71 h 86"/>
                <a:gd name="T10" fmla="*/ 40 w 195"/>
                <a:gd name="T11" fmla="*/ 64 h 86"/>
                <a:gd name="T12" fmla="*/ 53 w 195"/>
                <a:gd name="T13" fmla="*/ 58 h 86"/>
                <a:gd name="T14" fmla="*/ 67 w 195"/>
                <a:gd name="T15" fmla="*/ 53 h 86"/>
                <a:gd name="T16" fmla="*/ 81 w 195"/>
                <a:gd name="T17" fmla="*/ 47 h 86"/>
                <a:gd name="T18" fmla="*/ 95 w 195"/>
                <a:gd name="T19" fmla="*/ 41 h 86"/>
                <a:gd name="T20" fmla="*/ 109 w 195"/>
                <a:gd name="T21" fmla="*/ 35 h 86"/>
                <a:gd name="T22" fmla="*/ 124 w 195"/>
                <a:gd name="T23" fmla="*/ 31 h 86"/>
                <a:gd name="T24" fmla="*/ 138 w 195"/>
                <a:gd name="T25" fmla="*/ 25 h 86"/>
                <a:gd name="T26" fmla="*/ 152 w 195"/>
                <a:gd name="T27" fmla="*/ 20 h 86"/>
                <a:gd name="T28" fmla="*/ 165 w 195"/>
                <a:gd name="T29" fmla="*/ 16 h 86"/>
                <a:gd name="T30" fmla="*/ 176 w 195"/>
                <a:gd name="T31" fmla="*/ 12 h 86"/>
                <a:gd name="T32" fmla="*/ 186 w 195"/>
                <a:gd name="T33" fmla="*/ 9 h 86"/>
                <a:gd name="T34" fmla="*/ 195 w 195"/>
                <a:gd name="T35" fmla="*/ 6 h 86"/>
                <a:gd name="T36" fmla="*/ 192 w 195"/>
                <a:gd name="T37" fmla="*/ 0 h 86"/>
                <a:gd name="T38" fmla="*/ 184 w 195"/>
                <a:gd name="T39" fmla="*/ 2 h 86"/>
                <a:gd name="T40" fmla="*/ 174 w 195"/>
                <a:gd name="T41" fmla="*/ 5 h 86"/>
                <a:gd name="T42" fmla="*/ 162 w 195"/>
                <a:gd name="T43" fmla="*/ 9 h 86"/>
                <a:gd name="T44" fmla="*/ 150 w 195"/>
                <a:gd name="T45" fmla="*/ 13 h 86"/>
                <a:gd name="T46" fmla="*/ 136 w 195"/>
                <a:gd name="T47" fmla="*/ 18 h 86"/>
                <a:gd name="T48" fmla="*/ 122 w 195"/>
                <a:gd name="T49" fmla="*/ 24 h 86"/>
                <a:gd name="T50" fmla="*/ 107 w 195"/>
                <a:gd name="T51" fmla="*/ 28 h 86"/>
                <a:gd name="T52" fmla="*/ 93 w 195"/>
                <a:gd name="T53" fmla="*/ 34 h 86"/>
                <a:gd name="T54" fmla="*/ 78 w 195"/>
                <a:gd name="T55" fmla="*/ 40 h 86"/>
                <a:gd name="T56" fmla="*/ 64 w 195"/>
                <a:gd name="T57" fmla="*/ 46 h 86"/>
                <a:gd name="T58" fmla="*/ 51 w 195"/>
                <a:gd name="T59" fmla="*/ 51 h 86"/>
                <a:gd name="T60" fmla="*/ 38 w 195"/>
                <a:gd name="T61" fmla="*/ 57 h 86"/>
                <a:gd name="T62" fmla="*/ 25 w 195"/>
                <a:gd name="T63" fmla="*/ 64 h 86"/>
                <a:gd name="T64" fmla="*/ 16 w 195"/>
                <a:gd name="T65" fmla="*/ 70 h 86"/>
                <a:gd name="T66" fmla="*/ 7 w 195"/>
                <a:gd name="T67" fmla="*/ 74 h 86"/>
                <a:gd name="T68" fmla="*/ 0 w 195"/>
                <a:gd name="T69" fmla="*/ 81 h 86"/>
                <a:gd name="T70" fmla="*/ 0 w 195"/>
                <a:gd name="T71" fmla="*/ 81 h 86"/>
                <a:gd name="T72" fmla="*/ 5 w 195"/>
                <a:gd name="T73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95" h="86">
                  <a:moveTo>
                    <a:pt x="5" y="86"/>
                  </a:moveTo>
                  <a:lnTo>
                    <a:pt x="5" y="86"/>
                  </a:lnTo>
                  <a:lnTo>
                    <a:pt x="11" y="81"/>
                  </a:lnTo>
                  <a:lnTo>
                    <a:pt x="18" y="77"/>
                  </a:lnTo>
                  <a:lnTo>
                    <a:pt x="30" y="71"/>
                  </a:lnTo>
                  <a:lnTo>
                    <a:pt x="40" y="64"/>
                  </a:lnTo>
                  <a:lnTo>
                    <a:pt x="53" y="58"/>
                  </a:lnTo>
                  <a:lnTo>
                    <a:pt x="67" y="53"/>
                  </a:lnTo>
                  <a:lnTo>
                    <a:pt x="81" y="47"/>
                  </a:lnTo>
                  <a:lnTo>
                    <a:pt x="95" y="41"/>
                  </a:lnTo>
                  <a:lnTo>
                    <a:pt x="109" y="35"/>
                  </a:lnTo>
                  <a:lnTo>
                    <a:pt x="124" y="31"/>
                  </a:lnTo>
                  <a:lnTo>
                    <a:pt x="138" y="25"/>
                  </a:lnTo>
                  <a:lnTo>
                    <a:pt x="152" y="20"/>
                  </a:lnTo>
                  <a:lnTo>
                    <a:pt x="165" y="16"/>
                  </a:lnTo>
                  <a:lnTo>
                    <a:pt x="176" y="12"/>
                  </a:lnTo>
                  <a:lnTo>
                    <a:pt x="186" y="9"/>
                  </a:lnTo>
                  <a:lnTo>
                    <a:pt x="195" y="6"/>
                  </a:lnTo>
                  <a:lnTo>
                    <a:pt x="192" y="0"/>
                  </a:lnTo>
                  <a:lnTo>
                    <a:pt x="184" y="2"/>
                  </a:lnTo>
                  <a:lnTo>
                    <a:pt x="174" y="5"/>
                  </a:lnTo>
                  <a:lnTo>
                    <a:pt x="162" y="9"/>
                  </a:lnTo>
                  <a:lnTo>
                    <a:pt x="150" y="13"/>
                  </a:lnTo>
                  <a:lnTo>
                    <a:pt x="136" y="18"/>
                  </a:lnTo>
                  <a:lnTo>
                    <a:pt x="122" y="24"/>
                  </a:lnTo>
                  <a:lnTo>
                    <a:pt x="107" y="28"/>
                  </a:lnTo>
                  <a:lnTo>
                    <a:pt x="93" y="34"/>
                  </a:lnTo>
                  <a:lnTo>
                    <a:pt x="78" y="40"/>
                  </a:lnTo>
                  <a:lnTo>
                    <a:pt x="64" y="46"/>
                  </a:lnTo>
                  <a:lnTo>
                    <a:pt x="51" y="51"/>
                  </a:lnTo>
                  <a:lnTo>
                    <a:pt x="38" y="57"/>
                  </a:lnTo>
                  <a:lnTo>
                    <a:pt x="25" y="64"/>
                  </a:lnTo>
                  <a:lnTo>
                    <a:pt x="16" y="70"/>
                  </a:lnTo>
                  <a:lnTo>
                    <a:pt x="7" y="74"/>
                  </a:lnTo>
                  <a:lnTo>
                    <a:pt x="0" y="81"/>
                  </a:lnTo>
                  <a:lnTo>
                    <a:pt x="0" y="81"/>
                  </a:lnTo>
                  <a:lnTo>
                    <a:pt x="5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6" name="Freeform 148"/>
            <p:cNvSpPr>
              <a:spLocks/>
            </p:cNvSpPr>
            <p:nvPr/>
          </p:nvSpPr>
          <p:spPr bwMode="auto">
            <a:xfrm>
              <a:off x="3452" y="2503"/>
              <a:ext cx="61" cy="40"/>
            </a:xfrm>
            <a:custGeom>
              <a:avLst/>
              <a:gdLst>
                <a:gd name="T0" fmla="*/ 5 w 124"/>
                <a:gd name="T1" fmla="*/ 81 h 81"/>
                <a:gd name="T2" fmla="*/ 5 w 124"/>
                <a:gd name="T3" fmla="*/ 81 h 81"/>
                <a:gd name="T4" fmla="*/ 12 w 124"/>
                <a:gd name="T5" fmla="*/ 76 h 81"/>
                <a:gd name="T6" fmla="*/ 24 w 124"/>
                <a:gd name="T7" fmla="*/ 69 h 81"/>
                <a:gd name="T8" fmla="*/ 39 w 124"/>
                <a:gd name="T9" fmla="*/ 60 h 81"/>
                <a:gd name="T10" fmla="*/ 58 w 124"/>
                <a:gd name="T11" fmla="*/ 50 h 81"/>
                <a:gd name="T12" fmla="*/ 75 w 124"/>
                <a:gd name="T13" fmla="*/ 40 h 81"/>
                <a:gd name="T14" fmla="*/ 94 w 124"/>
                <a:gd name="T15" fmla="*/ 28 h 81"/>
                <a:gd name="T16" fmla="*/ 110 w 124"/>
                <a:gd name="T17" fmla="*/ 18 h 81"/>
                <a:gd name="T18" fmla="*/ 124 w 124"/>
                <a:gd name="T19" fmla="*/ 5 h 81"/>
                <a:gd name="T20" fmla="*/ 119 w 124"/>
                <a:gd name="T21" fmla="*/ 0 h 81"/>
                <a:gd name="T22" fmla="*/ 105 w 124"/>
                <a:gd name="T23" fmla="*/ 11 h 81"/>
                <a:gd name="T24" fmla="*/ 89 w 124"/>
                <a:gd name="T25" fmla="*/ 21 h 81"/>
                <a:gd name="T26" fmla="*/ 71 w 124"/>
                <a:gd name="T27" fmla="*/ 33 h 81"/>
                <a:gd name="T28" fmla="*/ 53 w 124"/>
                <a:gd name="T29" fmla="*/ 43 h 81"/>
                <a:gd name="T30" fmla="*/ 35 w 124"/>
                <a:gd name="T31" fmla="*/ 53 h 81"/>
                <a:gd name="T32" fmla="*/ 20 w 124"/>
                <a:gd name="T33" fmla="*/ 63 h 81"/>
                <a:gd name="T34" fmla="*/ 7 w 124"/>
                <a:gd name="T35" fmla="*/ 69 h 81"/>
                <a:gd name="T36" fmla="*/ 0 w 124"/>
                <a:gd name="T37" fmla="*/ 76 h 81"/>
                <a:gd name="T38" fmla="*/ 0 w 124"/>
                <a:gd name="T39" fmla="*/ 76 h 81"/>
                <a:gd name="T40" fmla="*/ 5 w 124"/>
                <a:gd name="T4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81">
                  <a:moveTo>
                    <a:pt x="5" y="81"/>
                  </a:moveTo>
                  <a:lnTo>
                    <a:pt x="5" y="81"/>
                  </a:lnTo>
                  <a:lnTo>
                    <a:pt x="12" y="76"/>
                  </a:lnTo>
                  <a:lnTo>
                    <a:pt x="24" y="69"/>
                  </a:lnTo>
                  <a:lnTo>
                    <a:pt x="39" y="60"/>
                  </a:lnTo>
                  <a:lnTo>
                    <a:pt x="58" y="50"/>
                  </a:lnTo>
                  <a:lnTo>
                    <a:pt x="75" y="40"/>
                  </a:lnTo>
                  <a:lnTo>
                    <a:pt x="94" y="28"/>
                  </a:lnTo>
                  <a:lnTo>
                    <a:pt x="110" y="18"/>
                  </a:lnTo>
                  <a:lnTo>
                    <a:pt x="124" y="5"/>
                  </a:lnTo>
                  <a:lnTo>
                    <a:pt x="119" y="0"/>
                  </a:lnTo>
                  <a:lnTo>
                    <a:pt x="105" y="11"/>
                  </a:lnTo>
                  <a:lnTo>
                    <a:pt x="89" y="21"/>
                  </a:lnTo>
                  <a:lnTo>
                    <a:pt x="71" y="33"/>
                  </a:lnTo>
                  <a:lnTo>
                    <a:pt x="53" y="43"/>
                  </a:lnTo>
                  <a:lnTo>
                    <a:pt x="35" y="53"/>
                  </a:lnTo>
                  <a:lnTo>
                    <a:pt x="20" y="63"/>
                  </a:lnTo>
                  <a:lnTo>
                    <a:pt x="7" y="69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5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7" name="Freeform 149"/>
            <p:cNvSpPr>
              <a:spLocks/>
            </p:cNvSpPr>
            <p:nvPr/>
          </p:nvSpPr>
          <p:spPr bwMode="auto">
            <a:xfrm>
              <a:off x="3444" y="2541"/>
              <a:ext cx="10" cy="19"/>
            </a:xfrm>
            <a:custGeom>
              <a:avLst/>
              <a:gdLst>
                <a:gd name="T0" fmla="*/ 7 w 21"/>
                <a:gd name="T1" fmla="*/ 38 h 40"/>
                <a:gd name="T2" fmla="*/ 7 w 21"/>
                <a:gd name="T3" fmla="*/ 36 h 40"/>
                <a:gd name="T4" fmla="*/ 8 w 21"/>
                <a:gd name="T5" fmla="*/ 34 h 40"/>
                <a:gd name="T6" fmla="*/ 11 w 21"/>
                <a:gd name="T7" fmla="*/ 26 h 40"/>
                <a:gd name="T8" fmla="*/ 15 w 21"/>
                <a:gd name="T9" fmla="*/ 14 h 40"/>
                <a:gd name="T10" fmla="*/ 21 w 21"/>
                <a:gd name="T11" fmla="*/ 5 h 40"/>
                <a:gd name="T12" fmla="*/ 16 w 21"/>
                <a:gd name="T13" fmla="*/ 0 h 40"/>
                <a:gd name="T14" fmla="*/ 8 w 21"/>
                <a:gd name="T15" fmla="*/ 12 h 40"/>
                <a:gd name="T16" fmla="*/ 4 w 21"/>
                <a:gd name="T17" fmla="*/ 23 h 40"/>
                <a:gd name="T18" fmla="*/ 1 w 21"/>
                <a:gd name="T19" fmla="*/ 32 h 40"/>
                <a:gd name="T20" fmla="*/ 0 w 21"/>
                <a:gd name="T21" fmla="*/ 36 h 40"/>
                <a:gd name="T22" fmla="*/ 0 w 21"/>
                <a:gd name="T23" fmla="*/ 34 h 40"/>
                <a:gd name="T24" fmla="*/ 0 w 21"/>
                <a:gd name="T25" fmla="*/ 36 h 40"/>
                <a:gd name="T26" fmla="*/ 1 w 21"/>
                <a:gd name="T27" fmla="*/ 38 h 40"/>
                <a:gd name="T28" fmla="*/ 4 w 21"/>
                <a:gd name="T29" fmla="*/ 40 h 40"/>
                <a:gd name="T30" fmla="*/ 6 w 21"/>
                <a:gd name="T31" fmla="*/ 38 h 40"/>
                <a:gd name="T32" fmla="*/ 7 w 21"/>
                <a:gd name="T33" fmla="*/ 36 h 40"/>
                <a:gd name="T34" fmla="*/ 7 w 21"/>
                <a:gd name="T35" fmla="*/ 38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40">
                  <a:moveTo>
                    <a:pt x="7" y="38"/>
                  </a:moveTo>
                  <a:lnTo>
                    <a:pt x="7" y="36"/>
                  </a:lnTo>
                  <a:lnTo>
                    <a:pt x="8" y="34"/>
                  </a:lnTo>
                  <a:lnTo>
                    <a:pt x="11" y="26"/>
                  </a:lnTo>
                  <a:lnTo>
                    <a:pt x="15" y="14"/>
                  </a:lnTo>
                  <a:lnTo>
                    <a:pt x="21" y="5"/>
                  </a:lnTo>
                  <a:lnTo>
                    <a:pt x="16" y="0"/>
                  </a:lnTo>
                  <a:lnTo>
                    <a:pt x="8" y="12"/>
                  </a:lnTo>
                  <a:lnTo>
                    <a:pt x="4" y="23"/>
                  </a:lnTo>
                  <a:lnTo>
                    <a:pt x="1" y="32"/>
                  </a:lnTo>
                  <a:lnTo>
                    <a:pt x="0" y="36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1" y="38"/>
                  </a:lnTo>
                  <a:lnTo>
                    <a:pt x="4" y="40"/>
                  </a:lnTo>
                  <a:lnTo>
                    <a:pt x="6" y="38"/>
                  </a:lnTo>
                  <a:lnTo>
                    <a:pt x="7" y="36"/>
                  </a:lnTo>
                  <a:lnTo>
                    <a:pt x="7" y="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8" name="Freeform 150"/>
            <p:cNvSpPr>
              <a:spLocks/>
            </p:cNvSpPr>
            <p:nvPr/>
          </p:nvSpPr>
          <p:spPr bwMode="auto">
            <a:xfrm>
              <a:off x="3364" y="2557"/>
              <a:ext cx="83" cy="116"/>
            </a:xfrm>
            <a:custGeom>
              <a:avLst/>
              <a:gdLst>
                <a:gd name="T0" fmla="*/ 7 w 167"/>
                <a:gd name="T1" fmla="*/ 231 h 231"/>
                <a:gd name="T2" fmla="*/ 7 w 167"/>
                <a:gd name="T3" fmla="*/ 231 h 231"/>
                <a:gd name="T4" fmla="*/ 15 w 167"/>
                <a:gd name="T5" fmla="*/ 215 h 231"/>
                <a:gd name="T6" fmla="*/ 30 w 167"/>
                <a:gd name="T7" fmla="*/ 192 h 231"/>
                <a:gd name="T8" fmla="*/ 48 w 167"/>
                <a:gd name="T9" fmla="*/ 163 h 231"/>
                <a:gd name="T10" fmla="*/ 71 w 167"/>
                <a:gd name="T11" fmla="*/ 130 h 231"/>
                <a:gd name="T12" fmla="*/ 96 w 167"/>
                <a:gd name="T13" fmla="*/ 97 h 231"/>
                <a:gd name="T14" fmla="*/ 120 w 167"/>
                <a:gd name="T15" fmla="*/ 63 h 231"/>
                <a:gd name="T16" fmla="*/ 144 w 167"/>
                <a:gd name="T17" fmla="*/ 31 h 231"/>
                <a:gd name="T18" fmla="*/ 167 w 167"/>
                <a:gd name="T19" fmla="*/ 4 h 231"/>
                <a:gd name="T20" fmla="*/ 160 w 167"/>
                <a:gd name="T21" fmla="*/ 0 h 231"/>
                <a:gd name="T22" fmla="*/ 137 w 167"/>
                <a:gd name="T23" fmla="*/ 26 h 231"/>
                <a:gd name="T24" fmla="*/ 113 w 167"/>
                <a:gd name="T25" fmla="*/ 59 h 231"/>
                <a:gd name="T26" fmla="*/ 89 w 167"/>
                <a:gd name="T27" fmla="*/ 92 h 231"/>
                <a:gd name="T28" fmla="*/ 65 w 167"/>
                <a:gd name="T29" fmla="*/ 125 h 231"/>
                <a:gd name="T30" fmla="*/ 42 w 167"/>
                <a:gd name="T31" fmla="*/ 159 h 231"/>
                <a:gd name="T32" fmla="*/ 23 w 167"/>
                <a:gd name="T33" fmla="*/ 188 h 231"/>
                <a:gd name="T34" fmla="*/ 8 w 167"/>
                <a:gd name="T35" fmla="*/ 213 h 231"/>
                <a:gd name="T36" fmla="*/ 0 w 167"/>
                <a:gd name="T37" fmla="*/ 229 h 231"/>
                <a:gd name="T38" fmla="*/ 0 w 167"/>
                <a:gd name="T39" fmla="*/ 229 h 231"/>
                <a:gd name="T40" fmla="*/ 7 w 167"/>
                <a:gd name="T41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7" h="231">
                  <a:moveTo>
                    <a:pt x="7" y="231"/>
                  </a:moveTo>
                  <a:lnTo>
                    <a:pt x="7" y="231"/>
                  </a:lnTo>
                  <a:lnTo>
                    <a:pt x="15" y="215"/>
                  </a:lnTo>
                  <a:lnTo>
                    <a:pt x="30" y="192"/>
                  </a:lnTo>
                  <a:lnTo>
                    <a:pt x="48" y="163"/>
                  </a:lnTo>
                  <a:lnTo>
                    <a:pt x="71" y="130"/>
                  </a:lnTo>
                  <a:lnTo>
                    <a:pt x="96" y="97"/>
                  </a:lnTo>
                  <a:lnTo>
                    <a:pt x="120" y="63"/>
                  </a:lnTo>
                  <a:lnTo>
                    <a:pt x="144" y="31"/>
                  </a:lnTo>
                  <a:lnTo>
                    <a:pt x="167" y="4"/>
                  </a:lnTo>
                  <a:lnTo>
                    <a:pt x="160" y="0"/>
                  </a:lnTo>
                  <a:lnTo>
                    <a:pt x="137" y="26"/>
                  </a:lnTo>
                  <a:lnTo>
                    <a:pt x="113" y="59"/>
                  </a:lnTo>
                  <a:lnTo>
                    <a:pt x="89" y="92"/>
                  </a:lnTo>
                  <a:lnTo>
                    <a:pt x="65" y="125"/>
                  </a:lnTo>
                  <a:lnTo>
                    <a:pt x="42" y="159"/>
                  </a:lnTo>
                  <a:lnTo>
                    <a:pt x="23" y="188"/>
                  </a:lnTo>
                  <a:lnTo>
                    <a:pt x="8" y="213"/>
                  </a:lnTo>
                  <a:lnTo>
                    <a:pt x="0" y="229"/>
                  </a:lnTo>
                  <a:lnTo>
                    <a:pt x="0" y="229"/>
                  </a:lnTo>
                  <a:lnTo>
                    <a:pt x="7" y="2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9" name="Freeform 151"/>
            <p:cNvSpPr>
              <a:spLocks/>
            </p:cNvSpPr>
            <p:nvPr/>
          </p:nvSpPr>
          <p:spPr bwMode="auto">
            <a:xfrm>
              <a:off x="3311" y="2672"/>
              <a:ext cx="56" cy="134"/>
            </a:xfrm>
            <a:custGeom>
              <a:avLst/>
              <a:gdLst>
                <a:gd name="T0" fmla="*/ 7 w 113"/>
                <a:gd name="T1" fmla="*/ 269 h 269"/>
                <a:gd name="T2" fmla="*/ 7 w 113"/>
                <a:gd name="T3" fmla="*/ 269 h 269"/>
                <a:gd name="T4" fmla="*/ 19 w 113"/>
                <a:gd name="T5" fmla="*/ 243 h 269"/>
                <a:gd name="T6" fmla="*/ 30 w 113"/>
                <a:gd name="T7" fmla="*/ 214 h 269"/>
                <a:gd name="T8" fmla="*/ 43 w 113"/>
                <a:gd name="T9" fmla="*/ 183 h 269"/>
                <a:gd name="T10" fmla="*/ 55 w 113"/>
                <a:gd name="T11" fmla="*/ 149 h 269"/>
                <a:gd name="T12" fmla="*/ 68 w 113"/>
                <a:gd name="T13" fmla="*/ 114 h 269"/>
                <a:gd name="T14" fmla="*/ 82 w 113"/>
                <a:gd name="T15" fmla="*/ 77 h 269"/>
                <a:gd name="T16" fmla="*/ 97 w 113"/>
                <a:gd name="T17" fmla="*/ 40 h 269"/>
                <a:gd name="T18" fmla="*/ 113 w 113"/>
                <a:gd name="T19" fmla="*/ 2 h 269"/>
                <a:gd name="T20" fmla="*/ 106 w 113"/>
                <a:gd name="T21" fmla="*/ 0 h 269"/>
                <a:gd name="T22" fmla="*/ 90 w 113"/>
                <a:gd name="T23" fmla="*/ 38 h 269"/>
                <a:gd name="T24" fmla="*/ 75 w 113"/>
                <a:gd name="T25" fmla="*/ 75 h 269"/>
                <a:gd name="T26" fmla="*/ 61 w 113"/>
                <a:gd name="T27" fmla="*/ 112 h 269"/>
                <a:gd name="T28" fmla="*/ 48 w 113"/>
                <a:gd name="T29" fmla="*/ 146 h 269"/>
                <a:gd name="T30" fmla="*/ 36 w 113"/>
                <a:gd name="T31" fmla="*/ 181 h 269"/>
                <a:gd name="T32" fmla="*/ 23 w 113"/>
                <a:gd name="T33" fmla="*/ 212 h 269"/>
                <a:gd name="T34" fmla="*/ 12 w 113"/>
                <a:gd name="T35" fmla="*/ 241 h 269"/>
                <a:gd name="T36" fmla="*/ 0 w 113"/>
                <a:gd name="T37" fmla="*/ 266 h 269"/>
                <a:gd name="T38" fmla="*/ 0 w 113"/>
                <a:gd name="T39" fmla="*/ 266 h 269"/>
                <a:gd name="T40" fmla="*/ 7 w 113"/>
                <a:gd name="T41" fmla="*/ 269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3" h="269">
                  <a:moveTo>
                    <a:pt x="7" y="269"/>
                  </a:moveTo>
                  <a:lnTo>
                    <a:pt x="7" y="269"/>
                  </a:lnTo>
                  <a:lnTo>
                    <a:pt x="19" y="243"/>
                  </a:lnTo>
                  <a:lnTo>
                    <a:pt x="30" y="214"/>
                  </a:lnTo>
                  <a:lnTo>
                    <a:pt x="43" y="183"/>
                  </a:lnTo>
                  <a:lnTo>
                    <a:pt x="55" y="149"/>
                  </a:lnTo>
                  <a:lnTo>
                    <a:pt x="68" y="114"/>
                  </a:lnTo>
                  <a:lnTo>
                    <a:pt x="82" y="77"/>
                  </a:lnTo>
                  <a:lnTo>
                    <a:pt x="97" y="40"/>
                  </a:lnTo>
                  <a:lnTo>
                    <a:pt x="113" y="2"/>
                  </a:lnTo>
                  <a:lnTo>
                    <a:pt x="106" y="0"/>
                  </a:lnTo>
                  <a:lnTo>
                    <a:pt x="90" y="38"/>
                  </a:lnTo>
                  <a:lnTo>
                    <a:pt x="75" y="75"/>
                  </a:lnTo>
                  <a:lnTo>
                    <a:pt x="61" y="112"/>
                  </a:lnTo>
                  <a:lnTo>
                    <a:pt x="48" y="146"/>
                  </a:lnTo>
                  <a:lnTo>
                    <a:pt x="36" y="181"/>
                  </a:lnTo>
                  <a:lnTo>
                    <a:pt x="23" y="212"/>
                  </a:lnTo>
                  <a:lnTo>
                    <a:pt x="12" y="241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7" y="2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0" name="Freeform 152"/>
            <p:cNvSpPr>
              <a:spLocks/>
            </p:cNvSpPr>
            <p:nvPr/>
          </p:nvSpPr>
          <p:spPr bwMode="auto">
            <a:xfrm>
              <a:off x="3227" y="2805"/>
              <a:ext cx="87" cy="142"/>
            </a:xfrm>
            <a:custGeom>
              <a:avLst/>
              <a:gdLst>
                <a:gd name="T0" fmla="*/ 6 w 174"/>
                <a:gd name="T1" fmla="*/ 282 h 284"/>
                <a:gd name="T2" fmla="*/ 9 w 174"/>
                <a:gd name="T3" fmla="*/ 279 h 284"/>
                <a:gd name="T4" fmla="*/ 14 w 174"/>
                <a:gd name="T5" fmla="*/ 253 h 284"/>
                <a:gd name="T6" fmla="*/ 29 w 174"/>
                <a:gd name="T7" fmla="*/ 219 h 284"/>
                <a:gd name="T8" fmla="*/ 51 w 174"/>
                <a:gd name="T9" fmla="*/ 183 h 284"/>
                <a:gd name="T10" fmla="*/ 77 w 174"/>
                <a:gd name="T11" fmla="*/ 145 h 284"/>
                <a:gd name="T12" fmla="*/ 106 w 174"/>
                <a:gd name="T13" fmla="*/ 106 h 284"/>
                <a:gd name="T14" fmla="*/ 133 w 174"/>
                <a:gd name="T15" fmla="*/ 68 h 284"/>
                <a:gd name="T16" fmla="*/ 157 w 174"/>
                <a:gd name="T17" fmla="*/ 34 h 284"/>
                <a:gd name="T18" fmla="*/ 174 w 174"/>
                <a:gd name="T19" fmla="*/ 3 h 284"/>
                <a:gd name="T20" fmla="*/ 167 w 174"/>
                <a:gd name="T21" fmla="*/ 0 h 284"/>
                <a:gd name="T22" fmla="*/ 150 w 174"/>
                <a:gd name="T23" fmla="*/ 29 h 284"/>
                <a:gd name="T24" fmla="*/ 126 w 174"/>
                <a:gd name="T25" fmla="*/ 64 h 284"/>
                <a:gd name="T26" fmla="*/ 99 w 174"/>
                <a:gd name="T27" fmla="*/ 102 h 284"/>
                <a:gd name="T28" fmla="*/ 70 w 174"/>
                <a:gd name="T29" fmla="*/ 141 h 284"/>
                <a:gd name="T30" fmla="*/ 44 w 174"/>
                <a:gd name="T31" fmla="*/ 179 h 284"/>
                <a:gd name="T32" fmla="*/ 22 w 174"/>
                <a:gd name="T33" fmla="*/ 217 h 284"/>
                <a:gd name="T34" fmla="*/ 7 w 174"/>
                <a:gd name="T35" fmla="*/ 250 h 284"/>
                <a:gd name="T36" fmla="*/ 0 w 174"/>
                <a:gd name="T37" fmla="*/ 279 h 284"/>
                <a:gd name="T38" fmla="*/ 4 w 174"/>
                <a:gd name="T39" fmla="*/ 276 h 284"/>
                <a:gd name="T40" fmla="*/ 0 w 174"/>
                <a:gd name="T41" fmla="*/ 279 h 284"/>
                <a:gd name="T42" fmla="*/ 1 w 174"/>
                <a:gd name="T43" fmla="*/ 282 h 284"/>
                <a:gd name="T44" fmla="*/ 5 w 174"/>
                <a:gd name="T45" fmla="*/ 284 h 284"/>
                <a:gd name="T46" fmla="*/ 8 w 174"/>
                <a:gd name="T47" fmla="*/ 282 h 284"/>
                <a:gd name="T48" fmla="*/ 9 w 174"/>
                <a:gd name="T49" fmla="*/ 279 h 284"/>
                <a:gd name="T50" fmla="*/ 6 w 174"/>
                <a:gd name="T51" fmla="*/ 28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74" h="284">
                  <a:moveTo>
                    <a:pt x="6" y="282"/>
                  </a:moveTo>
                  <a:lnTo>
                    <a:pt x="9" y="279"/>
                  </a:lnTo>
                  <a:lnTo>
                    <a:pt x="14" y="253"/>
                  </a:lnTo>
                  <a:lnTo>
                    <a:pt x="29" y="219"/>
                  </a:lnTo>
                  <a:lnTo>
                    <a:pt x="51" y="183"/>
                  </a:lnTo>
                  <a:lnTo>
                    <a:pt x="77" y="145"/>
                  </a:lnTo>
                  <a:lnTo>
                    <a:pt x="106" y="106"/>
                  </a:lnTo>
                  <a:lnTo>
                    <a:pt x="133" y="68"/>
                  </a:lnTo>
                  <a:lnTo>
                    <a:pt x="157" y="34"/>
                  </a:lnTo>
                  <a:lnTo>
                    <a:pt x="174" y="3"/>
                  </a:lnTo>
                  <a:lnTo>
                    <a:pt x="167" y="0"/>
                  </a:lnTo>
                  <a:lnTo>
                    <a:pt x="150" y="29"/>
                  </a:lnTo>
                  <a:lnTo>
                    <a:pt x="126" y="64"/>
                  </a:lnTo>
                  <a:lnTo>
                    <a:pt x="99" y="102"/>
                  </a:lnTo>
                  <a:lnTo>
                    <a:pt x="70" y="141"/>
                  </a:lnTo>
                  <a:lnTo>
                    <a:pt x="44" y="179"/>
                  </a:lnTo>
                  <a:lnTo>
                    <a:pt x="22" y="217"/>
                  </a:lnTo>
                  <a:lnTo>
                    <a:pt x="7" y="250"/>
                  </a:lnTo>
                  <a:lnTo>
                    <a:pt x="0" y="279"/>
                  </a:lnTo>
                  <a:lnTo>
                    <a:pt x="4" y="276"/>
                  </a:lnTo>
                  <a:lnTo>
                    <a:pt x="0" y="279"/>
                  </a:lnTo>
                  <a:lnTo>
                    <a:pt x="1" y="282"/>
                  </a:lnTo>
                  <a:lnTo>
                    <a:pt x="5" y="284"/>
                  </a:lnTo>
                  <a:lnTo>
                    <a:pt x="8" y="282"/>
                  </a:lnTo>
                  <a:lnTo>
                    <a:pt x="9" y="279"/>
                  </a:lnTo>
                  <a:lnTo>
                    <a:pt x="6" y="2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1" name="Freeform 153"/>
            <p:cNvSpPr>
              <a:spLocks/>
            </p:cNvSpPr>
            <p:nvPr/>
          </p:nvSpPr>
          <p:spPr bwMode="auto">
            <a:xfrm>
              <a:off x="3031" y="2943"/>
              <a:ext cx="199" cy="159"/>
            </a:xfrm>
            <a:custGeom>
              <a:avLst/>
              <a:gdLst>
                <a:gd name="T0" fmla="*/ 3 w 397"/>
                <a:gd name="T1" fmla="*/ 312 h 319"/>
                <a:gd name="T2" fmla="*/ 6 w 397"/>
                <a:gd name="T3" fmla="*/ 315 h 319"/>
                <a:gd name="T4" fmla="*/ 11 w 397"/>
                <a:gd name="T5" fmla="*/ 283 h 319"/>
                <a:gd name="T6" fmla="*/ 18 w 397"/>
                <a:gd name="T7" fmla="*/ 254 h 319"/>
                <a:gd name="T8" fmla="*/ 29 w 397"/>
                <a:gd name="T9" fmla="*/ 227 h 319"/>
                <a:gd name="T10" fmla="*/ 44 w 397"/>
                <a:gd name="T11" fmla="*/ 202 h 319"/>
                <a:gd name="T12" fmla="*/ 62 w 397"/>
                <a:gd name="T13" fmla="*/ 178 h 319"/>
                <a:gd name="T14" fmla="*/ 81 w 397"/>
                <a:gd name="T15" fmla="*/ 156 h 319"/>
                <a:gd name="T16" fmla="*/ 103 w 397"/>
                <a:gd name="T17" fmla="*/ 138 h 319"/>
                <a:gd name="T18" fmla="*/ 130 w 397"/>
                <a:gd name="T19" fmla="*/ 119 h 319"/>
                <a:gd name="T20" fmla="*/ 157 w 397"/>
                <a:gd name="T21" fmla="*/ 102 h 319"/>
                <a:gd name="T22" fmla="*/ 185 w 397"/>
                <a:gd name="T23" fmla="*/ 86 h 319"/>
                <a:gd name="T24" fmla="*/ 217 w 397"/>
                <a:gd name="T25" fmla="*/ 71 h 319"/>
                <a:gd name="T26" fmla="*/ 251 w 397"/>
                <a:gd name="T27" fmla="*/ 57 h 319"/>
                <a:gd name="T28" fmla="*/ 285 w 397"/>
                <a:gd name="T29" fmla="*/ 43 h 319"/>
                <a:gd name="T30" fmla="*/ 321 w 397"/>
                <a:gd name="T31" fmla="*/ 31 h 319"/>
                <a:gd name="T32" fmla="*/ 359 w 397"/>
                <a:gd name="T33" fmla="*/ 18 h 319"/>
                <a:gd name="T34" fmla="*/ 397 w 397"/>
                <a:gd name="T35" fmla="*/ 6 h 319"/>
                <a:gd name="T36" fmla="*/ 395 w 397"/>
                <a:gd name="T37" fmla="*/ 0 h 319"/>
                <a:gd name="T38" fmla="*/ 357 w 397"/>
                <a:gd name="T39" fmla="*/ 11 h 319"/>
                <a:gd name="T40" fmla="*/ 319 w 397"/>
                <a:gd name="T41" fmla="*/ 24 h 319"/>
                <a:gd name="T42" fmla="*/ 283 w 397"/>
                <a:gd name="T43" fmla="*/ 36 h 319"/>
                <a:gd name="T44" fmla="*/ 248 w 397"/>
                <a:gd name="T45" fmla="*/ 50 h 319"/>
                <a:gd name="T46" fmla="*/ 215 w 397"/>
                <a:gd name="T47" fmla="*/ 64 h 319"/>
                <a:gd name="T48" fmla="*/ 183 w 397"/>
                <a:gd name="T49" fmla="*/ 79 h 319"/>
                <a:gd name="T50" fmla="*/ 153 w 397"/>
                <a:gd name="T51" fmla="*/ 95 h 319"/>
                <a:gd name="T52" fmla="*/ 125 w 397"/>
                <a:gd name="T53" fmla="*/ 112 h 319"/>
                <a:gd name="T54" fmla="*/ 99 w 397"/>
                <a:gd name="T55" fmla="*/ 131 h 319"/>
                <a:gd name="T56" fmla="*/ 77 w 397"/>
                <a:gd name="T57" fmla="*/ 152 h 319"/>
                <a:gd name="T58" fmla="*/ 55 w 397"/>
                <a:gd name="T59" fmla="*/ 174 h 319"/>
                <a:gd name="T60" fmla="*/ 38 w 397"/>
                <a:gd name="T61" fmla="*/ 198 h 319"/>
                <a:gd name="T62" fmla="*/ 23 w 397"/>
                <a:gd name="T63" fmla="*/ 224 h 319"/>
                <a:gd name="T64" fmla="*/ 11 w 397"/>
                <a:gd name="T65" fmla="*/ 252 h 319"/>
                <a:gd name="T66" fmla="*/ 4 w 397"/>
                <a:gd name="T67" fmla="*/ 283 h 319"/>
                <a:gd name="T68" fmla="*/ 0 w 397"/>
                <a:gd name="T69" fmla="*/ 315 h 319"/>
                <a:gd name="T70" fmla="*/ 3 w 397"/>
                <a:gd name="T71" fmla="*/ 319 h 319"/>
                <a:gd name="T72" fmla="*/ 0 w 397"/>
                <a:gd name="T73" fmla="*/ 315 h 319"/>
                <a:gd name="T74" fmla="*/ 1 w 397"/>
                <a:gd name="T75" fmla="*/ 318 h 319"/>
                <a:gd name="T76" fmla="*/ 3 w 397"/>
                <a:gd name="T77" fmla="*/ 319 h 319"/>
                <a:gd name="T78" fmla="*/ 5 w 397"/>
                <a:gd name="T79" fmla="*/ 318 h 319"/>
                <a:gd name="T80" fmla="*/ 6 w 397"/>
                <a:gd name="T81" fmla="*/ 315 h 319"/>
                <a:gd name="T82" fmla="*/ 3 w 397"/>
                <a:gd name="T83" fmla="*/ 312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97" h="319">
                  <a:moveTo>
                    <a:pt x="3" y="312"/>
                  </a:moveTo>
                  <a:lnTo>
                    <a:pt x="6" y="315"/>
                  </a:lnTo>
                  <a:lnTo>
                    <a:pt x="11" y="283"/>
                  </a:lnTo>
                  <a:lnTo>
                    <a:pt x="18" y="254"/>
                  </a:lnTo>
                  <a:lnTo>
                    <a:pt x="29" y="227"/>
                  </a:lnTo>
                  <a:lnTo>
                    <a:pt x="44" y="202"/>
                  </a:lnTo>
                  <a:lnTo>
                    <a:pt x="62" y="178"/>
                  </a:lnTo>
                  <a:lnTo>
                    <a:pt x="81" y="156"/>
                  </a:lnTo>
                  <a:lnTo>
                    <a:pt x="103" y="138"/>
                  </a:lnTo>
                  <a:lnTo>
                    <a:pt x="130" y="119"/>
                  </a:lnTo>
                  <a:lnTo>
                    <a:pt x="157" y="102"/>
                  </a:lnTo>
                  <a:lnTo>
                    <a:pt x="185" y="86"/>
                  </a:lnTo>
                  <a:lnTo>
                    <a:pt x="217" y="71"/>
                  </a:lnTo>
                  <a:lnTo>
                    <a:pt x="251" y="57"/>
                  </a:lnTo>
                  <a:lnTo>
                    <a:pt x="285" y="43"/>
                  </a:lnTo>
                  <a:lnTo>
                    <a:pt x="321" y="31"/>
                  </a:lnTo>
                  <a:lnTo>
                    <a:pt x="359" y="18"/>
                  </a:lnTo>
                  <a:lnTo>
                    <a:pt x="397" y="6"/>
                  </a:lnTo>
                  <a:lnTo>
                    <a:pt x="395" y="0"/>
                  </a:lnTo>
                  <a:lnTo>
                    <a:pt x="357" y="11"/>
                  </a:lnTo>
                  <a:lnTo>
                    <a:pt x="319" y="24"/>
                  </a:lnTo>
                  <a:lnTo>
                    <a:pt x="283" y="36"/>
                  </a:lnTo>
                  <a:lnTo>
                    <a:pt x="248" y="50"/>
                  </a:lnTo>
                  <a:lnTo>
                    <a:pt x="215" y="64"/>
                  </a:lnTo>
                  <a:lnTo>
                    <a:pt x="183" y="79"/>
                  </a:lnTo>
                  <a:lnTo>
                    <a:pt x="153" y="95"/>
                  </a:lnTo>
                  <a:lnTo>
                    <a:pt x="125" y="112"/>
                  </a:lnTo>
                  <a:lnTo>
                    <a:pt x="99" y="131"/>
                  </a:lnTo>
                  <a:lnTo>
                    <a:pt x="77" y="152"/>
                  </a:lnTo>
                  <a:lnTo>
                    <a:pt x="55" y="174"/>
                  </a:lnTo>
                  <a:lnTo>
                    <a:pt x="38" y="198"/>
                  </a:lnTo>
                  <a:lnTo>
                    <a:pt x="23" y="224"/>
                  </a:lnTo>
                  <a:lnTo>
                    <a:pt x="11" y="252"/>
                  </a:lnTo>
                  <a:lnTo>
                    <a:pt x="4" y="283"/>
                  </a:lnTo>
                  <a:lnTo>
                    <a:pt x="0" y="315"/>
                  </a:lnTo>
                  <a:lnTo>
                    <a:pt x="3" y="319"/>
                  </a:lnTo>
                  <a:lnTo>
                    <a:pt x="0" y="315"/>
                  </a:lnTo>
                  <a:lnTo>
                    <a:pt x="1" y="318"/>
                  </a:lnTo>
                  <a:lnTo>
                    <a:pt x="3" y="319"/>
                  </a:lnTo>
                  <a:lnTo>
                    <a:pt x="5" y="318"/>
                  </a:lnTo>
                  <a:lnTo>
                    <a:pt x="6" y="315"/>
                  </a:lnTo>
                  <a:lnTo>
                    <a:pt x="3" y="3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2" name="Freeform 154"/>
            <p:cNvSpPr>
              <a:spLocks/>
            </p:cNvSpPr>
            <p:nvPr/>
          </p:nvSpPr>
          <p:spPr bwMode="auto">
            <a:xfrm>
              <a:off x="3033" y="3097"/>
              <a:ext cx="31" cy="9"/>
            </a:xfrm>
            <a:custGeom>
              <a:avLst/>
              <a:gdLst>
                <a:gd name="T0" fmla="*/ 61 w 61"/>
                <a:gd name="T1" fmla="*/ 14 h 19"/>
                <a:gd name="T2" fmla="*/ 61 w 61"/>
                <a:gd name="T3" fmla="*/ 14 h 19"/>
                <a:gd name="T4" fmla="*/ 58 w 61"/>
                <a:gd name="T5" fmla="*/ 9 h 19"/>
                <a:gd name="T6" fmla="*/ 53 w 61"/>
                <a:gd name="T7" fmla="*/ 6 h 19"/>
                <a:gd name="T8" fmla="*/ 47 w 61"/>
                <a:gd name="T9" fmla="*/ 4 h 19"/>
                <a:gd name="T10" fmla="*/ 40 w 61"/>
                <a:gd name="T11" fmla="*/ 2 h 19"/>
                <a:gd name="T12" fmla="*/ 32 w 61"/>
                <a:gd name="T13" fmla="*/ 1 h 19"/>
                <a:gd name="T14" fmla="*/ 23 w 61"/>
                <a:gd name="T15" fmla="*/ 0 h 19"/>
                <a:gd name="T16" fmla="*/ 13 w 61"/>
                <a:gd name="T17" fmla="*/ 2 h 19"/>
                <a:gd name="T18" fmla="*/ 0 w 61"/>
                <a:gd name="T19" fmla="*/ 5 h 19"/>
                <a:gd name="T20" fmla="*/ 0 w 61"/>
                <a:gd name="T21" fmla="*/ 12 h 19"/>
                <a:gd name="T22" fmla="*/ 13 w 61"/>
                <a:gd name="T23" fmla="*/ 9 h 19"/>
                <a:gd name="T24" fmla="*/ 23 w 61"/>
                <a:gd name="T25" fmla="*/ 9 h 19"/>
                <a:gd name="T26" fmla="*/ 32 w 61"/>
                <a:gd name="T27" fmla="*/ 8 h 19"/>
                <a:gd name="T28" fmla="*/ 40 w 61"/>
                <a:gd name="T29" fmla="*/ 9 h 19"/>
                <a:gd name="T30" fmla="*/ 45 w 61"/>
                <a:gd name="T31" fmla="*/ 11 h 19"/>
                <a:gd name="T32" fmla="*/ 48 w 61"/>
                <a:gd name="T33" fmla="*/ 13 h 19"/>
                <a:gd name="T34" fmla="*/ 53 w 61"/>
                <a:gd name="T35" fmla="*/ 16 h 19"/>
                <a:gd name="T36" fmla="*/ 56 w 61"/>
                <a:gd name="T37" fmla="*/ 19 h 19"/>
                <a:gd name="T38" fmla="*/ 56 w 61"/>
                <a:gd name="T39" fmla="*/ 19 h 19"/>
                <a:gd name="T40" fmla="*/ 61 w 61"/>
                <a:gd name="T41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1" h="19">
                  <a:moveTo>
                    <a:pt x="61" y="14"/>
                  </a:moveTo>
                  <a:lnTo>
                    <a:pt x="61" y="14"/>
                  </a:lnTo>
                  <a:lnTo>
                    <a:pt x="58" y="9"/>
                  </a:lnTo>
                  <a:lnTo>
                    <a:pt x="53" y="6"/>
                  </a:lnTo>
                  <a:lnTo>
                    <a:pt x="47" y="4"/>
                  </a:lnTo>
                  <a:lnTo>
                    <a:pt x="40" y="2"/>
                  </a:lnTo>
                  <a:lnTo>
                    <a:pt x="32" y="1"/>
                  </a:lnTo>
                  <a:lnTo>
                    <a:pt x="23" y="0"/>
                  </a:lnTo>
                  <a:lnTo>
                    <a:pt x="13" y="2"/>
                  </a:lnTo>
                  <a:lnTo>
                    <a:pt x="0" y="5"/>
                  </a:lnTo>
                  <a:lnTo>
                    <a:pt x="0" y="12"/>
                  </a:lnTo>
                  <a:lnTo>
                    <a:pt x="13" y="9"/>
                  </a:lnTo>
                  <a:lnTo>
                    <a:pt x="23" y="9"/>
                  </a:lnTo>
                  <a:lnTo>
                    <a:pt x="32" y="8"/>
                  </a:lnTo>
                  <a:lnTo>
                    <a:pt x="40" y="9"/>
                  </a:lnTo>
                  <a:lnTo>
                    <a:pt x="45" y="11"/>
                  </a:lnTo>
                  <a:lnTo>
                    <a:pt x="48" y="13"/>
                  </a:lnTo>
                  <a:lnTo>
                    <a:pt x="53" y="16"/>
                  </a:lnTo>
                  <a:lnTo>
                    <a:pt x="56" y="19"/>
                  </a:lnTo>
                  <a:lnTo>
                    <a:pt x="56" y="19"/>
                  </a:lnTo>
                  <a:lnTo>
                    <a:pt x="6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3" name="Freeform 155"/>
            <p:cNvSpPr>
              <a:spLocks/>
            </p:cNvSpPr>
            <p:nvPr/>
          </p:nvSpPr>
          <p:spPr bwMode="auto">
            <a:xfrm>
              <a:off x="3061" y="3103"/>
              <a:ext cx="53" cy="39"/>
            </a:xfrm>
            <a:custGeom>
              <a:avLst/>
              <a:gdLst>
                <a:gd name="T0" fmla="*/ 105 w 105"/>
                <a:gd name="T1" fmla="*/ 68 h 77"/>
                <a:gd name="T2" fmla="*/ 105 w 105"/>
                <a:gd name="T3" fmla="*/ 68 h 77"/>
                <a:gd name="T4" fmla="*/ 89 w 105"/>
                <a:gd name="T5" fmla="*/ 68 h 77"/>
                <a:gd name="T6" fmla="*/ 78 w 105"/>
                <a:gd name="T7" fmla="*/ 63 h 77"/>
                <a:gd name="T8" fmla="*/ 65 w 105"/>
                <a:gd name="T9" fmla="*/ 58 h 77"/>
                <a:gd name="T10" fmla="*/ 55 w 105"/>
                <a:gd name="T11" fmla="*/ 50 h 77"/>
                <a:gd name="T12" fmla="*/ 43 w 105"/>
                <a:gd name="T13" fmla="*/ 40 h 77"/>
                <a:gd name="T14" fmla="*/ 32 w 105"/>
                <a:gd name="T15" fmla="*/ 28 h 77"/>
                <a:gd name="T16" fmla="*/ 19 w 105"/>
                <a:gd name="T17" fmla="*/ 15 h 77"/>
                <a:gd name="T18" fmla="*/ 5 w 105"/>
                <a:gd name="T19" fmla="*/ 0 h 77"/>
                <a:gd name="T20" fmla="*/ 0 w 105"/>
                <a:gd name="T21" fmla="*/ 5 h 77"/>
                <a:gd name="T22" fmla="*/ 14 w 105"/>
                <a:gd name="T23" fmla="*/ 20 h 77"/>
                <a:gd name="T24" fmla="*/ 27 w 105"/>
                <a:gd name="T25" fmla="*/ 32 h 77"/>
                <a:gd name="T26" fmla="*/ 38 w 105"/>
                <a:gd name="T27" fmla="*/ 45 h 77"/>
                <a:gd name="T28" fmla="*/ 50 w 105"/>
                <a:gd name="T29" fmla="*/ 56 h 77"/>
                <a:gd name="T30" fmla="*/ 63 w 105"/>
                <a:gd name="T31" fmla="*/ 64 h 77"/>
                <a:gd name="T32" fmla="*/ 75 w 105"/>
                <a:gd name="T33" fmla="*/ 70 h 77"/>
                <a:gd name="T34" fmla="*/ 89 w 105"/>
                <a:gd name="T35" fmla="*/ 75 h 77"/>
                <a:gd name="T36" fmla="*/ 105 w 105"/>
                <a:gd name="T37" fmla="*/ 77 h 77"/>
                <a:gd name="T38" fmla="*/ 105 w 105"/>
                <a:gd name="T39" fmla="*/ 77 h 77"/>
                <a:gd name="T40" fmla="*/ 105 w 105"/>
                <a:gd name="T41" fmla="*/ 6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5" h="77">
                  <a:moveTo>
                    <a:pt x="105" y="68"/>
                  </a:moveTo>
                  <a:lnTo>
                    <a:pt x="105" y="68"/>
                  </a:lnTo>
                  <a:lnTo>
                    <a:pt x="89" y="68"/>
                  </a:lnTo>
                  <a:lnTo>
                    <a:pt x="78" y="63"/>
                  </a:lnTo>
                  <a:lnTo>
                    <a:pt x="65" y="58"/>
                  </a:lnTo>
                  <a:lnTo>
                    <a:pt x="55" y="50"/>
                  </a:lnTo>
                  <a:lnTo>
                    <a:pt x="43" y="40"/>
                  </a:lnTo>
                  <a:lnTo>
                    <a:pt x="32" y="28"/>
                  </a:lnTo>
                  <a:lnTo>
                    <a:pt x="19" y="15"/>
                  </a:lnTo>
                  <a:lnTo>
                    <a:pt x="5" y="0"/>
                  </a:lnTo>
                  <a:lnTo>
                    <a:pt x="0" y="5"/>
                  </a:lnTo>
                  <a:lnTo>
                    <a:pt x="14" y="20"/>
                  </a:lnTo>
                  <a:lnTo>
                    <a:pt x="27" y="32"/>
                  </a:lnTo>
                  <a:lnTo>
                    <a:pt x="38" y="45"/>
                  </a:lnTo>
                  <a:lnTo>
                    <a:pt x="50" y="56"/>
                  </a:lnTo>
                  <a:lnTo>
                    <a:pt x="63" y="64"/>
                  </a:lnTo>
                  <a:lnTo>
                    <a:pt x="75" y="70"/>
                  </a:lnTo>
                  <a:lnTo>
                    <a:pt x="89" y="75"/>
                  </a:lnTo>
                  <a:lnTo>
                    <a:pt x="105" y="77"/>
                  </a:lnTo>
                  <a:lnTo>
                    <a:pt x="105" y="77"/>
                  </a:lnTo>
                  <a:lnTo>
                    <a:pt x="105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4" name="Freeform 156"/>
            <p:cNvSpPr>
              <a:spLocks/>
            </p:cNvSpPr>
            <p:nvPr/>
          </p:nvSpPr>
          <p:spPr bwMode="auto">
            <a:xfrm>
              <a:off x="3114" y="3137"/>
              <a:ext cx="91" cy="33"/>
            </a:xfrm>
            <a:custGeom>
              <a:avLst/>
              <a:gdLst>
                <a:gd name="T0" fmla="*/ 182 w 182"/>
                <a:gd name="T1" fmla="*/ 56 h 66"/>
                <a:gd name="T2" fmla="*/ 182 w 182"/>
                <a:gd name="T3" fmla="*/ 56 h 66"/>
                <a:gd name="T4" fmla="*/ 148 w 182"/>
                <a:gd name="T5" fmla="*/ 55 h 66"/>
                <a:gd name="T6" fmla="*/ 119 w 182"/>
                <a:gd name="T7" fmla="*/ 48 h 66"/>
                <a:gd name="T8" fmla="*/ 91 w 182"/>
                <a:gd name="T9" fmla="*/ 39 h 66"/>
                <a:gd name="T10" fmla="*/ 67 w 182"/>
                <a:gd name="T11" fmla="*/ 29 h 66"/>
                <a:gd name="T12" fmla="*/ 46 w 182"/>
                <a:gd name="T13" fmla="*/ 20 h 66"/>
                <a:gd name="T14" fmla="*/ 28 w 182"/>
                <a:gd name="T15" fmla="*/ 10 h 66"/>
                <a:gd name="T16" fmla="*/ 13 w 182"/>
                <a:gd name="T17" fmla="*/ 3 h 66"/>
                <a:gd name="T18" fmla="*/ 0 w 182"/>
                <a:gd name="T19" fmla="*/ 0 h 66"/>
                <a:gd name="T20" fmla="*/ 0 w 182"/>
                <a:gd name="T21" fmla="*/ 9 h 66"/>
                <a:gd name="T22" fmla="*/ 11 w 182"/>
                <a:gd name="T23" fmla="*/ 10 h 66"/>
                <a:gd name="T24" fmla="*/ 26 w 182"/>
                <a:gd name="T25" fmla="*/ 17 h 66"/>
                <a:gd name="T26" fmla="*/ 44 w 182"/>
                <a:gd name="T27" fmla="*/ 26 h 66"/>
                <a:gd name="T28" fmla="*/ 65 w 182"/>
                <a:gd name="T29" fmla="*/ 36 h 66"/>
                <a:gd name="T30" fmla="*/ 89 w 182"/>
                <a:gd name="T31" fmla="*/ 46 h 66"/>
                <a:gd name="T32" fmla="*/ 117 w 182"/>
                <a:gd name="T33" fmla="*/ 55 h 66"/>
                <a:gd name="T34" fmla="*/ 148 w 182"/>
                <a:gd name="T35" fmla="*/ 62 h 66"/>
                <a:gd name="T36" fmla="*/ 182 w 182"/>
                <a:gd name="T37" fmla="*/ 66 h 66"/>
                <a:gd name="T38" fmla="*/ 182 w 182"/>
                <a:gd name="T39" fmla="*/ 66 h 66"/>
                <a:gd name="T40" fmla="*/ 182 w 182"/>
                <a:gd name="T41" fmla="*/ 5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2" h="66">
                  <a:moveTo>
                    <a:pt x="182" y="56"/>
                  </a:moveTo>
                  <a:lnTo>
                    <a:pt x="182" y="56"/>
                  </a:lnTo>
                  <a:lnTo>
                    <a:pt x="148" y="55"/>
                  </a:lnTo>
                  <a:lnTo>
                    <a:pt x="119" y="48"/>
                  </a:lnTo>
                  <a:lnTo>
                    <a:pt x="91" y="39"/>
                  </a:lnTo>
                  <a:lnTo>
                    <a:pt x="67" y="29"/>
                  </a:lnTo>
                  <a:lnTo>
                    <a:pt x="46" y="20"/>
                  </a:lnTo>
                  <a:lnTo>
                    <a:pt x="28" y="10"/>
                  </a:lnTo>
                  <a:lnTo>
                    <a:pt x="13" y="3"/>
                  </a:lnTo>
                  <a:lnTo>
                    <a:pt x="0" y="0"/>
                  </a:lnTo>
                  <a:lnTo>
                    <a:pt x="0" y="9"/>
                  </a:lnTo>
                  <a:lnTo>
                    <a:pt x="11" y="10"/>
                  </a:lnTo>
                  <a:lnTo>
                    <a:pt x="26" y="17"/>
                  </a:lnTo>
                  <a:lnTo>
                    <a:pt x="44" y="26"/>
                  </a:lnTo>
                  <a:lnTo>
                    <a:pt x="65" y="36"/>
                  </a:lnTo>
                  <a:lnTo>
                    <a:pt x="89" y="46"/>
                  </a:lnTo>
                  <a:lnTo>
                    <a:pt x="117" y="55"/>
                  </a:lnTo>
                  <a:lnTo>
                    <a:pt x="148" y="62"/>
                  </a:lnTo>
                  <a:lnTo>
                    <a:pt x="182" y="66"/>
                  </a:lnTo>
                  <a:lnTo>
                    <a:pt x="182" y="66"/>
                  </a:lnTo>
                  <a:lnTo>
                    <a:pt x="182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5" name="Freeform 157"/>
            <p:cNvSpPr>
              <a:spLocks/>
            </p:cNvSpPr>
            <p:nvPr/>
          </p:nvSpPr>
          <p:spPr bwMode="auto">
            <a:xfrm>
              <a:off x="3205" y="3143"/>
              <a:ext cx="119" cy="27"/>
            </a:xfrm>
            <a:custGeom>
              <a:avLst/>
              <a:gdLst>
                <a:gd name="T0" fmla="*/ 233 w 240"/>
                <a:gd name="T1" fmla="*/ 0 h 56"/>
                <a:gd name="T2" fmla="*/ 233 w 240"/>
                <a:gd name="T3" fmla="*/ 0 h 56"/>
                <a:gd name="T4" fmla="*/ 226 w 240"/>
                <a:gd name="T5" fmla="*/ 8 h 56"/>
                <a:gd name="T6" fmla="*/ 218 w 240"/>
                <a:gd name="T7" fmla="*/ 15 h 56"/>
                <a:gd name="T8" fmla="*/ 209 w 240"/>
                <a:gd name="T9" fmla="*/ 21 h 56"/>
                <a:gd name="T10" fmla="*/ 198 w 240"/>
                <a:gd name="T11" fmla="*/ 27 h 56"/>
                <a:gd name="T12" fmla="*/ 187 w 240"/>
                <a:gd name="T13" fmla="*/ 31 h 56"/>
                <a:gd name="T14" fmla="*/ 173 w 240"/>
                <a:gd name="T15" fmla="*/ 35 h 56"/>
                <a:gd name="T16" fmla="*/ 161 w 240"/>
                <a:gd name="T17" fmla="*/ 38 h 56"/>
                <a:gd name="T18" fmla="*/ 146 w 240"/>
                <a:gd name="T19" fmla="*/ 41 h 56"/>
                <a:gd name="T20" fmla="*/ 130 w 240"/>
                <a:gd name="T21" fmla="*/ 43 h 56"/>
                <a:gd name="T22" fmla="*/ 114 w 240"/>
                <a:gd name="T23" fmla="*/ 45 h 56"/>
                <a:gd name="T24" fmla="*/ 97 w 240"/>
                <a:gd name="T25" fmla="*/ 45 h 56"/>
                <a:gd name="T26" fmla="*/ 80 w 240"/>
                <a:gd name="T27" fmla="*/ 45 h 56"/>
                <a:gd name="T28" fmla="*/ 60 w 240"/>
                <a:gd name="T29" fmla="*/ 46 h 56"/>
                <a:gd name="T30" fmla="*/ 42 w 240"/>
                <a:gd name="T31" fmla="*/ 46 h 56"/>
                <a:gd name="T32" fmla="*/ 21 w 240"/>
                <a:gd name="T33" fmla="*/ 46 h 56"/>
                <a:gd name="T34" fmla="*/ 0 w 240"/>
                <a:gd name="T35" fmla="*/ 46 h 56"/>
                <a:gd name="T36" fmla="*/ 0 w 240"/>
                <a:gd name="T37" fmla="*/ 56 h 56"/>
                <a:gd name="T38" fmla="*/ 21 w 240"/>
                <a:gd name="T39" fmla="*/ 56 h 56"/>
                <a:gd name="T40" fmla="*/ 42 w 240"/>
                <a:gd name="T41" fmla="*/ 56 h 56"/>
                <a:gd name="T42" fmla="*/ 60 w 240"/>
                <a:gd name="T43" fmla="*/ 56 h 56"/>
                <a:gd name="T44" fmla="*/ 80 w 240"/>
                <a:gd name="T45" fmla="*/ 54 h 56"/>
                <a:gd name="T46" fmla="*/ 97 w 240"/>
                <a:gd name="T47" fmla="*/ 54 h 56"/>
                <a:gd name="T48" fmla="*/ 114 w 240"/>
                <a:gd name="T49" fmla="*/ 52 h 56"/>
                <a:gd name="T50" fmla="*/ 130 w 240"/>
                <a:gd name="T51" fmla="*/ 50 h 56"/>
                <a:gd name="T52" fmla="*/ 146 w 240"/>
                <a:gd name="T53" fmla="*/ 48 h 56"/>
                <a:gd name="T54" fmla="*/ 161 w 240"/>
                <a:gd name="T55" fmla="*/ 45 h 56"/>
                <a:gd name="T56" fmla="*/ 175 w 240"/>
                <a:gd name="T57" fmla="*/ 42 h 56"/>
                <a:gd name="T58" fmla="*/ 189 w 240"/>
                <a:gd name="T59" fmla="*/ 38 h 56"/>
                <a:gd name="T60" fmla="*/ 201 w 240"/>
                <a:gd name="T61" fmla="*/ 34 h 56"/>
                <a:gd name="T62" fmla="*/ 211 w 240"/>
                <a:gd name="T63" fmla="*/ 28 h 56"/>
                <a:gd name="T64" fmla="*/ 222 w 240"/>
                <a:gd name="T65" fmla="*/ 22 h 56"/>
                <a:gd name="T66" fmla="*/ 231 w 240"/>
                <a:gd name="T67" fmla="*/ 13 h 56"/>
                <a:gd name="T68" fmla="*/ 240 w 240"/>
                <a:gd name="T69" fmla="*/ 5 h 56"/>
                <a:gd name="T70" fmla="*/ 240 w 240"/>
                <a:gd name="T71" fmla="*/ 5 h 56"/>
                <a:gd name="T72" fmla="*/ 233 w 240"/>
                <a:gd name="T7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0" h="56">
                  <a:moveTo>
                    <a:pt x="233" y="0"/>
                  </a:moveTo>
                  <a:lnTo>
                    <a:pt x="233" y="0"/>
                  </a:lnTo>
                  <a:lnTo>
                    <a:pt x="226" y="8"/>
                  </a:lnTo>
                  <a:lnTo>
                    <a:pt x="218" y="15"/>
                  </a:lnTo>
                  <a:lnTo>
                    <a:pt x="209" y="21"/>
                  </a:lnTo>
                  <a:lnTo>
                    <a:pt x="198" y="27"/>
                  </a:lnTo>
                  <a:lnTo>
                    <a:pt x="187" y="31"/>
                  </a:lnTo>
                  <a:lnTo>
                    <a:pt x="173" y="35"/>
                  </a:lnTo>
                  <a:lnTo>
                    <a:pt x="161" y="38"/>
                  </a:lnTo>
                  <a:lnTo>
                    <a:pt x="146" y="41"/>
                  </a:lnTo>
                  <a:lnTo>
                    <a:pt x="130" y="43"/>
                  </a:lnTo>
                  <a:lnTo>
                    <a:pt x="114" y="45"/>
                  </a:lnTo>
                  <a:lnTo>
                    <a:pt x="97" y="45"/>
                  </a:lnTo>
                  <a:lnTo>
                    <a:pt x="80" y="45"/>
                  </a:lnTo>
                  <a:lnTo>
                    <a:pt x="60" y="46"/>
                  </a:lnTo>
                  <a:lnTo>
                    <a:pt x="42" y="46"/>
                  </a:lnTo>
                  <a:lnTo>
                    <a:pt x="21" y="46"/>
                  </a:lnTo>
                  <a:lnTo>
                    <a:pt x="0" y="46"/>
                  </a:lnTo>
                  <a:lnTo>
                    <a:pt x="0" y="56"/>
                  </a:lnTo>
                  <a:lnTo>
                    <a:pt x="21" y="56"/>
                  </a:lnTo>
                  <a:lnTo>
                    <a:pt x="42" y="56"/>
                  </a:lnTo>
                  <a:lnTo>
                    <a:pt x="60" y="56"/>
                  </a:lnTo>
                  <a:lnTo>
                    <a:pt x="80" y="54"/>
                  </a:lnTo>
                  <a:lnTo>
                    <a:pt x="97" y="54"/>
                  </a:lnTo>
                  <a:lnTo>
                    <a:pt x="114" y="52"/>
                  </a:lnTo>
                  <a:lnTo>
                    <a:pt x="130" y="50"/>
                  </a:lnTo>
                  <a:lnTo>
                    <a:pt x="146" y="48"/>
                  </a:lnTo>
                  <a:lnTo>
                    <a:pt x="161" y="45"/>
                  </a:lnTo>
                  <a:lnTo>
                    <a:pt x="175" y="42"/>
                  </a:lnTo>
                  <a:lnTo>
                    <a:pt x="189" y="38"/>
                  </a:lnTo>
                  <a:lnTo>
                    <a:pt x="201" y="34"/>
                  </a:lnTo>
                  <a:lnTo>
                    <a:pt x="211" y="28"/>
                  </a:lnTo>
                  <a:lnTo>
                    <a:pt x="222" y="22"/>
                  </a:lnTo>
                  <a:lnTo>
                    <a:pt x="231" y="13"/>
                  </a:lnTo>
                  <a:lnTo>
                    <a:pt x="240" y="5"/>
                  </a:lnTo>
                  <a:lnTo>
                    <a:pt x="240" y="5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6" name="Freeform 158"/>
            <p:cNvSpPr>
              <a:spLocks/>
            </p:cNvSpPr>
            <p:nvPr/>
          </p:nvSpPr>
          <p:spPr bwMode="auto">
            <a:xfrm>
              <a:off x="3321" y="3122"/>
              <a:ext cx="23" cy="23"/>
            </a:xfrm>
            <a:custGeom>
              <a:avLst/>
              <a:gdLst>
                <a:gd name="T0" fmla="*/ 44 w 46"/>
                <a:gd name="T1" fmla="*/ 0 h 46"/>
                <a:gd name="T2" fmla="*/ 44 w 46"/>
                <a:gd name="T3" fmla="*/ 0 h 46"/>
                <a:gd name="T4" fmla="*/ 37 w 46"/>
                <a:gd name="T5" fmla="*/ 2 h 46"/>
                <a:gd name="T6" fmla="*/ 30 w 46"/>
                <a:gd name="T7" fmla="*/ 6 h 46"/>
                <a:gd name="T8" fmla="*/ 25 w 46"/>
                <a:gd name="T9" fmla="*/ 11 h 46"/>
                <a:gd name="T10" fmla="*/ 21 w 46"/>
                <a:gd name="T11" fmla="*/ 16 h 46"/>
                <a:gd name="T12" fmla="*/ 15 w 46"/>
                <a:gd name="T13" fmla="*/ 22 h 46"/>
                <a:gd name="T14" fmla="*/ 10 w 46"/>
                <a:gd name="T15" fmla="*/ 27 h 46"/>
                <a:gd name="T16" fmla="*/ 6 w 46"/>
                <a:gd name="T17" fmla="*/ 34 h 46"/>
                <a:gd name="T18" fmla="*/ 0 w 46"/>
                <a:gd name="T19" fmla="*/ 41 h 46"/>
                <a:gd name="T20" fmla="*/ 7 w 46"/>
                <a:gd name="T21" fmla="*/ 46 h 46"/>
                <a:gd name="T22" fmla="*/ 13 w 46"/>
                <a:gd name="T23" fmla="*/ 39 h 46"/>
                <a:gd name="T24" fmla="*/ 17 w 46"/>
                <a:gd name="T25" fmla="*/ 32 h 46"/>
                <a:gd name="T26" fmla="*/ 22 w 46"/>
                <a:gd name="T27" fmla="*/ 26 h 46"/>
                <a:gd name="T28" fmla="*/ 25 w 46"/>
                <a:gd name="T29" fmla="*/ 21 h 46"/>
                <a:gd name="T30" fmla="*/ 30 w 46"/>
                <a:gd name="T31" fmla="*/ 16 h 46"/>
                <a:gd name="T32" fmla="*/ 34 w 46"/>
                <a:gd name="T33" fmla="*/ 13 h 46"/>
                <a:gd name="T34" fmla="*/ 39 w 46"/>
                <a:gd name="T35" fmla="*/ 9 h 46"/>
                <a:gd name="T36" fmla="*/ 46 w 46"/>
                <a:gd name="T37" fmla="*/ 7 h 46"/>
                <a:gd name="T38" fmla="*/ 46 w 46"/>
                <a:gd name="T39" fmla="*/ 7 h 46"/>
                <a:gd name="T40" fmla="*/ 44 w 46"/>
                <a:gd name="T41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" h="46">
                  <a:moveTo>
                    <a:pt x="44" y="0"/>
                  </a:moveTo>
                  <a:lnTo>
                    <a:pt x="44" y="0"/>
                  </a:lnTo>
                  <a:lnTo>
                    <a:pt x="37" y="2"/>
                  </a:lnTo>
                  <a:lnTo>
                    <a:pt x="30" y="6"/>
                  </a:lnTo>
                  <a:lnTo>
                    <a:pt x="25" y="11"/>
                  </a:lnTo>
                  <a:lnTo>
                    <a:pt x="21" y="16"/>
                  </a:lnTo>
                  <a:lnTo>
                    <a:pt x="15" y="22"/>
                  </a:lnTo>
                  <a:lnTo>
                    <a:pt x="10" y="27"/>
                  </a:lnTo>
                  <a:lnTo>
                    <a:pt x="6" y="34"/>
                  </a:lnTo>
                  <a:lnTo>
                    <a:pt x="0" y="41"/>
                  </a:lnTo>
                  <a:lnTo>
                    <a:pt x="7" y="46"/>
                  </a:lnTo>
                  <a:lnTo>
                    <a:pt x="13" y="39"/>
                  </a:lnTo>
                  <a:lnTo>
                    <a:pt x="17" y="32"/>
                  </a:lnTo>
                  <a:lnTo>
                    <a:pt x="22" y="26"/>
                  </a:lnTo>
                  <a:lnTo>
                    <a:pt x="25" y="21"/>
                  </a:lnTo>
                  <a:lnTo>
                    <a:pt x="30" y="16"/>
                  </a:lnTo>
                  <a:lnTo>
                    <a:pt x="34" y="13"/>
                  </a:lnTo>
                  <a:lnTo>
                    <a:pt x="39" y="9"/>
                  </a:lnTo>
                  <a:lnTo>
                    <a:pt x="46" y="7"/>
                  </a:lnTo>
                  <a:lnTo>
                    <a:pt x="46" y="7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7" name="Freeform 159"/>
            <p:cNvSpPr>
              <a:spLocks/>
            </p:cNvSpPr>
            <p:nvPr/>
          </p:nvSpPr>
          <p:spPr bwMode="auto">
            <a:xfrm>
              <a:off x="3343" y="3092"/>
              <a:ext cx="56" cy="33"/>
            </a:xfrm>
            <a:custGeom>
              <a:avLst/>
              <a:gdLst>
                <a:gd name="T0" fmla="*/ 107 w 111"/>
                <a:gd name="T1" fmla="*/ 0 h 67"/>
                <a:gd name="T2" fmla="*/ 107 w 111"/>
                <a:gd name="T3" fmla="*/ 0 h 67"/>
                <a:gd name="T4" fmla="*/ 99 w 111"/>
                <a:gd name="T5" fmla="*/ 6 h 67"/>
                <a:gd name="T6" fmla="*/ 88 w 111"/>
                <a:gd name="T7" fmla="*/ 14 h 67"/>
                <a:gd name="T8" fmla="*/ 76 w 111"/>
                <a:gd name="T9" fmla="*/ 23 h 67"/>
                <a:gd name="T10" fmla="*/ 62 w 111"/>
                <a:gd name="T11" fmla="*/ 31 h 67"/>
                <a:gd name="T12" fmla="*/ 48 w 111"/>
                <a:gd name="T13" fmla="*/ 40 h 67"/>
                <a:gd name="T14" fmla="*/ 32 w 111"/>
                <a:gd name="T15" fmla="*/ 48 h 67"/>
                <a:gd name="T16" fmla="*/ 16 w 111"/>
                <a:gd name="T17" fmla="*/ 54 h 67"/>
                <a:gd name="T18" fmla="*/ 0 w 111"/>
                <a:gd name="T19" fmla="*/ 60 h 67"/>
                <a:gd name="T20" fmla="*/ 2 w 111"/>
                <a:gd name="T21" fmla="*/ 67 h 67"/>
                <a:gd name="T22" fmla="*/ 18 w 111"/>
                <a:gd name="T23" fmla="*/ 61 h 67"/>
                <a:gd name="T24" fmla="*/ 34 w 111"/>
                <a:gd name="T25" fmla="*/ 55 h 67"/>
                <a:gd name="T26" fmla="*/ 50 w 111"/>
                <a:gd name="T27" fmla="*/ 47 h 67"/>
                <a:gd name="T28" fmla="*/ 66 w 111"/>
                <a:gd name="T29" fmla="*/ 38 h 67"/>
                <a:gd name="T30" fmla="*/ 80 w 111"/>
                <a:gd name="T31" fmla="*/ 30 h 67"/>
                <a:gd name="T32" fmla="*/ 93 w 111"/>
                <a:gd name="T33" fmla="*/ 21 h 67"/>
                <a:gd name="T34" fmla="*/ 103 w 111"/>
                <a:gd name="T35" fmla="*/ 13 h 67"/>
                <a:gd name="T36" fmla="*/ 111 w 111"/>
                <a:gd name="T37" fmla="*/ 5 h 67"/>
                <a:gd name="T38" fmla="*/ 111 w 111"/>
                <a:gd name="T39" fmla="*/ 5 h 67"/>
                <a:gd name="T40" fmla="*/ 107 w 111"/>
                <a:gd name="T41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1" h="67">
                  <a:moveTo>
                    <a:pt x="107" y="0"/>
                  </a:moveTo>
                  <a:lnTo>
                    <a:pt x="107" y="0"/>
                  </a:lnTo>
                  <a:lnTo>
                    <a:pt x="99" y="6"/>
                  </a:lnTo>
                  <a:lnTo>
                    <a:pt x="88" y="14"/>
                  </a:lnTo>
                  <a:lnTo>
                    <a:pt x="76" y="23"/>
                  </a:lnTo>
                  <a:lnTo>
                    <a:pt x="62" y="31"/>
                  </a:lnTo>
                  <a:lnTo>
                    <a:pt x="48" y="40"/>
                  </a:lnTo>
                  <a:lnTo>
                    <a:pt x="32" y="48"/>
                  </a:lnTo>
                  <a:lnTo>
                    <a:pt x="16" y="54"/>
                  </a:lnTo>
                  <a:lnTo>
                    <a:pt x="0" y="60"/>
                  </a:lnTo>
                  <a:lnTo>
                    <a:pt x="2" y="67"/>
                  </a:lnTo>
                  <a:lnTo>
                    <a:pt x="18" y="61"/>
                  </a:lnTo>
                  <a:lnTo>
                    <a:pt x="34" y="55"/>
                  </a:lnTo>
                  <a:lnTo>
                    <a:pt x="50" y="47"/>
                  </a:lnTo>
                  <a:lnTo>
                    <a:pt x="66" y="38"/>
                  </a:lnTo>
                  <a:lnTo>
                    <a:pt x="80" y="30"/>
                  </a:lnTo>
                  <a:lnTo>
                    <a:pt x="93" y="21"/>
                  </a:lnTo>
                  <a:lnTo>
                    <a:pt x="103" y="13"/>
                  </a:lnTo>
                  <a:lnTo>
                    <a:pt x="111" y="5"/>
                  </a:lnTo>
                  <a:lnTo>
                    <a:pt x="111" y="5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8" name="Freeform 160"/>
            <p:cNvSpPr>
              <a:spLocks/>
            </p:cNvSpPr>
            <p:nvPr/>
          </p:nvSpPr>
          <p:spPr bwMode="auto">
            <a:xfrm>
              <a:off x="3396" y="2985"/>
              <a:ext cx="136" cy="109"/>
            </a:xfrm>
            <a:custGeom>
              <a:avLst/>
              <a:gdLst>
                <a:gd name="T0" fmla="*/ 272 w 272"/>
                <a:gd name="T1" fmla="*/ 3 h 218"/>
                <a:gd name="T2" fmla="*/ 267 w 272"/>
                <a:gd name="T3" fmla="*/ 0 h 218"/>
                <a:gd name="T4" fmla="*/ 260 w 272"/>
                <a:gd name="T5" fmla="*/ 2 h 218"/>
                <a:gd name="T6" fmla="*/ 252 w 272"/>
                <a:gd name="T7" fmla="*/ 8 h 218"/>
                <a:gd name="T8" fmla="*/ 240 w 272"/>
                <a:gd name="T9" fmla="*/ 15 h 218"/>
                <a:gd name="T10" fmla="*/ 228 w 272"/>
                <a:gd name="T11" fmla="*/ 24 h 218"/>
                <a:gd name="T12" fmla="*/ 212 w 272"/>
                <a:gd name="T13" fmla="*/ 34 h 218"/>
                <a:gd name="T14" fmla="*/ 195 w 272"/>
                <a:gd name="T15" fmla="*/ 47 h 218"/>
                <a:gd name="T16" fmla="*/ 177 w 272"/>
                <a:gd name="T17" fmla="*/ 61 h 218"/>
                <a:gd name="T18" fmla="*/ 157 w 272"/>
                <a:gd name="T19" fmla="*/ 76 h 218"/>
                <a:gd name="T20" fmla="*/ 137 w 272"/>
                <a:gd name="T21" fmla="*/ 92 h 218"/>
                <a:gd name="T22" fmla="*/ 116 w 272"/>
                <a:gd name="T23" fmla="*/ 109 h 218"/>
                <a:gd name="T24" fmla="*/ 95 w 272"/>
                <a:gd name="T25" fmla="*/ 127 h 218"/>
                <a:gd name="T26" fmla="*/ 75 w 272"/>
                <a:gd name="T27" fmla="*/ 144 h 218"/>
                <a:gd name="T28" fmla="*/ 55 w 272"/>
                <a:gd name="T29" fmla="*/ 161 h 218"/>
                <a:gd name="T30" fmla="*/ 35 w 272"/>
                <a:gd name="T31" fmla="*/ 180 h 218"/>
                <a:gd name="T32" fmla="*/ 17 w 272"/>
                <a:gd name="T33" fmla="*/ 197 h 218"/>
                <a:gd name="T34" fmla="*/ 0 w 272"/>
                <a:gd name="T35" fmla="*/ 213 h 218"/>
                <a:gd name="T36" fmla="*/ 4 w 272"/>
                <a:gd name="T37" fmla="*/ 218 h 218"/>
                <a:gd name="T38" fmla="*/ 22 w 272"/>
                <a:gd name="T39" fmla="*/ 201 h 218"/>
                <a:gd name="T40" fmla="*/ 40 w 272"/>
                <a:gd name="T41" fmla="*/ 184 h 218"/>
                <a:gd name="T42" fmla="*/ 60 w 272"/>
                <a:gd name="T43" fmla="*/ 168 h 218"/>
                <a:gd name="T44" fmla="*/ 79 w 272"/>
                <a:gd name="T45" fmla="*/ 151 h 218"/>
                <a:gd name="T46" fmla="*/ 100 w 272"/>
                <a:gd name="T47" fmla="*/ 133 h 218"/>
                <a:gd name="T48" fmla="*/ 121 w 272"/>
                <a:gd name="T49" fmla="*/ 116 h 218"/>
                <a:gd name="T50" fmla="*/ 141 w 272"/>
                <a:gd name="T51" fmla="*/ 99 h 218"/>
                <a:gd name="T52" fmla="*/ 162 w 272"/>
                <a:gd name="T53" fmla="*/ 83 h 218"/>
                <a:gd name="T54" fmla="*/ 182 w 272"/>
                <a:gd name="T55" fmla="*/ 68 h 218"/>
                <a:gd name="T56" fmla="*/ 200 w 272"/>
                <a:gd name="T57" fmla="*/ 54 h 218"/>
                <a:gd name="T58" fmla="*/ 216 w 272"/>
                <a:gd name="T59" fmla="*/ 41 h 218"/>
                <a:gd name="T60" fmla="*/ 232 w 272"/>
                <a:gd name="T61" fmla="*/ 31 h 218"/>
                <a:gd name="T62" fmla="*/ 245 w 272"/>
                <a:gd name="T63" fmla="*/ 22 h 218"/>
                <a:gd name="T64" fmla="*/ 257 w 272"/>
                <a:gd name="T65" fmla="*/ 15 h 218"/>
                <a:gd name="T66" fmla="*/ 265 w 272"/>
                <a:gd name="T67" fmla="*/ 9 h 218"/>
                <a:gd name="T68" fmla="*/ 269 w 272"/>
                <a:gd name="T69" fmla="*/ 7 h 218"/>
                <a:gd name="T70" fmla="*/ 265 w 272"/>
                <a:gd name="T71" fmla="*/ 3 h 218"/>
                <a:gd name="T72" fmla="*/ 269 w 272"/>
                <a:gd name="T73" fmla="*/ 7 h 218"/>
                <a:gd name="T74" fmla="*/ 272 w 272"/>
                <a:gd name="T75" fmla="*/ 4 h 218"/>
                <a:gd name="T76" fmla="*/ 272 w 272"/>
                <a:gd name="T77" fmla="*/ 2 h 218"/>
                <a:gd name="T78" fmla="*/ 270 w 272"/>
                <a:gd name="T79" fmla="*/ 0 h 218"/>
                <a:gd name="T80" fmla="*/ 267 w 272"/>
                <a:gd name="T81" fmla="*/ 0 h 218"/>
                <a:gd name="T82" fmla="*/ 272 w 272"/>
                <a:gd name="T83" fmla="*/ 3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2" h="218">
                  <a:moveTo>
                    <a:pt x="272" y="3"/>
                  </a:moveTo>
                  <a:lnTo>
                    <a:pt x="267" y="0"/>
                  </a:lnTo>
                  <a:lnTo>
                    <a:pt x="260" y="2"/>
                  </a:lnTo>
                  <a:lnTo>
                    <a:pt x="252" y="8"/>
                  </a:lnTo>
                  <a:lnTo>
                    <a:pt x="240" y="15"/>
                  </a:lnTo>
                  <a:lnTo>
                    <a:pt x="228" y="24"/>
                  </a:lnTo>
                  <a:lnTo>
                    <a:pt x="212" y="34"/>
                  </a:lnTo>
                  <a:lnTo>
                    <a:pt x="195" y="47"/>
                  </a:lnTo>
                  <a:lnTo>
                    <a:pt x="177" y="61"/>
                  </a:lnTo>
                  <a:lnTo>
                    <a:pt x="157" y="76"/>
                  </a:lnTo>
                  <a:lnTo>
                    <a:pt x="137" y="92"/>
                  </a:lnTo>
                  <a:lnTo>
                    <a:pt x="116" y="109"/>
                  </a:lnTo>
                  <a:lnTo>
                    <a:pt x="95" y="127"/>
                  </a:lnTo>
                  <a:lnTo>
                    <a:pt x="75" y="144"/>
                  </a:lnTo>
                  <a:lnTo>
                    <a:pt x="55" y="161"/>
                  </a:lnTo>
                  <a:lnTo>
                    <a:pt x="35" y="180"/>
                  </a:lnTo>
                  <a:lnTo>
                    <a:pt x="17" y="197"/>
                  </a:lnTo>
                  <a:lnTo>
                    <a:pt x="0" y="213"/>
                  </a:lnTo>
                  <a:lnTo>
                    <a:pt x="4" y="218"/>
                  </a:lnTo>
                  <a:lnTo>
                    <a:pt x="22" y="201"/>
                  </a:lnTo>
                  <a:lnTo>
                    <a:pt x="40" y="184"/>
                  </a:lnTo>
                  <a:lnTo>
                    <a:pt x="60" y="168"/>
                  </a:lnTo>
                  <a:lnTo>
                    <a:pt x="79" y="151"/>
                  </a:lnTo>
                  <a:lnTo>
                    <a:pt x="100" y="133"/>
                  </a:lnTo>
                  <a:lnTo>
                    <a:pt x="121" y="116"/>
                  </a:lnTo>
                  <a:lnTo>
                    <a:pt x="141" y="99"/>
                  </a:lnTo>
                  <a:lnTo>
                    <a:pt x="162" y="83"/>
                  </a:lnTo>
                  <a:lnTo>
                    <a:pt x="182" y="68"/>
                  </a:lnTo>
                  <a:lnTo>
                    <a:pt x="200" y="54"/>
                  </a:lnTo>
                  <a:lnTo>
                    <a:pt x="216" y="41"/>
                  </a:lnTo>
                  <a:lnTo>
                    <a:pt x="232" y="31"/>
                  </a:lnTo>
                  <a:lnTo>
                    <a:pt x="245" y="22"/>
                  </a:lnTo>
                  <a:lnTo>
                    <a:pt x="257" y="15"/>
                  </a:lnTo>
                  <a:lnTo>
                    <a:pt x="265" y="9"/>
                  </a:lnTo>
                  <a:lnTo>
                    <a:pt x="269" y="7"/>
                  </a:lnTo>
                  <a:lnTo>
                    <a:pt x="265" y="3"/>
                  </a:lnTo>
                  <a:lnTo>
                    <a:pt x="269" y="7"/>
                  </a:lnTo>
                  <a:lnTo>
                    <a:pt x="272" y="4"/>
                  </a:lnTo>
                  <a:lnTo>
                    <a:pt x="272" y="2"/>
                  </a:lnTo>
                  <a:lnTo>
                    <a:pt x="270" y="0"/>
                  </a:lnTo>
                  <a:lnTo>
                    <a:pt x="267" y="0"/>
                  </a:lnTo>
                  <a:lnTo>
                    <a:pt x="272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09" name="Freeform 161"/>
            <p:cNvSpPr>
              <a:spLocks/>
            </p:cNvSpPr>
            <p:nvPr/>
          </p:nvSpPr>
          <p:spPr bwMode="auto">
            <a:xfrm>
              <a:off x="3521" y="2987"/>
              <a:ext cx="11" cy="148"/>
            </a:xfrm>
            <a:custGeom>
              <a:avLst/>
              <a:gdLst>
                <a:gd name="T0" fmla="*/ 12 w 22"/>
                <a:gd name="T1" fmla="*/ 287 h 296"/>
                <a:gd name="T2" fmla="*/ 16 w 22"/>
                <a:gd name="T3" fmla="*/ 292 h 296"/>
                <a:gd name="T4" fmla="*/ 8 w 22"/>
                <a:gd name="T5" fmla="*/ 220 h 296"/>
                <a:gd name="T6" fmla="*/ 7 w 22"/>
                <a:gd name="T7" fmla="*/ 141 h 296"/>
                <a:gd name="T8" fmla="*/ 12 w 22"/>
                <a:gd name="T9" fmla="*/ 65 h 296"/>
                <a:gd name="T10" fmla="*/ 22 w 22"/>
                <a:gd name="T11" fmla="*/ 0 h 296"/>
                <a:gd name="T12" fmla="*/ 15 w 22"/>
                <a:gd name="T13" fmla="*/ 0 h 296"/>
                <a:gd name="T14" fmla="*/ 5 w 22"/>
                <a:gd name="T15" fmla="*/ 65 h 296"/>
                <a:gd name="T16" fmla="*/ 0 w 22"/>
                <a:gd name="T17" fmla="*/ 141 h 296"/>
                <a:gd name="T18" fmla="*/ 1 w 22"/>
                <a:gd name="T19" fmla="*/ 220 h 296"/>
                <a:gd name="T20" fmla="*/ 9 w 22"/>
                <a:gd name="T21" fmla="*/ 292 h 296"/>
                <a:gd name="T22" fmla="*/ 12 w 22"/>
                <a:gd name="T23" fmla="*/ 296 h 296"/>
                <a:gd name="T24" fmla="*/ 9 w 22"/>
                <a:gd name="T25" fmla="*/ 292 h 296"/>
                <a:gd name="T26" fmla="*/ 10 w 22"/>
                <a:gd name="T27" fmla="*/ 294 h 296"/>
                <a:gd name="T28" fmla="*/ 12 w 22"/>
                <a:gd name="T29" fmla="*/ 295 h 296"/>
                <a:gd name="T30" fmla="*/ 15 w 22"/>
                <a:gd name="T31" fmla="*/ 294 h 296"/>
                <a:gd name="T32" fmla="*/ 16 w 22"/>
                <a:gd name="T33" fmla="*/ 292 h 296"/>
                <a:gd name="T34" fmla="*/ 12 w 22"/>
                <a:gd name="T35" fmla="*/ 287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" h="296">
                  <a:moveTo>
                    <a:pt x="12" y="287"/>
                  </a:moveTo>
                  <a:lnTo>
                    <a:pt x="16" y="292"/>
                  </a:lnTo>
                  <a:lnTo>
                    <a:pt x="8" y="220"/>
                  </a:lnTo>
                  <a:lnTo>
                    <a:pt x="7" y="141"/>
                  </a:lnTo>
                  <a:lnTo>
                    <a:pt x="12" y="65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5" y="65"/>
                  </a:lnTo>
                  <a:lnTo>
                    <a:pt x="0" y="141"/>
                  </a:lnTo>
                  <a:lnTo>
                    <a:pt x="1" y="220"/>
                  </a:lnTo>
                  <a:lnTo>
                    <a:pt x="9" y="292"/>
                  </a:lnTo>
                  <a:lnTo>
                    <a:pt x="12" y="296"/>
                  </a:lnTo>
                  <a:lnTo>
                    <a:pt x="9" y="292"/>
                  </a:lnTo>
                  <a:lnTo>
                    <a:pt x="10" y="294"/>
                  </a:lnTo>
                  <a:lnTo>
                    <a:pt x="12" y="295"/>
                  </a:lnTo>
                  <a:lnTo>
                    <a:pt x="15" y="294"/>
                  </a:lnTo>
                  <a:lnTo>
                    <a:pt x="16" y="292"/>
                  </a:lnTo>
                  <a:lnTo>
                    <a:pt x="12" y="2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0" name="Freeform 162"/>
            <p:cNvSpPr>
              <a:spLocks/>
            </p:cNvSpPr>
            <p:nvPr/>
          </p:nvSpPr>
          <p:spPr bwMode="auto">
            <a:xfrm>
              <a:off x="3528" y="3131"/>
              <a:ext cx="141" cy="4"/>
            </a:xfrm>
            <a:custGeom>
              <a:avLst/>
              <a:gdLst>
                <a:gd name="T0" fmla="*/ 274 w 284"/>
                <a:gd name="T1" fmla="*/ 5 h 9"/>
                <a:gd name="T2" fmla="*/ 279 w 284"/>
                <a:gd name="T3" fmla="*/ 0 h 9"/>
                <a:gd name="T4" fmla="*/ 0 w 284"/>
                <a:gd name="T5" fmla="*/ 0 h 9"/>
                <a:gd name="T6" fmla="*/ 0 w 284"/>
                <a:gd name="T7" fmla="*/ 9 h 9"/>
                <a:gd name="T8" fmla="*/ 279 w 284"/>
                <a:gd name="T9" fmla="*/ 9 h 9"/>
                <a:gd name="T10" fmla="*/ 284 w 284"/>
                <a:gd name="T11" fmla="*/ 5 h 9"/>
                <a:gd name="T12" fmla="*/ 279 w 284"/>
                <a:gd name="T13" fmla="*/ 9 h 9"/>
                <a:gd name="T14" fmla="*/ 282 w 284"/>
                <a:gd name="T15" fmla="*/ 8 h 9"/>
                <a:gd name="T16" fmla="*/ 284 w 284"/>
                <a:gd name="T17" fmla="*/ 5 h 9"/>
                <a:gd name="T18" fmla="*/ 282 w 284"/>
                <a:gd name="T19" fmla="*/ 1 h 9"/>
                <a:gd name="T20" fmla="*/ 279 w 284"/>
                <a:gd name="T21" fmla="*/ 0 h 9"/>
                <a:gd name="T22" fmla="*/ 274 w 284"/>
                <a:gd name="T23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4" h="9">
                  <a:moveTo>
                    <a:pt x="274" y="5"/>
                  </a:moveTo>
                  <a:lnTo>
                    <a:pt x="279" y="0"/>
                  </a:lnTo>
                  <a:lnTo>
                    <a:pt x="0" y="0"/>
                  </a:lnTo>
                  <a:lnTo>
                    <a:pt x="0" y="9"/>
                  </a:lnTo>
                  <a:lnTo>
                    <a:pt x="279" y="9"/>
                  </a:lnTo>
                  <a:lnTo>
                    <a:pt x="284" y="5"/>
                  </a:lnTo>
                  <a:lnTo>
                    <a:pt x="279" y="9"/>
                  </a:lnTo>
                  <a:lnTo>
                    <a:pt x="282" y="8"/>
                  </a:lnTo>
                  <a:lnTo>
                    <a:pt x="284" y="5"/>
                  </a:lnTo>
                  <a:lnTo>
                    <a:pt x="282" y="1"/>
                  </a:lnTo>
                  <a:lnTo>
                    <a:pt x="279" y="0"/>
                  </a:lnTo>
                  <a:lnTo>
                    <a:pt x="27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1" name="Freeform 163"/>
            <p:cNvSpPr>
              <a:spLocks/>
            </p:cNvSpPr>
            <p:nvPr/>
          </p:nvSpPr>
          <p:spPr bwMode="auto">
            <a:xfrm>
              <a:off x="3108" y="2559"/>
              <a:ext cx="448" cy="562"/>
            </a:xfrm>
            <a:custGeom>
              <a:avLst/>
              <a:gdLst>
                <a:gd name="T0" fmla="*/ 31 w 897"/>
                <a:gd name="T1" fmla="*/ 1115 h 1125"/>
                <a:gd name="T2" fmla="*/ 96 w 897"/>
                <a:gd name="T3" fmla="*/ 1125 h 1125"/>
                <a:gd name="T4" fmla="*/ 157 w 897"/>
                <a:gd name="T5" fmla="*/ 1107 h 1125"/>
                <a:gd name="T6" fmla="*/ 202 w 897"/>
                <a:gd name="T7" fmla="*/ 1067 h 1125"/>
                <a:gd name="T8" fmla="*/ 230 w 897"/>
                <a:gd name="T9" fmla="*/ 1067 h 1125"/>
                <a:gd name="T10" fmla="*/ 253 w 897"/>
                <a:gd name="T11" fmla="*/ 1053 h 1125"/>
                <a:gd name="T12" fmla="*/ 282 w 897"/>
                <a:gd name="T13" fmla="*/ 1041 h 1125"/>
                <a:gd name="T14" fmla="*/ 315 w 897"/>
                <a:gd name="T15" fmla="*/ 1024 h 1125"/>
                <a:gd name="T16" fmla="*/ 342 w 897"/>
                <a:gd name="T17" fmla="*/ 991 h 1125"/>
                <a:gd name="T18" fmla="*/ 395 w 897"/>
                <a:gd name="T19" fmla="*/ 947 h 1125"/>
                <a:gd name="T20" fmla="*/ 501 w 897"/>
                <a:gd name="T21" fmla="*/ 874 h 1125"/>
                <a:gd name="T22" fmla="*/ 577 w 897"/>
                <a:gd name="T23" fmla="*/ 793 h 1125"/>
                <a:gd name="T24" fmla="*/ 652 w 897"/>
                <a:gd name="T25" fmla="*/ 694 h 1125"/>
                <a:gd name="T26" fmla="*/ 688 w 897"/>
                <a:gd name="T27" fmla="*/ 653 h 1125"/>
                <a:gd name="T28" fmla="*/ 720 w 897"/>
                <a:gd name="T29" fmla="*/ 662 h 1125"/>
                <a:gd name="T30" fmla="*/ 745 w 897"/>
                <a:gd name="T31" fmla="*/ 680 h 1125"/>
                <a:gd name="T32" fmla="*/ 777 w 897"/>
                <a:gd name="T33" fmla="*/ 657 h 1125"/>
                <a:gd name="T34" fmla="*/ 791 w 897"/>
                <a:gd name="T35" fmla="*/ 595 h 1125"/>
                <a:gd name="T36" fmla="*/ 812 w 897"/>
                <a:gd name="T37" fmla="*/ 524 h 1125"/>
                <a:gd name="T38" fmla="*/ 861 w 897"/>
                <a:gd name="T39" fmla="*/ 402 h 1125"/>
                <a:gd name="T40" fmla="*/ 896 w 897"/>
                <a:gd name="T41" fmla="*/ 256 h 1125"/>
                <a:gd name="T42" fmla="*/ 887 w 897"/>
                <a:gd name="T43" fmla="*/ 106 h 1125"/>
                <a:gd name="T44" fmla="*/ 876 w 897"/>
                <a:gd name="T45" fmla="*/ 68 h 1125"/>
                <a:gd name="T46" fmla="*/ 866 w 897"/>
                <a:gd name="T47" fmla="*/ 16 h 1125"/>
                <a:gd name="T48" fmla="*/ 857 w 897"/>
                <a:gd name="T49" fmla="*/ 6 h 1125"/>
                <a:gd name="T50" fmla="*/ 849 w 897"/>
                <a:gd name="T51" fmla="*/ 66 h 1125"/>
                <a:gd name="T52" fmla="*/ 798 w 897"/>
                <a:gd name="T53" fmla="*/ 186 h 1125"/>
                <a:gd name="T54" fmla="*/ 772 w 897"/>
                <a:gd name="T55" fmla="*/ 326 h 1125"/>
                <a:gd name="T56" fmla="*/ 756 w 897"/>
                <a:gd name="T57" fmla="*/ 336 h 1125"/>
                <a:gd name="T58" fmla="*/ 725 w 897"/>
                <a:gd name="T59" fmla="*/ 377 h 1125"/>
                <a:gd name="T60" fmla="*/ 677 w 897"/>
                <a:gd name="T61" fmla="*/ 428 h 1125"/>
                <a:gd name="T62" fmla="*/ 620 w 897"/>
                <a:gd name="T63" fmla="*/ 480 h 1125"/>
                <a:gd name="T64" fmla="*/ 567 w 897"/>
                <a:gd name="T65" fmla="*/ 521 h 1125"/>
                <a:gd name="T66" fmla="*/ 470 w 897"/>
                <a:gd name="T67" fmla="*/ 581 h 1125"/>
                <a:gd name="T68" fmla="*/ 372 w 897"/>
                <a:gd name="T69" fmla="*/ 637 h 1125"/>
                <a:gd name="T70" fmla="*/ 300 w 897"/>
                <a:gd name="T71" fmla="*/ 689 h 1125"/>
                <a:gd name="T72" fmla="*/ 266 w 897"/>
                <a:gd name="T73" fmla="*/ 746 h 1125"/>
                <a:gd name="T74" fmla="*/ 265 w 897"/>
                <a:gd name="T75" fmla="*/ 841 h 1125"/>
                <a:gd name="T76" fmla="*/ 239 w 897"/>
                <a:gd name="T77" fmla="*/ 923 h 1125"/>
                <a:gd name="T78" fmla="*/ 229 w 897"/>
                <a:gd name="T79" fmla="*/ 883 h 1125"/>
                <a:gd name="T80" fmla="*/ 237 w 897"/>
                <a:gd name="T81" fmla="*/ 836 h 1125"/>
                <a:gd name="T82" fmla="*/ 215 w 897"/>
                <a:gd name="T83" fmla="*/ 862 h 1125"/>
                <a:gd name="T84" fmla="*/ 190 w 897"/>
                <a:gd name="T85" fmla="*/ 895 h 1125"/>
                <a:gd name="T86" fmla="*/ 193 w 897"/>
                <a:gd name="T87" fmla="*/ 845 h 1125"/>
                <a:gd name="T88" fmla="*/ 136 w 897"/>
                <a:gd name="T89" fmla="*/ 878 h 1125"/>
                <a:gd name="T90" fmla="*/ 77 w 897"/>
                <a:gd name="T91" fmla="*/ 977 h 1125"/>
                <a:gd name="T92" fmla="*/ 73 w 897"/>
                <a:gd name="T93" fmla="*/ 929 h 1125"/>
                <a:gd name="T94" fmla="*/ 116 w 897"/>
                <a:gd name="T95" fmla="*/ 837 h 1125"/>
                <a:gd name="T96" fmla="*/ 83 w 897"/>
                <a:gd name="T97" fmla="*/ 861 h 1125"/>
                <a:gd name="T98" fmla="*/ 39 w 897"/>
                <a:gd name="T99" fmla="*/ 923 h 1125"/>
                <a:gd name="T100" fmla="*/ 14 w 897"/>
                <a:gd name="T101" fmla="*/ 1016 h 1125"/>
                <a:gd name="T102" fmla="*/ 0 w 897"/>
                <a:gd name="T103" fmla="*/ 1069 h 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97" h="1125">
                  <a:moveTo>
                    <a:pt x="0" y="1080"/>
                  </a:moveTo>
                  <a:lnTo>
                    <a:pt x="8" y="1096"/>
                  </a:lnTo>
                  <a:lnTo>
                    <a:pt x="18" y="1107"/>
                  </a:lnTo>
                  <a:lnTo>
                    <a:pt x="31" y="1115"/>
                  </a:lnTo>
                  <a:lnTo>
                    <a:pt x="47" y="1121"/>
                  </a:lnTo>
                  <a:lnTo>
                    <a:pt x="63" y="1124"/>
                  </a:lnTo>
                  <a:lnTo>
                    <a:pt x="80" y="1125"/>
                  </a:lnTo>
                  <a:lnTo>
                    <a:pt x="96" y="1125"/>
                  </a:lnTo>
                  <a:lnTo>
                    <a:pt x="113" y="1125"/>
                  </a:lnTo>
                  <a:lnTo>
                    <a:pt x="128" y="1122"/>
                  </a:lnTo>
                  <a:lnTo>
                    <a:pt x="143" y="1117"/>
                  </a:lnTo>
                  <a:lnTo>
                    <a:pt x="157" y="1107"/>
                  </a:lnTo>
                  <a:lnTo>
                    <a:pt x="171" y="1096"/>
                  </a:lnTo>
                  <a:lnTo>
                    <a:pt x="184" y="1086"/>
                  </a:lnTo>
                  <a:lnTo>
                    <a:pt x="194" y="1075"/>
                  </a:lnTo>
                  <a:lnTo>
                    <a:pt x="202" y="1067"/>
                  </a:lnTo>
                  <a:lnTo>
                    <a:pt x="207" y="1061"/>
                  </a:lnTo>
                  <a:lnTo>
                    <a:pt x="214" y="1059"/>
                  </a:lnTo>
                  <a:lnTo>
                    <a:pt x="222" y="1062"/>
                  </a:lnTo>
                  <a:lnTo>
                    <a:pt x="230" y="1067"/>
                  </a:lnTo>
                  <a:lnTo>
                    <a:pt x="238" y="1065"/>
                  </a:lnTo>
                  <a:lnTo>
                    <a:pt x="243" y="1061"/>
                  </a:lnTo>
                  <a:lnTo>
                    <a:pt x="247" y="1057"/>
                  </a:lnTo>
                  <a:lnTo>
                    <a:pt x="253" y="1053"/>
                  </a:lnTo>
                  <a:lnTo>
                    <a:pt x="260" y="1050"/>
                  </a:lnTo>
                  <a:lnTo>
                    <a:pt x="267" y="1045"/>
                  </a:lnTo>
                  <a:lnTo>
                    <a:pt x="275" y="1043"/>
                  </a:lnTo>
                  <a:lnTo>
                    <a:pt x="282" y="1041"/>
                  </a:lnTo>
                  <a:lnTo>
                    <a:pt x="290" y="1038"/>
                  </a:lnTo>
                  <a:lnTo>
                    <a:pt x="298" y="1036"/>
                  </a:lnTo>
                  <a:lnTo>
                    <a:pt x="307" y="1031"/>
                  </a:lnTo>
                  <a:lnTo>
                    <a:pt x="315" y="1024"/>
                  </a:lnTo>
                  <a:lnTo>
                    <a:pt x="323" y="1016"/>
                  </a:lnTo>
                  <a:lnTo>
                    <a:pt x="330" y="1008"/>
                  </a:lnTo>
                  <a:lnTo>
                    <a:pt x="337" y="999"/>
                  </a:lnTo>
                  <a:lnTo>
                    <a:pt x="342" y="991"/>
                  </a:lnTo>
                  <a:lnTo>
                    <a:pt x="346" y="984"/>
                  </a:lnTo>
                  <a:lnTo>
                    <a:pt x="356" y="976"/>
                  </a:lnTo>
                  <a:lnTo>
                    <a:pt x="372" y="963"/>
                  </a:lnTo>
                  <a:lnTo>
                    <a:pt x="395" y="947"/>
                  </a:lnTo>
                  <a:lnTo>
                    <a:pt x="421" y="929"/>
                  </a:lnTo>
                  <a:lnTo>
                    <a:pt x="450" y="910"/>
                  </a:lnTo>
                  <a:lnTo>
                    <a:pt x="477" y="891"/>
                  </a:lnTo>
                  <a:lnTo>
                    <a:pt x="501" y="874"/>
                  </a:lnTo>
                  <a:lnTo>
                    <a:pt x="519" y="857"/>
                  </a:lnTo>
                  <a:lnTo>
                    <a:pt x="536" y="840"/>
                  </a:lnTo>
                  <a:lnTo>
                    <a:pt x="555" y="818"/>
                  </a:lnTo>
                  <a:lnTo>
                    <a:pt x="577" y="793"/>
                  </a:lnTo>
                  <a:lnTo>
                    <a:pt x="597" y="766"/>
                  </a:lnTo>
                  <a:lnTo>
                    <a:pt x="618" y="740"/>
                  </a:lnTo>
                  <a:lnTo>
                    <a:pt x="637" y="715"/>
                  </a:lnTo>
                  <a:lnTo>
                    <a:pt x="652" y="694"/>
                  </a:lnTo>
                  <a:lnTo>
                    <a:pt x="662" y="677"/>
                  </a:lnTo>
                  <a:lnTo>
                    <a:pt x="670" y="665"/>
                  </a:lnTo>
                  <a:lnTo>
                    <a:pt x="679" y="657"/>
                  </a:lnTo>
                  <a:lnTo>
                    <a:pt x="688" y="653"/>
                  </a:lnTo>
                  <a:lnTo>
                    <a:pt x="698" y="652"/>
                  </a:lnTo>
                  <a:lnTo>
                    <a:pt x="706" y="653"/>
                  </a:lnTo>
                  <a:lnTo>
                    <a:pt x="714" y="657"/>
                  </a:lnTo>
                  <a:lnTo>
                    <a:pt x="720" y="662"/>
                  </a:lnTo>
                  <a:lnTo>
                    <a:pt x="724" y="667"/>
                  </a:lnTo>
                  <a:lnTo>
                    <a:pt x="729" y="673"/>
                  </a:lnTo>
                  <a:lnTo>
                    <a:pt x="736" y="678"/>
                  </a:lnTo>
                  <a:lnTo>
                    <a:pt x="745" y="680"/>
                  </a:lnTo>
                  <a:lnTo>
                    <a:pt x="754" y="679"/>
                  </a:lnTo>
                  <a:lnTo>
                    <a:pt x="763" y="675"/>
                  </a:lnTo>
                  <a:lnTo>
                    <a:pt x="771" y="668"/>
                  </a:lnTo>
                  <a:lnTo>
                    <a:pt x="777" y="657"/>
                  </a:lnTo>
                  <a:lnTo>
                    <a:pt x="782" y="640"/>
                  </a:lnTo>
                  <a:lnTo>
                    <a:pt x="784" y="628"/>
                  </a:lnTo>
                  <a:lnTo>
                    <a:pt x="787" y="612"/>
                  </a:lnTo>
                  <a:lnTo>
                    <a:pt x="791" y="595"/>
                  </a:lnTo>
                  <a:lnTo>
                    <a:pt x="797" y="576"/>
                  </a:lnTo>
                  <a:lnTo>
                    <a:pt x="801" y="557"/>
                  </a:lnTo>
                  <a:lnTo>
                    <a:pt x="807" y="539"/>
                  </a:lnTo>
                  <a:lnTo>
                    <a:pt x="812" y="524"/>
                  </a:lnTo>
                  <a:lnTo>
                    <a:pt x="816" y="513"/>
                  </a:lnTo>
                  <a:lnTo>
                    <a:pt x="832" y="475"/>
                  </a:lnTo>
                  <a:lnTo>
                    <a:pt x="847" y="438"/>
                  </a:lnTo>
                  <a:lnTo>
                    <a:pt x="861" y="402"/>
                  </a:lnTo>
                  <a:lnTo>
                    <a:pt x="874" y="367"/>
                  </a:lnTo>
                  <a:lnTo>
                    <a:pt x="883" y="331"/>
                  </a:lnTo>
                  <a:lnTo>
                    <a:pt x="891" y="295"/>
                  </a:lnTo>
                  <a:lnTo>
                    <a:pt x="896" y="256"/>
                  </a:lnTo>
                  <a:lnTo>
                    <a:pt x="897" y="216"/>
                  </a:lnTo>
                  <a:lnTo>
                    <a:pt x="895" y="180"/>
                  </a:lnTo>
                  <a:lnTo>
                    <a:pt x="891" y="140"/>
                  </a:lnTo>
                  <a:lnTo>
                    <a:pt x="887" y="106"/>
                  </a:lnTo>
                  <a:lnTo>
                    <a:pt x="884" y="86"/>
                  </a:lnTo>
                  <a:lnTo>
                    <a:pt x="883" y="77"/>
                  </a:lnTo>
                  <a:lnTo>
                    <a:pt x="881" y="72"/>
                  </a:lnTo>
                  <a:lnTo>
                    <a:pt x="876" y="68"/>
                  </a:lnTo>
                  <a:lnTo>
                    <a:pt x="870" y="67"/>
                  </a:lnTo>
                  <a:lnTo>
                    <a:pt x="870" y="48"/>
                  </a:lnTo>
                  <a:lnTo>
                    <a:pt x="868" y="30"/>
                  </a:lnTo>
                  <a:lnTo>
                    <a:pt x="866" y="16"/>
                  </a:lnTo>
                  <a:lnTo>
                    <a:pt x="865" y="6"/>
                  </a:lnTo>
                  <a:lnTo>
                    <a:pt x="863" y="0"/>
                  </a:lnTo>
                  <a:lnTo>
                    <a:pt x="860" y="0"/>
                  </a:lnTo>
                  <a:lnTo>
                    <a:pt x="857" y="6"/>
                  </a:lnTo>
                  <a:lnTo>
                    <a:pt x="853" y="16"/>
                  </a:lnTo>
                  <a:lnTo>
                    <a:pt x="852" y="30"/>
                  </a:lnTo>
                  <a:lnTo>
                    <a:pt x="852" y="48"/>
                  </a:lnTo>
                  <a:lnTo>
                    <a:pt x="849" y="66"/>
                  </a:lnTo>
                  <a:lnTo>
                    <a:pt x="839" y="82"/>
                  </a:lnTo>
                  <a:lnTo>
                    <a:pt x="822" y="110"/>
                  </a:lnTo>
                  <a:lnTo>
                    <a:pt x="808" y="147"/>
                  </a:lnTo>
                  <a:lnTo>
                    <a:pt x="798" y="186"/>
                  </a:lnTo>
                  <a:lnTo>
                    <a:pt x="789" y="227"/>
                  </a:lnTo>
                  <a:lnTo>
                    <a:pt x="782" y="266"/>
                  </a:lnTo>
                  <a:lnTo>
                    <a:pt x="777" y="301"/>
                  </a:lnTo>
                  <a:lnTo>
                    <a:pt x="772" y="326"/>
                  </a:lnTo>
                  <a:lnTo>
                    <a:pt x="769" y="340"/>
                  </a:lnTo>
                  <a:lnTo>
                    <a:pt x="766" y="334"/>
                  </a:lnTo>
                  <a:lnTo>
                    <a:pt x="762" y="332"/>
                  </a:lnTo>
                  <a:lnTo>
                    <a:pt x="756" y="336"/>
                  </a:lnTo>
                  <a:lnTo>
                    <a:pt x="749" y="345"/>
                  </a:lnTo>
                  <a:lnTo>
                    <a:pt x="743" y="354"/>
                  </a:lnTo>
                  <a:lnTo>
                    <a:pt x="734" y="365"/>
                  </a:lnTo>
                  <a:lnTo>
                    <a:pt x="725" y="377"/>
                  </a:lnTo>
                  <a:lnTo>
                    <a:pt x="715" y="389"/>
                  </a:lnTo>
                  <a:lnTo>
                    <a:pt x="703" y="401"/>
                  </a:lnTo>
                  <a:lnTo>
                    <a:pt x="691" y="415"/>
                  </a:lnTo>
                  <a:lnTo>
                    <a:pt x="677" y="428"/>
                  </a:lnTo>
                  <a:lnTo>
                    <a:pt x="663" y="442"/>
                  </a:lnTo>
                  <a:lnTo>
                    <a:pt x="649" y="454"/>
                  </a:lnTo>
                  <a:lnTo>
                    <a:pt x="634" y="467"/>
                  </a:lnTo>
                  <a:lnTo>
                    <a:pt x="620" y="480"/>
                  </a:lnTo>
                  <a:lnTo>
                    <a:pt x="607" y="491"/>
                  </a:lnTo>
                  <a:lnTo>
                    <a:pt x="593" y="503"/>
                  </a:lnTo>
                  <a:lnTo>
                    <a:pt x="580" y="513"/>
                  </a:lnTo>
                  <a:lnTo>
                    <a:pt x="567" y="521"/>
                  </a:lnTo>
                  <a:lnTo>
                    <a:pt x="556" y="529"/>
                  </a:lnTo>
                  <a:lnTo>
                    <a:pt x="526" y="548"/>
                  </a:lnTo>
                  <a:lnTo>
                    <a:pt x="497" y="565"/>
                  </a:lnTo>
                  <a:lnTo>
                    <a:pt x="470" y="581"/>
                  </a:lnTo>
                  <a:lnTo>
                    <a:pt x="443" y="596"/>
                  </a:lnTo>
                  <a:lnTo>
                    <a:pt x="418" y="611"/>
                  </a:lnTo>
                  <a:lnTo>
                    <a:pt x="394" y="625"/>
                  </a:lnTo>
                  <a:lnTo>
                    <a:pt x="372" y="637"/>
                  </a:lnTo>
                  <a:lnTo>
                    <a:pt x="351" y="650"/>
                  </a:lnTo>
                  <a:lnTo>
                    <a:pt x="331" y="664"/>
                  </a:lnTo>
                  <a:lnTo>
                    <a:pt x="315" y="677"/>
                  </a:lnTo>
                  <a:lnTo>
                    <a:pt x="300" y="689"/>
                  </a:lnTo>
                  <a:lnTo>
                    <a:pt x="288" y="702"/>
                  </a:lnTo>
                  <a:lnTo>
                    <a:pt x="278" y="716"/>
                  </a:lnTo>
                  <a:lnTo>
                    <a:pt x="270" y="731"/>
                  </a:lnTo>
                  <a:lnTo>
                    <a:pt x="266" y="746"/>
                  </a:lnTo>
                  <a:lnTo>
                    <a:pt x="263" y="762"/>
                  </a:lnTo>
                  <a:lnTo>
                    <a:pt x="265" y="785"/>
                  </a:lnTo>
                  <a:lnTo>
                    <a:pt x="266" y="812"/>
                  </a:lnTo>
                  <a:lnTo>
                    <a:pt x="265" y="841"/>
                  </a:lnTo>
                  <a:lnTo>
                    <a:pt x="257" y="869"/>
                  </a:lnTo>
                  <a:lnTo>
                    <a:pt x="246" y="892"/>
                  </a:lnTo>
                  <a:lnTo>
                    <a:pt x="240" y="909"/>
                  </a:lnTo>
                  <a:lnTo>
                    <a:pt x="239" y="923"/>
                  </a:lnTo>
                  <a:lnTo>
                    <a:pt x="239" y="932"/>
                  </a:lnTo>
                  <a:lnTo>
                    <a:pt x="232" y="917"/>
                  </a:lnTo>
                  <a:lnTo>
                    <a:pt x="228" y="901"/>
                  </a:lnTo>
                  <a:lnTo>
                    <a:pt x="229" y="883"/>
                  </a:lnTo>
                  <a:lnTo>
                    <a:pt x="237" y="864"/>
                  </a:lnTo>
                  <a:lnTo>
                    <a:pt x="239" y="856"/>
                  </a:lnTo>
                  <a:lnTo>
                    <a:pt x="238" y="845"/>
                  </a:lnTo>
                  <a:lnTo>
                    <a:pt x="237" y="836"/>
                  </a:lnTo>
                  <a:lnTo>
                    <a:pt x="236" y="831"/>
                  </a:lnTo>
                  <a:lnTo>
                    <a:pt x="229" y="842"/>
                  </a:lnTo>
                  <a:lnTo>
                    <a:pt x="222" y="853"/>
                  </a:lnTo>
                  <a:lnTo>
                    <a:pt x="215" y="862"/>
                  </a:lnTo>
                  <a:lnTo>
                    <a:pt x="208" y="871"/>
                  </a:lnTo>
                  <a:lnTo>
                    <a:pt x="201" y="879"/>
                  </a:lnTo>
                  <a:lnTo>
                    <a:pt x="196" y="887"/>
                  </a:lnTo>
                  <a:lnTo>
                    <a:pt x="190" y="895"/>
                  </a:lnTo>
                  <a:lnTo>
                    <a:pt x="186" y="902"/>
                  </a:lnTo>
                  <a:lnTo>
                    <a:pt x="184" y="887"/>
                  </a:lnTo>
                  <a:lnTo>
                    <a:pt x="186" y="868"/>
                  </a:lnTo>
                  <a:lnTo>
                    <a:pt x="193" y="845"/>
                  </a:lnTo>
                  <a:lnTo>
                    <a:pt x="204" y="823"/>
                  </a:lnTo>
                  <a:lnTo>
                    <a:pt x="181" y="837"/>
                  </a:lnTo>
                  <a:lnTo>
                    <a:pt x="157" y="855"/>
                  </a:lnTo>
                  <a:lnTo>
                    <a:pt x="136" y="878"/>
                  </a:lnTo>
                  <a:lnTo>
                    <a:pt x="116" y="903"/>
                  </a:lnTo>
                  <a:lnTo>
                    <a:pt x="100" y="929"/>
                  </a:lnTo>
                  <a:lnTo>
                    <a:pt x="86" y="954"/>
                  </a:lnTo>
                  <a:lnTo>
                    <a:pt x="77" y="977"/>
                  </a:lnTo>
                  <a:lnTo>
                    <a:pt x="72" y="998"/>
                  </a:lnTo>
                  <a:lnTo>
                    <a:pt x="69" y="977"/>
                  </a:lnTo>
                  <a:lnTo>
                    <a:pt x="69" y="954"/>
                  </a:lnTo>
                  <a:lnTo>
                    <a:pt x="73" y="929"/>
                  </a:lnTo>
                  <a:lnTo>
                    <a:pt x="81" y="903"/>
                  </a:lnTo>
                  <a:lnTo>
                    <a:pt x="91" y="878"/>
                  </a:lnTo>
                  <a:lnTo>
                    <a:pt x="103" y="856"/>
                  </a:lnTo>
                  <a:lnTo>
                    <a:pt x="116" y="837"/>
                  </a:lnTo>
                  <a:lnTo>
                    <a:pt x="129" y="823"/>
                  </a:lnTo>
                  <a:lnTo>
                    <a:pt x="113" y="833"/>
                  </a:lnTo>
                  <a:lnTo>
                    <a:pt x="98" y="846"/>
                  </a:lnTo>
                  <a:lnTo>
                    <a:pt x="83" y="861"/>
                  </a:lnTo>
                  <a:lnTo>
                    <a:pt x="69" y="876"/>
                  </a:lnTo>
                  <a:lnTo>
                    <a:pt x="56" y="892"/>
                  </a:lnTo>
                  <a:lnTo>
                    <a:pt x="47" y="908"/>
                  </a:lnTo>
                  <a:lnTo>
                    <a:pt x="39" y="923"/>
                  </a:lnTo>
                  <a:lnTo>
                    <a:pt x="33" y="937"/>
                  </a:lnTo>
                  <a:lnTo>
                    <a:pt x="26" y="966"/>
                  </a:lnTo>
                  <a:lnTo>
                    <a:pt x="19" y="993"/>
                  </a:lnTo>
                  <a:lnTo>
                    <a:pt x="14" y="1016"/>
                  </a:lnTo>
                  <a:lnTo>
                    <a:pt x="10" y="1033"/>
                  </a:lnTo>
                  <a:lnTo>
                    <a:pt x="7" y="1045"/>
                  </a:lnTo>
                  <a:lnTo>
                    <a:pt x="2" y="1058"/>
                  </a:lnTo>
                  <a:lnTo>
                    <a:pt x="0" y="1069"/>
                  </a:lnTo>
                  <a:lnTo>
                    <a:pt x="0" y="1080"/>
                  </a:lnTo>
                  <a:close/>
                </a:path>
              </a:pathLst>
            </a:custGeom>
            <a:solidFill>
              <a:srgbClr val="C6EF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2" name="Freeform 164"/>
            <p:cNvSpPr>
              <a:spLocks/>
            </p:cNvSpPr>
            <p:nvPr/>
          </p:nvSpPr>
          <p:spPr bwMode="auto">
            <a:xfrm>
              <a:off x="3565" y="2508"/>
              <a:ext cx="100" cy="191"/>
            </a:xfrm>
            <a:custGeom>
              <a:avLst/>
              <a:gdLst>
                <a:gd name="T0" fmla="*/ 199 w 199"/>
                <a:gd name="T1" fmla="*/ 234 h 381"/>
                <a:gd name="T2" fmla="*/ 183 w 199"/>
                <a:gd name="T3" fmla="*/ 238 h 381"/>
                <a:gd name="T4" fmla="*/ 165 w 199"/>
                <a:gd name="T5" fmla="*/ 249 h 381"/>
                <a:gd name="T6" fmla="*/ 145 w 199"/>
                <a:gd name="T7" fmla="*/ 263 h 381"/>
                <a:gd name="T8" fmla="*/ 126 w 199"/>
                <a:gd name="T9" fmla="*/ 281 h 381"/>
                <a:gd name="T10" fmla="*/ 107 w 199"/>
                <a:gd name="T11" fmla="*/ 303 h 381"/>
                <a:gd name="T12" fmla="*/ 92 w 199"/>
                <a:gd name="T13" fmla="*/ 327 h 381"/>
                <a:gd name="T14" fmla="*/ 81 w 199"/>
                <a:gd name="T15" fmla="*/ 354 h 381"/>
                <a:gd name="T16" fmla="*/ 75 w 199"/>
                <a:gd name="T17" fmla="*/ 381 h 381"/>
                <a:gd name="T18" fmla="*/ 69 w 199"/>
                <a:gd name="T19" fmla="*/ 346 h 381"/>
                <a:gd name="T20" fmla="*/ 60 w 199"/>
                <a:gd name="T21" fmla="*/ 313 h 381"/>
                <a:gd name="T22" fmla="*/ 52 w 199"/>
                <a:gd name="T23" fmla="*/ 286 h 381"/>
                <a:gd name="T24" fmla="*/ 45 w 199"/>
                <a:gd name="T25" fmla="*/ 264 h 381"/>
                <a:gd name="T26" fmla="*/ 43 w 199"/>
                <a:gd name="T27" fmla="*/ 240 h 381"/>
                <a:gd name="T28" fmla="*/ 39 w 199"/>
                <a:gd name="T29" fmla="*/ 216 h 381"/>
                <a:gd name="T30" fmla="*/ 34 w 199"/>
                <a:gd name="T31" fmla="*/ 196 h 381"/>
                <a:gd name="T32" fmla="*/ 28 w 199"/>
                <a:gd name="T33" fmla="*/ 176 h 381"/>
                <a:gd name="T34" fmla="*/ 22 w 199"/>
                <a:gd name="T35" fmla="*/ 160 h 381"/>
                <a:gd name="T36" fmla="*/ 15 w 199"/>
                <a:gd name="T37" fmla="*/ 146 h 381"/>
                <a:gd name="T38" fmla="*/ 7 w 199"/>
                <a:gd name="T39" fmla="*/ 137 h 381"/>
                <a:gd name="T40" fmla="*/ 0 w 199"/>
                <a:gd name="T41" fmla="*/ 131 h 381"/>
                <a:gd name="T42" fmla="*/ 1 w 199"/>
                <a:gd name="T43" fmla="*/ 123 h 381"/>
                <a:gd name="T44" fmla="*/ 5 w 199"/>
                <a:gd name="T45" fmla="*/ 116 h 381"/>
                <a:gd name="T46" fmla="*/ 8 w 199"/>
                <a:gd name="T47" fmla="*/ 109 h 381"/>
                <a:gd name="T48" fmla="*/ 14 w 199"/>
                <a:gd name="T49" fmla="*/ 102 h 381"/>
                <a:gd name="T50" fmla="*/ 20 w 199"/>
                <a:gd name="T51" fmla="*/ 97 h 381"/>
                <a:gd name="T52" fmla="*/ 27 w 199"/>
                <a:gd name="T53" fmla="*/ 91 h 381"/>
                <a:gd name="T54" fmla="*/ 35 w 199"/>
                <a:gd name="T55" fmla="*/ 85 h 381"/>
                <a:gd name="T56" fmla="*/ 42 w 199"/>
                <a:gd name="T57" fmla="*/ 81 h 381"/>
                <a:gd name="T58" fmla="*/ 52 w 199"/>
                <a:gd name="T59" fmla="*/ 76 h 381"/>
                <a:gd name="T60" fmla="*/ 66 w 199"/>
                <a:gd name="T61" fmla="*/ 69 h 381"/>
                <a:gd name="T62" fmla="*/ 82 w 199"/>
                <a:gd name="T63" fmla="*/ 62 h 381"/>
                <a:gd name="T64" fmla="*/ 100 w 199"/>
                <a:gd name="T65" fmla="*/ 54 h 381"/>
                <a:gd name="T66" fmla="*/ 116 w 199"/>
                <a:gd name="T67" fmla="*/ 47 h 381"/>
                <a:gd name="T68" fmla="*/ 131 w 199"/>
                <a:gd name="T69" fmla="*/ 40 h 381"/>
                <a:gd name="T70" fmla="*/ 142 w 199"/>
                <a:gd name="T71" fmla="*/ 36 h 381"/>
                <a:gd name="T72" fmla="*/ 148 w 199"/>
                <a:gd name="T73" fmla="*/ 32 h 381"/>
                <a:gd name="T74" fmla="*/ 151 w 199"/>
                <a:gd name="T75" fmla="*/ 30 h 381"/>
                <a:gd name="T76" fmla="*/ 158 w 199"/>
                <a:gd name="T77" fmla="*/ 25 h 381"/>
                <a:gd name="T78" fmla="*/ 166 w 199"/>
                <a:gd name="T79" fmla="*/ 21 h 381"/>
                <a:gd name="T80" fmla="*/ 174 w 199"/>
                <a:gd name="T81" fmla="*/ 15 h 381"/>
                <a:gd name="T82" fmla="*/ 183 w 199"/>
                <a:gd name="T83" fmla="*/ 9 h 381"/>
                <a:gd name="T84" fmla="*/ 190 w 199"/>
                <a:gd name="T85" fmla="*/ 4 h 381"/>
                <a:gd name="T86" fmla="*/ 196 w 199"/>
                <a:gd name="T87" fmla="*/ 1 h 381"/>
                <a:gd name="T88" fmla="*/ 199 w 199"/>
                <a:gd name="T89" fmla="*/ 0 h 381"/>
                <a:gd name="T90" fmla="*/ 199 w 199"/>
                <a:gd name="T91" fmla="*/ 234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99" h="381">
                  <a:moveTo>
                    <a:pt x="199" y="234"/>
                  </a:moveTo>
                  <a:lnTo>
                    <a:pt x="183" y="238"/>
                  </a:lnTo>
                  <a:lnTo>
                    <a:pt x="165" y="249"/>
                  </a:lnTo>
                  <a:lnTo>
                    <a:pt x="145" y="263"/>
                  </a:lnTo>
                  <a:lnTo>
                    <a:pt x="126" y="281"/>
                  </a:lnTo>
                  <a:lnTo>
                    <a:pt x="107" y="303"/>
                  </a:lnTo>
                  <a:lnTo>
                    <a:pt x="92" y="327"/>
                  </a:lnTo>
                  <a:lnTo>
                    <a:pt x="81" y="354"/>
                  </a:lnTo>
                  <a:lnTo>
                    <a:pt x="75" y="381"/>
                  </a:lnTo>
                  <a:lnTo>
                    <a:pt x="69" y="346"/>
                  </a:lnTo>
                  <a:lnTo>
                    <a:pt x="60" y="313"/>
                  </a:lnTo>
                  <a:lnTo>
                    <a:pt x="52" y="286"/>
                  </a:lnTo>
                  <a:lnTo>
                    <a:pt x="45" y="264"/>
                  </a:lnTo>
                  <a:lnTo>
                    <a:pt x="43" y="240"/>
                  </a:lnTo>
                  <a:lnTo>
                    <a:pt x="39" y="216"/>
                  </a:lnTo>
                  <a:lnTo>
                    <a:pt x="34" y="196"/>
                  </a:lnTo>
                  <a:lnTo>
                    <a:pt x="28" y="176"/>
                  </a:lnTo>
                  <a:lnTo>
                    <a:pt x="22" y="160"/>
                  </a:lnTo>
                  <a:lnTo>
                    <a:pt x="15" y="146"/>
                  </a:lnTo>
                  <a:lnTo>
                    <a:pt x="7" y="137"/>
                  </a:lnTo>
                  <a:lnTo>
                    <a:pt x="0" y="131"/>
                  </a:lnTo>
                  <a:lnTo>
                    <a:pt x="1" y="123"/>
                  </a:lnTo>
                  <a:lnTo>
                    <a:pt x="5" y="116"/>
                  </a:lnTo>
                  <a:lnTo>
                    <a:pt x="8" y="109"/>
                  </a:lnTo>
                  <a:lnTo>
                    <a:pt x="14" y="102"/>
                  </a:lnTo>
                  <a:lnTo>
                    <a:pt x="20" y="97"/>
                  </a:lnTo>
                  <a:lnTo>
                    <a:pt x="27" y="91"/>
                  </a:lnTo>
                  <a:lnTo>
                    <a:pt x="35" y="85"/>
                  </a:lnTo>
                  <a:lnTo>
                    <a:pt x="42" y="81"/>
                  </a:lnTo>
                  <a:lnTo>
                    <a:pt x="52" y="76"/>
                  </a:lnTo>
                  <a:lnTo>
                    <a:pt x="66" y="69"/>
                  </a:lnTo>
                  <a:lnTo>
                    <a:pt x="82" y="62"/>
                  </a:lnTo>
                  <a:lnTo>
                    <a:pt x="100" y="54"/>
                  </a:lnTo>
                  <a:lnTo>
                    <a:pt x="116" y="47"/>
                  </a:lnTo>
                  <a:lnTo>
                    <a:pt x="131" y="40"/>
                  </a:lnTo>
                  <a:lnTo>
                    <a:pt x="142" y="36"/>
                  </a:lnTo>
                  <a:lnTo>
                    <a:pt x="148" y="32"/>
                  </a:lnTo>
                  <a:lnTo>
                    <a:pt x="151" y="30"/>
                  </a:lnTo>
                  <a:lnTo>
                    <a:pt x="158" y="25"/>
                  </a:lnTo>
                  <a:lnTo>
                    <a:pt x="166" y="21"/>
                  </a:lnTo>
                  <a:lnTo>
                    <a:pt x="174" y="15"/>
                  </a:lnTo>
                  <a:lnTo>
                    <a:pt x="183" y="9"/>
                  </a:lnTo>
                  <a:lnTo>
                    <a:pt x="190" y="4"/>
                  </a:lnTo>
                  <a:lnTo>
                    <a:pt x="196" y="1"/>
                  </a:lnTo>
                  <a:lnTo>
                    <a:pt x="199" y="0"/>
                  </a:lnTo>
                  <a:lnTo>
                    <a:pt x="199" y="234"/>
                  </a:lnTo>
                  <a:close/>
                </a:path>
              </a:pathLst>
            </a:custGeom>
            <a:solidFill>
              <a:srgbClr val="C6EF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3" name="Freeform 165"/>
            <p:cNvSpPr>
              <a:spLocks/>
            </p:cNvSpPr>
            <p:nvPr/>
          </p:nvSpPr>
          <p:spPr bwMode="auto">
            <a:xfrm>
              <a:off x="3044" y="2610"/>
              <a:ext cx="548" cy="550"/>
            </a:xfrm>
            <a:custGeom>
              <a:avLst/>
              <a:gdLst>
                <a:gd name="T0" fmla="*/ 1071 w 1095"/>
                <a:gd name="T1" fmla="*/ 68 h 1100"/>
                <a:gd name="T2" fmla="*/ 1050 w 1095"/>
                <a:gd name="T3" fmla="*/ 11 h 1100"/>
                <a:gd name="T4" fmla="*/ 1032 w 1095"/>
                <a:gd name="T5" fmla="*/ 248 h 1100"/>
                <a:gd name="T6" fmla="*/ 939 w 1095"/>
                <a:gd name="T7" fmla="*/ 504 h 1100"/>
                <a:gd name="T8" fmla="*/ 880 w 1095"/>
                <a:gd name="T9" fmla="*/ 562 h 1100"/>
                <a:gd name="T10" fmla="*/ 852 w 1095"/>
                <a:gd name="T11" fmla="*/ 555 h 1100"/>
                <a:gd name="T12" fmla="*/ 830 w 1095"/>
                <a:gd name="T13" fmla="*/ 535 h 1100"/>
                <a:gd name="T14" fmla="*/ 793 w 1095"/>
                <a:gd name="T15" fmla="*/ 547 h 1100"/>
                <a:gd name="T16" fmla="*/ 742 w 1095"/>
                <a:gd name="T17" fmla="*/ 622 h 1100"/>
                <a:gd name="T18" fmla="*/ 660 w 1095"/>
                <a:gd name="T19" fmla="*/ 722 h 1100"/>
                <a:gd name="T20" fmla="*/ 573 w 1095"/>
                <a:gd name="T21" fmla="*/ 792 h 1100"/>
                <a:gd name="T22" fmla="*/ 479 w 1095"/>
                <a:gd name="T23" fmla="*/ 858 h 1100"/>
                <a:gd name="T24" fmla="*/ 455 w 1095"/>
                <a:gd name="T25" fmla="*/ 890 h 1100"/>
                <a:gd name="T26" fmla="*/ 423 w 1095"/>
                <a:gd name="T27" fmla="*/ 919 h 1100"/>
                <a:gd name="T28" fmla="*/ 391 w 1095"/>
                <a:gd name="T29" fmla="*/ 928 h 1100"/>
                <a:gd name="T30" fmla="*/ 367 w 1095"/>
                <a:gd name="T31" fmla="*/ 943 h 1100"/>
                <a:gd name="T32" fmla="*/ 337 w 1095"/>
                <a:gd name="T33" fmla="*/ 941 h 1100"/>
                <a:gd name="T34" fmla="*/ 307 w 1095"/>
                <a:gd name="T35" fmla="*/ 967 h 1100"/>
                <a:gd name="T36" fmla="*/ 251 w 1095"/>
                <a:gd name="T37" fmla="*/ 1004 h 1100"/>
                <a:gd name="T38" fmla="*/ 186 w 1095"/>
                <a:gd name="T39" fmla="*/ 1005 h 1100"/>
                <a:gd name="T40" fmla="*/ 131 w 1095"/>
                <a:gd name="T41" fmla="*/ 978 h 1100"/>
                <a:gd name="T42" fmla="*/ 104 w 1095"/>
                <a:gd name="T43" fmla="*/ 936 h 1100"/>
                <a:gd name="T44" fmla="*/ 89 w 1095"/>
                <a:gd name="T45" fmla="*/ 884 h 1100"/>
                <a:gd name="T46" fmla="*/ 109 w 1095"/>
                <a:gd name="T47" fmla="*/ 837 h 1100"/>
                <a:gd name="T48" fmla="*/ 140 w 1095"/>
                <a:gd name="T49" fmla="*/ 793 h 1100"/>
                <a:gd name="T50" fmla="*/ 143 w 1095"/>
                <a:gd name="T51" fmla="*/ 783 h 1100"/>
                <a:gd name="T52" fmla="*/ 105 w 1095"/>
                <a:gd name="T53" fmla="*/ 827 h 1100"/>
                <a:gd name="T54" fmla="*/ 55 w 1095"/>
                <a:gd name="T55" fmla="*/ 887 h 1100"/>
                <a:gd name="T56" fmla="*/ 28 w 1095"/>
                <a:gd name="T57" fmla="*/ 943 h 1100"/>
                <a:gd name="T58" fmla="*/ 2 w 1095"/>
                <a:gd name="T59" fmla="*/ 956 h 1100"/>
                <a:gd name="T60" fmla="*/ 28 w 1095"/>
                <a:gd name="T61" fmla="*/ 969 h 1100"/>
                <a:gd name="T62" fmla="*/ 71 w 1095"/>
                <a:gd name="T63" fmla="*/ 1013 h 1100"/>
                <a:gd name="T64" fmla="*/ 120 w 1095"/>
                <a:gd name="T65" fmla="*/ 1042 h 1100"/>
                <a:gd name="T66" fmla="*/ 180 w 1095"/>
                <a:gd name="T67" fmla="*/ 1062 h 1100"/>
                <a:gd name="T68" fmla="*/ 283 w 1095"/>
                <a:gd name="T69" fmla="*/ 1098 h 1100"/>
                <a:gd name="T70" fmla="*/ 378 w 1095"/>
                <a:gd name="T71" fmla="*/ 1100 h 1100"/>
                <a:gd name="T72" fmla="*/ 448 w 1095"/>
                <a:gd name="T73" fmla="*/ 1095 h 1100"/>
                <a:gd name="T74" fmla="*/ 504 w 1095"/>
                <a:gd name="T75" fmla="*/ 1084 h 1100"/>
                <a:gd name="T76" fmla="*/ 546 w 1095"/>
                <a:gd name="T77" fmla="*/ 1060 h 1100"/>
                <a:gd name="T78" fmla="*/ 569 w 1095"/>
                <a:gd name="T79" fmla="*/ 1032 h 1100"/>
                <a:gd name="T80" fmla="*/ 588 w 1095"/>
                <a:gd name="T81" fmla="*/ 1013 h 1100"/>
                <a:gd name="T82" fmla="*/ 643 w 1095"/>
                <a:gd name="T83" fmla="*/ 992 h 1100"/>
                <a:gd name="T84" fmla="*/ 695 w 1095"/>
                <a:gd name="T85" fmla="*/ 957 h 1100"/>
                <a:gd name="T86" fmla="*/ 742 w 1095"/>
                <a:gd name="T87" fmla="*/ 914 h 1100"/>
                <a:gd name="T88" fmla="*/ 799 w 1095"/>
                <a:gd name="T89" fmla="*/ 865 h 1100"/>
                <a:gd name="T90" fmla="*/ 858 w 1095"/>
                <a:gd name="T91" fmla="*/ 816 h 1100"/>
                <a:gd name="T92" fmla="*/ 911 w 1095"/>
                <a:gd name="T93" fmla="*/ 776 h 1100"/>
                <a:gd name="T94" fmla="*/ 949 w 1095"/>
                <a:gd name="T95" fmla="*/ 730 h 1100"/>
                <a:gd name="T96" fmla="*/ 965 w 1095"/>
                <a:gd name="T97" fmla="*/ 684 h 1100"/>
                <a:gd name="T98" fmla="*/ 974 w 1095"/>
                <a:gd name="T99" fmla="*/ 644 h 1100"/>
                <a:gd name="T100" fmla="*/ 997 w 1095"/>
                <a:gd name="T101" fmla="*/ 596 h 1100"/>
                <a:gd name="T102" fmla="*/ 1054 w 1095"/>
                <a:gd name="T103" fmla="*/ 455 h 1100"/>
                <a:gd name="T104" fmla="*/ 1095 w 1095"/>
                <a:gd name="T105" fmla="*/ 186 h 1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95" h="1100">
                  <a:moveTo>
                    <a:pt x="1084" y="124"/>
                  </a:moveTo>
                  <a:lnTo>
                    <a:pt x="1080" y="103"/>
                  </a:lnTo>
                  <a:lnTo>
                    <a:pt x="1076" y="85"/>
                  </a:lnTo>
                  <a:lnTo>
                    <a:pt x="1071" y="68"/>
                  </a:lnTo>
                  <a:lnTo>
                    <a:pt x="1065" y="53"/>
                  </a:lnTo>
                  <a:lnTo>
                    <a:pt x="1059" y="38"/>
                  </a:lnTo>
                  <a:lnTo>
                    <a:pt x="1054" y="24"/>
                  </a:lnTo>
                  <a:lnTo>
                    <a:pt x="1050" y="11"/>
                  </a:lnTo>
                  <a:lnTo>
                    <a:pt x="1047" y="0"/>
                  </a:lnTo>
                  <a:lnTo>
                    <a:pt x="1051" y="83"/>
                  </a:lnTo>
                  <a:lnTo>
                    <a:pt x="1046" y="166"/>
                  </a:lnTo>
                  <a:lnTo>
                    <a:pt x="1032" y="248"/>
                  </a:lnTo>
                  <a:lnTo>
                    <a:pt x="1012" y="326"/>
                  </a:lnTo>
                  <a:lnTo>
                    <a:pt x="989" y="396"/>
                  </a:lnTo>
                  <a:lnTo>
                    <a:pt x="964" y="456"/>
                  </a:lnTo>
                  <a:lnTo>
                    <a:pt x="939" y="504"/>
                  </a:lnTo>
                  <a:lnTo>
                    <a:pt x="914" y="537"/>
                  </a:lnTo>
                  <a:lnTo>
                    <a:pt x="902" y="549"/>
                  </a:lnTo>
                  <a:lnTo>
                    <a:pt x="890" y="557"/>
                  </a:lnTo>
                  <a:lnTo>
                    <a:pt x="880" y="562"/>
                  </a:lnTo>
                  <a:lnTo>
                    <a:pt x="872" y="563"/>
                  </a:lnTo>
                  <a:lnTo>
                    <a:pt x="864" y="562"/>
                  </a:lnTo>
                  <a:lnTo>
                    <a:pt x="858" y="560"/>
                  </a:lnTo>
                  <a:lnTo>
                    <a:pt x="852" y="555"/>
                  </a:lnTo>
                  <a:lnTo>
                    <a:pt x="849" y="549"/>
                  </a:lnTo>
                  <a:lnTo>
                    <a:pt x="844" y="543"/>
                  </a:lnTo>
                  <a:lnTo>
                    <a:pt x="837" y="539"/>
                  </a:lnTo>
                  <a:lnTo>
                    <a:pt x="830" y="535"/>
                  </a:lnTo>
                  <a:lnTo>
                    <a:pt x="821" y="534"/>
                  </a:lnTo>
                  <a:lnTo>
                    <a:pt x="812" y="535"/>
                  </a:lnTo>
                  <a:lnTo>
                    <a:pt x="803" y="540"/>
                  </a:lnTo>
                  <a:lnTo>
                    <a:pt x="793" y="547"/>
                  </a:lnTo>
                  <a:lnTo>
                    <a:pt x="785" y="558"/>
                  </a:lnTo>
                  <a:lnTo>
                    <a:pt x="775" y="576"/>
                  </a:lnTo>
                  <a:lnTo>
                    <a:pt x="760" y="596"/>
                  </a:lnTo>
                  <a:lnTo>
                    <a:pt x="742" y="622"/>
                  </a:lnTo>
                  <a:lnTo>
                    <a:pt x="721" y="648"/>
                  </a:lnTo>
                  <a:lnTo>
                    <a:pt x="700" y="675"/>
                  </a:lnTo>
                  <a:lnTo>
                    <a:pt x="679" y="700"/>
                  </a:lnTo>
                  <a:lnTo>
                    <a:pt x="660" y="722"/>
                  </a:lnTo>
                  <a:lnTo>
                    <a:pt x="643" y="739"/>
                  </a:lnTo>
                  <a:lnTo>
                    <a:pt x="624" y="755"/>
                  </a:lnTo>
                  <a:lnTo>
                    <a:pt x="601" y="773"/>
                  </a:lnTo>
                  <a:lnTo>
                    <a:pt x="573" y="792"/>
                  </a:lnTo>
                  <a:lnTo>
                    <a:pt x="546" y="811"/>
                  </a:lnTo>
                  <a:lnTo>
                    <a:pt x="519" y="829"/>
                  </a:lnTo>
                  <a:lnTo>
                    <a:pt x="496" y="845"/>
                  </a:lnTo>
                  <a:lnTo>
                    <a:pt x="479" y="858"/>
                  </a:lnTo>
                  <a:lnTo>
                    <a:pt x="471" y="867"/>
                  </a:lnTo>
                  <a:lnTo>
                    <a:pt x="466" y="874"/>
                  </a:lnTo>
                  <a:lnTo>
                    <a:pt x="462" y="882"/>
                  </a:lnTo>
                  <a:lnTo>
                    <a:pt x="455" y="890"/>
                  </a:lnTo>
                  <a:lnTo>
                    <a:pt x="447" y="899"/>
                  </a:lnTo>
                  <a:lnTo>
                    <a:pt x="439" y="907"/>
                  </a:lnTo>
                  <a:lnTo>
                    <a:pt x="431" y="914"/>
                  </a:lnTo>
                  <a:lnTo>
                    <a:pt x="423" y="919"/>
                  </a:lnTo>
                  <a:lnTo>
                    <a:pt x="414" y="921"/>
                  </a:lnTo>
                  <a:lnTo>
                    <a:pt x="406" y="922"/>
                  </a:lnTo>
                  <a:lnTo>
                    <a:pt x="398" y="925"/>
                  </a:lnTo>
                  <a:lnTo>
                    <a:pt x="391" y="928"/>
                  </a:lnTo>
                  <a:lnTo>
                    <a:pt x="385" y="932"/>
                  </a:lnTo>
                  <a:lnTo>
                    <a:pt x="378" y="935"/>
                  </a:lnTo>
                  <a:lnTo>
                    <a:pt x="372" y="939"/>
                  </a:lnTo>
                  <a:lnTo>
                    <a:pt x="367" y="943"/>
                  </a:lnTo>
                  <a:lnTo>
                    <a:pt x="363" y="947"/>
                  </a:lnTo>
                  <a:lnTo>
                    <a:pt x="355" y="949"/>
                  </a:lnTo>
                  <a:lnTo>
                    <a:pt x="345" y="944"/>
                  </a:lnTo>
                  <a:lnTo>
                    <a:pt x="337" y="941"/>
                  </a:lnTo>
                  <a:lnTo>
                    <a:pt x="330" y="943"/>
                  </a:lnTo>
                  <a:lnTo>
                    <a:pt x="326" y="949"/>
                  </a:lnTo>
                  <a:lnTo>
                    <a:pt x="318" y="957"/>
                  </a:lnTo>
                  <a:lnTo>
                    <a:pt x="307" y="967"/>
                  </a:lnTo>
                  <a:lnTo>
                    <a:pt x="296" y="978"/>
                  </a:lnTo>
                  <a:lnTo>
                    <a:pt x="281" y="989"/>
                  </a:lnTo>
                  <a:lnTo>
                    <a:pt x="267" y="998"/>
                  </a:lnTo>
                  <a:lnTo>
                    <a:pt x="251" y="1004"/>
                  </a:lnTo>
                  <a:lnTo>
                    <a:pt x="236" y="1007"/>
                  </a:lnTo>
                  <a:lnTo>
                    <a:pt x="220" y="1007"/>
                  </a:lnTo>
                  <a:lnTo>
                    <a:pt x="204" y="1007"/>
                  </a:lnTo>
                  <a:lnTo>
                    <a:pt x="186" y="1005"/>
                  </a:lnTo>
                  <a:lnTo>
                    <a:pt x="170" y="1003"/>
                  </a:lnTo>
                  <a:lnTo>
                    <a:pt x="155" y="997"/>
                  </a:lnTo>
                  <a:lnTo>
                    <a:pt x="142" y="989"/>
                  </a:lnTo>
                  <a:lnTo>
                    <a:pt x="131" y="978"/>
                  </a:lnTo>
                  <a:lnTo>
                    <a:pt x="124" y="962"/>
                  </a:lnTo>
                  <a:lnTo>
                    <a:pt x="120" y="950"/>
                  </a:lnTo>
                  <a:lnTo>
                    <a:pt x="112" y="942"/>
                  </a:lnTo>
                  <a:lnTo>
                    <a:pt x="104" y="936"/>
                  </a:lnTo>
                  <a:lnTo>
                    <a:pt x="97" y="934"/>
                  </a:lnTo>
                  <a:lnTo>
                    <a:pt x="92" y="912"/>
                  </a:lnTo>
                  <a:lnTo>
                    <a:pt x="90" y="896"/>
                  </a:lnTo>
                  <a:lnTo>
                    <a:pt x="89" y="884"/>
                  </a:lnTo>
                  <a:lnTo>
                    <a:pt x="90" y="876"/>
                  </a:lnTo>
                  <a:lnTo>
                    <a:pt x="94" y="864"/>
                  </a:lnTo>
                  <a:lnTo>
                    <a:pt x="101" y="850"/>
                  </a:lnTo>
                  <a:lnTo>
                    <a:pt x="109" y="837"/>
                  </a:lnTo>
                  <a:lnTo>
                    <a:pt x="117" y="823"/>
                  </a:lnTo>
                  <a:lnTo>
                    <a:pt x="125" y="812"/>
                  </a:lnTo>
                  <a:lnTo>
                    <a:pt x="133" y="801"/>
                  </a:lnTo>
                  <a:lnTo>
                    <a:pt x="140" y="793"/>
                  </a:lnTo>
                  <a:lnTo>
                    <a:pt x="145" y="789"/>
                  </a:lnTo>
                  <a:lnTo>
                    <a:pt x="150" y="783"/>
                  </a:lnTo>
                  <a:lnTo>
                    <a:pt x="148" y="781"/>
                  </a:lnTo>
                  <a:lnTo>
                    <a:pt x="143" y="783"/>
                  </a:lnTo>
                  <a:lnTo>
                    <a:pt x="135" y="792"/>
                  </a:lnTo>
                  <a:lnTo>
                    <a:pt x="128" y="800"/>
                  </a:lnTo>
                  <a:lnTo>
                    <a:pt x="117" y="813"/>
                  </a:lnTo>
                  <a:lnTo>
                    <a:pt x="105" y="827"/>
                  </a:lnTo>
                  <a:lnTo>
                    <a:pt x="91" y="843"/>
                  </a:lnTo>
                  <a:lnTo>
                    <a:pt x="77" y="858"/>
                  </a:lnTo>
                  <a:lnTo>
                    <a:pt x="64" y="873"/>
                  </a:lnTo>
                  <a:lnTo>
                    <a:pt x="55" y="887"/>
                  </a:lnTo>
                  <a:lnTo>
                    <a:pt x="49" y="897"/>
                  </a:lnTo>
                  <a:lnTo>
                    <a:pt x="41" y="924"/>
                  </a:lnTo>
                  <a:lnTo>
                    <a:pt x="36" y="937"/>
                  </a:lnTo>
                  <a:lnTo>
                    <a:pt x="28" y="943"/>
                  </a:lnTo>
                  <a:lnTo>
                    <a:pt x="17" y="947"/>
                  </a:lnTo>
                  <a:lnTo>
                    <a:pt x="13" y="948"/>
                  </a:lnTo>
                  <a:lnTo>
                    <a:pt x="7" y="951"/>
                  </a:lnTo>
                  <a:lnTo>
                    <a:pt x="2" y="956"/>
                  </a:lnTo>
                  <a:lnTo>
                    <a:pt x="0" y="963"/>
                  </a:lnTo>
                  <a:lnTo>
                    <a:pt x="11" y="963"/>
                  </a:lnTo>
                  <a:lnTo>
                    <a:pt x="21" y="965"/>
                  </a:lnTo>
                  <a:lnTo>
                    <a:pt x="28" y="969"/>
                  </a:lnTo>
                  <a:lnTo>
                    <a:pt x="32" y="973"/>
                  </a:lnTo>
                  <a:lnTo>
                    <a:pt x="47" y="988"/>
                  </a:lnTo>
                  <a:lnTo>
                    <a:pt x="60" y="1001"/>
                  </a:lnTo>
                  <a:lnTo>
                    <a:pt x="71" y="1013"/>
                  </a:lnTo>
                  <a:lnTo>
                    <a:pt x="83" y="1024"/>
                  </a:lnTo>
                  <a:lnTo>
                    <a:pt x="94" y="1032"/>
                  </a:lnTo>
                  <a:lnTo>
                    <a:pt x="106" y="1038"/>
                  </a:lnTo>
                  <a:lnTo>
                    <a:pt x="120" y="1042"/>
                  </a:lnTo>
                  <a:lnTo>
                    <a:pt x="135" y="1043"/>
                  </a:lnTo>
                  <a:lnTo>
                    <a:pt x="147" y="1046"/>
                  </a:lnTo>
                  <a:lnTo>
                    <a:pt x="162" y="1053"/>
                  </a:lnTo>
                  <a:lnTo>
                    <a:pt x="180" y="1062"/>
                  </a:lnTo>
                  <a:lnTo>
                    <a:pt x="201" y="1071"/>
                  </a:lnTo>
                  <a:lnTo>
                    <a:pt x="226" y="1081"/>
                  </a:lnTo>
                  <a:lnTo>
                    <a:pt x="253" y="1091"/>
                  </a:lnTo>
                  <a:lnTo>
                    <a:pt x="283" y="1098"/>
                  </a:lnTo>
                  <a:lnTo>
                    <a:pt x="318" y="1100"/>
                  </a:lnTo>
                  <a:lnTo>
                    <a:pt x="338" y="1100"/>
                  </a:lnTo>
                  <a:lnTo>
                    <a:pt x="358" y="1100"/>
                  </a:lnTo>
                  <a:lnTo>
                    <a:pt x="378" y="1100"/>
                  </a:lnTo>
                  <a:lnTo>
                    <a:pt x="396" y="1099"/>
                  </a:lnTo>
                  <a:lnTo>
                    <a:pt x="414" y="1099"/>
                  </a:lnTo>
                  <a:lnTo>
                    <a:pt x="432" y="1098"/>
                  </a:lnTo>
                  <a:lnTo>
                    <a:pt x="448" y="1095"/>
                  </a:lnTo>
                  <a:lnTo>
                    <a:pt x="463" y="1093"/>
                  </a:lnTo>
                  <a:lnTo>
                    <a:pt x="478" y="1091"/>
                  </a:lnTo>
                  <a:lnTo>
                    <a:pt x="492" y="1087"/>
                  </a:lnTo>
                  <a:lnTo>
                    <a:pt x="504" y="1084"/>
                  </a:lnTo>
                  <a:lnTo>
                    <a:pt x="516" y="1079"/>
                  </a:lnTo>
                  <a:lnTo>
                    <a:pt x="527" y="1073"/>
                  </a:lnTo>
                  <a:lnTo>
                    <a:pt x="537" y="1068"/>
                  </a:lnTo>
                  <a:lnTo>
                    <a:pt x="546" y="1060"/>
                  </a:lnTo>
                  <a:lnTo>
                    <a:pt x="554" y="1051"/>
                  </a:lnTo>
                  <a:lnTo>
                    <a:pt x="560" y="1045"/>
                  </a:lnTo>
                  <a:lnTo>
                    <a:pt x="564" y="1038"/>
                  </a:lnTo>
                  <a:lnTo>
                    <a:pt x="569" y="1032"/>
                  </a:lnTo>
                  <a:lnTo>
                    <a:pt x="573" y="1026"/>
                  </a:lnTo>
                  <a:lnTo>
                    <a:pt x="578" y="1022"/>
                  </a:lnTo>
                  <a:lnTo>
                    <a:pt x="583" y="1017"/>
                  </a:lnTo>
                  <a:lnTo>
                    <a:pt x="588" y="1013"/>
                  </a:lnTo>
                  <a:lnTo>
                    <a:pt x="594" y="1011"/>
                  </a:lnTo>
                  <a:lnTo>
                    <a:pt x="610" y="1005"/>
                  </a:lnTo>
                  <a:lnTo>
                    <a:pt x="626" y="1000"/>
                  </a:lnTo>
                  <a:lnTo>
                    <a:pt x="643" y="992"/>
                  </a:lnTo>
                  <a:lnTo>
                    <a:pt x="657" y="982"/>
                  </a:lnTo>
                  <a:lnTo>
                    <a:pt x="672" y="974"/>
                  </a:lnTo>
                  <a:lnTo>
                    <a:pt x="685" y="965"/>
                  </a:lnTo>
                  <a:lnTo>
                    <a:pt x="695" y="957"/>
                  </a:lnTo>
                  <a:lnTo>
                    <a:pt x="704" y="950"/>
                  </a:lnTo>
                  <a:lnTo>
                    <a:pt x="715" y="939"/>
                  </a:lnTo>
                  <a:lnTo>
                    <a:pt x="729" y="927"/>
                  </a:lnTo>
                  <a:lnTo>
                    <a:pt x="742" y="914"/>
                  </a:lnTo>
                  <a:lnTo>
                    <a:pt x="755" y="902"/>
                  </a:lnTo>
                  <a:lnTo>
                    <a:pt x="770" y="889"/>
                  </a:lnTo>
                  <a:lnTo>
                    <a:pt x="784" y="876"/>
                  </a:lnTo>
                  <a:lnTo>
                    <a:pt x="799" y="865"/>
                  </a:lnTo>
                  <a:lnTo>
                    <a:pt x="814" y="852"/>
                  </a:lnTo>
                  <a:lnTo>
                    <a:pt x="829" y="841"/>
                  </a:lnTo>
                  <a:lnTo>
                    <a:pt x="844" y="828"/>
                  </a:lnTo>
                  <a:lnTo>
                    <a:pt x="858" y="816"/>
                  </a:lnTo>
                  <a:lnTo>
                    <a:pt x="872" y="806"/>
                  </a:lnTo>
                  <a:lnTo>
                    <a:pt x="886" y="796"/>
                  </a:lnTo>
                  <a:lnTo>
                    <a:pt x="898" y="785"/>
                  </a:lnTo>
                  <a:lnTo>
                    <a:pt x="911" y="776"/>
                  </a:lnTo>
                  <a:lnTo>
                    <a:pt x="922" y="768"/>
                  </a:lnTo>
                  <a:lnTo>
                    <a:pt x="933" y="755"/>
                  </a:lnTo>
                  <a:lnTo>
                    <a:pt x="942" y="743"/>
                  </a:lnTo>
                  <a:lnTo>
                    <a:pt x="949" y="730"/>
                  </a:lnTo>
                  <a:lnTo>
                    <a:pt x="955" y="717"/>
                  </a:lnTo>
                  <a:lnTo>
                    <a:pt x="959" y="706"/>
                  </a:lnTo>
                  <a:lnTo>
                    <a:pt x="963" y="694"/>
                  </a:lnTo>
                  <a:lnTo>
                    <a:pt x="965" y="684"/>
                  </a:lnTo>
                  <a:lnTo>
                    <a:pt x="966" y="674"/>
                  </a:lnTo>
                  <a:lnTo>
                    <a:pt x="967" y="663"/>
                  </a:lnTo>
                  <a:lnTo>
                    <a:pt x="971" y="654"/>
                  </a:lnTo>
                  <a:lnTo>
                    <a:pt x="974" y="644"/>
                  </a:lnTo>
                  <a:lnTo>
                    <a:pt x="979" y="632"/>
                  </a:lnTo>
                  <a:lnTo>
                    <a:pt x="985" y="622"/>
                  </a:lnTo>
                  <a:lnTo>
                    <a:pt x="990" y="609"/>
                  </a:lnTo>
                  <a:lnTo>
                    <a:pt x="997" y="596"/>
                  </a:lnTo>
                  <a:lnTo>
                    <a:pt x="1004" y="581"/>
                  </a:lnTo>
                  <a:lnTo>
                    <a:pt x="1017" y="553"/>
                  </a:lnTo>
                  <a:lnTo>
                    <a:pt x="1034" y="509"/>
                  </a:lnTo>
                  <a:lnTo>
                    <a:pt x="1054" y="455"/>
                  </a:lnTo>
                  <a:lnTo>
                    <a:pt x="1072" y="391"/>
                  </a:lnTo>
                  <a:lnTo>
                    <a:pt x="1087" y="323"/>
                  </a:lnTo>
                  <a:lnTo>
                    <a:pt x="1095" y="254"/>
                  </a:lnTo>
                  <a:lnTo>
                    <a:pt x="1095" y="186"/>
                  </a:lnTo>
                  <a:lnTo>
                    <a:pt x="1084" y="124"/>
                  </a:lnTo>
                  <a:close/>
                </a:path>
              </a:pathLst>
            </a:custGeom>
            <a:solidFill>
              <a:srgbClr val="8EE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4" name="Freeform 166"/>
            <p:cNvSpPr>
              <a:spLocks/>
            </p:cNvSpPr>
            <p:nvPr/>
          </p:nvSpPr>
          <p:spPr bwMode="auto">
            <a:xfrm>
              <a:off x="3529" y="2627"/>
              <a:ext cx="135" cy="500"/>
            </a:xfrm>
            <a:custGeom>
              <a:avLst/>
              <a:gdLst>
                <a:gd name="T0" fmla="*/ 270 w 270"/>
                <a:gd name="T1" fmla="*/ 0 h 1000"/>
                <a:gd name="T2" fmla="*/ 252 w 270"/>
                <a:gd name="T3" fmla="*/ 5 h 1000"/>
                <a:gd name="T4" fmla="*/ 232 w 270"/>
                <a:gd name="T5" fmla="*/ 15 h 1000"/>
                <a:gd name="T6" fmla="*/ 213 w 270"/>
                <a:gd name="T7" fmla="*/ 29 h 1000"/>
                <a:gd name="T8" fmla="*/ 194 w 270"/>
                <a:gd name="T9" fmla="*/ 46 h 1000"/>
                <a:gd name="T10" fmla="*/ 178 w 270"/>
                <a:gd name="T11" fmla="*/ 67 h 1000"/>
                <a:gd name="T12" fmla="*/ 163 w 270"/>
                <a:gd name="T13" fmla="*/ 91 h 1000"/>
                <a:gd name="T14" fmla="*/ 153 w 270"/>
                <a:gd name="T15" fmla="*/ 118 h 1000"/>
                <a:gd name="T16" fmla="*/ 147 w 270"/>
                <a:gd name="T17" fmla="*/ 145 h 1000"/>
                <a:gd name="T18" fmla="*/ 154 w 270"/>
                <a:gd name="T19" fmla="*/ 199 h 1000"/>
                <a:gd name="T20" fmla="*/ 148 w 270"/>
                <a:gd name="T21" fmla="*/ 264 h 1000"/>
                <a:gd name="T22" fmla="*/ 133 w 270"/>
                <a:gd name="T23" fmla="*/ 334 h 1000"/>
                <a:gd name="T24" fmla="*/ 112 w 270"/>
                <a:gd name="T25" fmla="*/ 404 h 1000"/>
                <a:gd name="T26" fmla="*/ 89 w 270"/>
                <a:gd name="T27" fmla="*/ 469 h 1000"/>
                <a:gd name="T28" fmla="*/ 69 w 270"/>
                <a:gd name="T29" fmla="*/ 523 h 1000"/>
                <a:gd name="T30" fmla="*/ 53 w 270"/>
                <a:gd name="T31" fmla="*/ 561 h 1000"/>
                <a:gd name="T32" fmla="*/ 46 w 270"/>
                <a:gd name="T33" fmla="*/ 577 h 1000"/>
                <a:gd name="T34" fmla="*/ 39 w 270"/>
                <a:gd name="T35" fmla="*/ 591 h 1000"/>
                <a:gd name="T36" fmla="*/ 33 w 270"/>
                <a:gd name="T37" fmla="*/ 604 h 1000"/>
                <a:gd name="T38" fmla="*/ 27 w 270"/>
                <a:gd name="T39" fmla="*/ 615 h 1000"/>
                <a:gd name="T40" fmla="*/ 23 w 270"/>
                <a:gd name="T41" fmla="*/ 626 h 1000"/>
                <a:gd name="T42" fmla="*/ 18 w 270"/>
                <a:gd name="T43" fmla="*/ 636 h 1000"/>
                <a:gd name="T44" fmla="*/ 15 w 270"/>
                <a:gd name="T45" fmla="*/ 645 h 1000"/>
                <a:gd name="T46" fmla="*/ 11 w 270"/>
                <a:gd name="T47" fmla="*/ 656 h 1000"/>
                <a:gd name="T48" fmla="*/ 10 w 270"/>
                <a:gd name="T49" fmla="*/ 665 h 1000"/>
                <a:gd name="T50" fmla="*/ 12 w 270"/>
                <a:gd name="T51" fmla="*/ 677 h 1000"/>
                <a:gd name="T52" fmla="*/ 16 w 270"/>
                <a:gd name="T53" fmla="*/ 683 h 1000"/>
                <a:gd name="T54" fmla="*/ 13 w 270"/>
                <a:gd name="T55" fmla="*/ 690 h 1000"/>
                <a:gd name="T56" fmla="*/ 1 w 270"/>
                <a:gd name="T57" fmla="*/ 706 h 1000"/>
                <a:gd name="T58" fmla="*/ 3 w 270"/>
                <a:gd name="T59" fmla="*/ 721 h 1000"/>
                <a:gd name="T60" fmla="*/ 13 w 270"/>
                <a:gd name="T61" fmla="*/ 715 h 1000"/>
                <a:gd name="T62" fmla="*/ 15 w 270"/>
                <a:gd name="T63" fmla="*/ 718 h 1000"/>
                <a:gd name="T64" fmla="*/ 12 w 270"/>
                <a:gd name="T65" fmla="*/ 724 h 1000"/>
                <a:gd name="T66" fmla="*/ 13 w 270"/>
                <a:gd name="T67" fmla="*/ 726 h 1000"/>
                <a:gd name="T68" fmla="*/ 5 w 270"/>
                <a:gd name="T69" fmla="*/ 786 h 1000"/>
                <a:gd name="T70" fmla="*/ 0 w 270"/>
                <a:gd name="T71" fmla="*/ 857 h 1000"/>
                <a:gd name="T72" fmla="*/ 0 w 270"/>
                <a:gd name="T73" fmla="*/ 932 h 1000"/>
                <a:gd name="T74" fmla="*/ 8 w 270"/>
                <a:gd name="T75" fmla="*/ 1000 h 1000"/>
                <a:gd name="T76" fmla="*/ 270 w 270"/>
                <a:gd name="T77" fmla="*/ 1000 h 1000"/>
                <a:gd name="T78" fmla="*/ 270 w 270"/>
                <a:gd name="T79" fmla="*/ 1 h 1000"/>
                <a:gd name="T80" fmla="*/ 270 w 270"/>
                <a:gd name="T81" fmla="*/ 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70" h="1000">
                  <a:moveTo>
                    <a:pt x="270" y="0"/>
                  </a:moveTo>
                  <a:lnTo>
                    <a:pt x="252" y="5"/>
                  </a:lnTo>
                  <a:lnTo>
                    <a:pt x="232" y="15"/>
                  </a:lnTo>
                  <a:lnTo>
                    <a:pt x="213" y="29"/>
                  </a:lnTo>
                  <a:lnTo>
                    <a:pt x="194" y="46"/>
                  </a:lnTo>
                  <a:lnTo>
                    <a:pt x="178" y="67"/>
                  </a:lnTo>
                  <a:lnTo>
                    <a:pt x="163" y="91"/>
                  </a:lnTo>
                  <a:lnTo>
                    <a:pt x="153" y="118"/>
                  </a:lnTo>
                  <a:lnTo>
                    <a:pt x="147" y="145"/>
                  </a:lnTo>
                  <a:lnTo>
                    <a:pt x="154" y="199"/>
                  </a:lnTo>
                  <a:lnTo>
                    <a:pt x="148" y="264"/>
                  </a:lnTo>
                  <a:lnTo>
                    <a:pt x="133" y="334"/>
                  </a:lnTo>
                  <a:lnTo>
                    <a:pt x="112" y="404"/>
                  </a:lnTo>
                  <a:lnTo>
                    <a:pt x="89" y="469"/>
                  </a:lnTo>
                  <a:lnTo>
                    <a:pt x="69" y="523"/>
                  </a:lnTo>
                  <a:lnTo>
                    <a:pt x="53" y="561"/>
                  </a:lnTo>
                  <a:lnTo>
                    <a:pt x="46" y="577"/>
                  </a:lnTo>
                  <a:lnTo>
                    <a:pt x="39" y="591"/>
                  </a:lnTo>
                  <a:lnTo>
                    <a:pt x="33" y="604"/>
                  </a:lnTo>
                  <a:lnTo>
                    <a:pt x="27" y="615"/>
                  </a:lnTo>
                  <a:lnTo>
                    <a:pt x="23" y="626"/>
                  </a:lnTo>
                  <a:lnTo>
                    <a:pt x="18" y="636"/>
                  </a:lnTo>
                  <a:lnTo>
                    <a:pt x="15" y="645"/>
                  </a:lnTo>
                  <a:lnTo>
                    <a:pt x="11" y="656"/>
                  </a:lnTo>
                  <a:lnTo>
                    <a:pt x="10" y="665"/>
                  </a:lnTo>
                  <a:lnTo>
                    <a:pt x="12" y="677"/>
                  </a:lnTo>
                  <a:lnTo>
                    <a:pt x="16" y="683"/>
                  </a:lnTo>
                  <a:lnTo>
                    <a:pt x="13" y="690"/>
                  </a:lnTo>
                  <a:lnTo>
                    <a:pt x="1" y="706"/>
                  </a:lnTo>
                  <a:lnTo>
                    <a:pt x="3" y="721"/>
                  </a:lnTo>
                  <a:lnTo>
                    <a:pt x="13" y="715"/>
                  </a:lnTo>
                  <a:lnTo>
                    <a:pt x="15" y="718"/>
                  </a:lnTo>
                  <a:lnTo>
                    <a:pt x="12" y="724"/>
                  </a:lnTo>
                  <a:lnTo>
                    <a:pt x="13" y="726"/>
                  </a:lnTo>
                  <a:lnTo>
                    <a:pt x="5" y="786"/>
                  </a:lnTo>
                  <a:lnTo>
                    <a:pt x="0" y="857"/>
                  </a:lnTo>
                  <a:lnTo>
                    <a:pt x="0" y="932"/>
                  </a:lnTo>
                  <a:lnTo>
                    <a:pt x="8" y="1000"/>
                  </a:lnTo>
                  <a:lnTo>
                    <a:pt x="270" y="1000"/>
                  </a:lnTo>
                  <a:lnTo>
                    <a:pt x="270" y="1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8EE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5" name="Freeform 167"/>
            <p:cNvSpPr>
              <a:spLocks/>
            </p:cNvSpPr>
            <p:nvPr/>
          </p:nvSpPr>
          <p:spPr bwMode="auto">
            <a:xfrm>
              <a:off x="3212" y="3090"/>
              <a:ext cx="62" cy="69"/>
            </a:xfrm>
            <a:custGeom>
              <a:avLst/>
              <a:gdLst>
                <a:gd name="T0" fmla="*/ 0 w 126"/>
                <a:gd name="T1" fmla="*/ 0 h 139"/>
                <a:gd name="T2" fmla="*/ 38 w 126"/>
                <a:gd name="T3" fmla="*/ 76 h 139"/>
                <a:gd name="T4" fmla="*/ 126 w 126"/>
                <a:gd name="T5" fmla="*/ 136 h 139"/>
                <a:gd name="T6" fmla="*/ 114 w 126"/>
                <a:gd name="T7" fmla="*/ 139 h 139"/>
                <a:gd name="T8" fmla="*/ 27 w 126"/>
                <a:gd name="T9" fmla="*/ 98 h 139"/>
                <a:gd name="T10" fmla="*/ 0 w 126"/>
                <a:gd name="T1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" h="139">
                  <a:moveTo>
                    <a:pt x="0" y="0"/>
                  </a:moveTo>
                  <a:lnTo>
                    <a:pt x="38" y="76"/>
                  </a:lnTo>
                  <a:lnTo>
                    <a:pt x="126" y="136"/>
                  </a:lnTo>
                  <a:lnTo>
                    <a:pt x="114" y="139"/>
                  </a:lnTo>
                  <a:lnTo>
                    <a:pt x="27" y="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B2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6" name="Freeform 168"/>
            <p:cNvSpPr>
              <a:spLocks/>
            </p:cNvSpPr>
            <p:nvPr/>
          </p:nvSpPr>
          <p:spPr bwMode="auto">
            <a:xfrm>
              <a:off x="3027" y="2827"/>
              <a:ext cx="204" cy="210"/>
            </a:xfrm>
            <a:custGeom>
              <a:avLst/>
              <a:gdLst>
                <a:gd name="T0" fmla="*/ 72 w 408"/>
                <a:gd name="T1" fmla="*/ 403 h 419"/>
                <a:gd name="T2" fmla="*/ 103 w 408"/>
                <a:gd name="T3" fmla="*/ 373 h 419"/>
                <a:gd name="T4" fmla="*/ 139 w 408"/>
                <a:gd name="T5" fmla="*/ 346 h 419"/>
                <a:gd name="T6" fmla="*/ 179 w 408"/>
                <a:gd name="T7" fmla="*/ 321 h 419"/>
                <a:gd name="T8" fmla="*/ 224 w 408"/>
                <a:gd name="T9" fmla="*/ 300 h 419"/>
                <a:gd name="T10" fmla="*/ 273 w 408"/>
                <a:gd name="T11" fmla="*/ 280 h 419"/>
                <a:gd name="T12" fmla="*/ 324 w 408"/>
                <a:gd name="T13" fmla="*/ 261 h 419"/>
                <a:gd name="T14" fmla="*/ 378 w 408"/>
                <a:gd name="T15" fmla="*/ 244 h 419"/>
                <a:gd name="T16" fmla="*/ 406 w 408"/>
                <a:gd name="T17" fmla="*/ 232 h 419"/>
                <a:gd name="T18" fmla="*/ 407 w 408"/>
                <a:gd name="T19" fmla="*/ 225 h 419"/>
                <a:gd name="T20" fmla="*/ 398 w 408"/>
                <a:gd name="T21" fmla="*/ 220 h 419"/>
                <a:gd name="T22" fmla="*/ 378 w 408"/>
                <a:gd name="T23" fmla="*/ 215 h 419"/>
                <a:gd name="T24" fmla="*/ 362 w 408"/>
                <a:gd name="T25" fmla="*/ 210 h 419"/>
                <a:gd name="T26" fmla="*/ 350 w 408"/>
                <a:gd name="T27" fmla="*/ 203 h 419"/>
                <a:gd name="T28" fmla="*/ 342 w 408"/>
                <a:gd name="T29" fmla="*/ 173 h 419"/>
                <a:gd name="T30" fmla="*/ 337 w 408"/>
                <a:gd name="T31" fmla="*/ 135 h 419"/>
                <a:gd name="T32" fmla="*/ 340 w 408"/>
                <a:gd name="T33" fmla="*/ 113 h 419"/>
                <a:gd name="T34" fmla="*/ 356 w 408"/>
                <a:gd name="T35" fmla="*/ 91 h 419"/>
                <a:gd name="T36" fmla="*/ 361 w 408"/>
                <a:gd name="T37" fmla="*/ 68 h 419"/>
                <a:gd name="T38" fmla="*/ 353 w 408"/>
                <a:gd name="T39" fmla="*/ 50 h 419"/>
                <a:gd name="T40" fmla="*/ 338 w 408"/>
                <a:gd name="T41" fmla="*/ 39 h 419"/>
                <a:gd name="T42" fmla="*/ 324 w 408"/>
                <a:gd name="T43" fmla="*/ 37 h 419"/>
                <a:gd name="T44" fmla="*/ 311 w 408"/>
                <a:gd name="T45" fmla="*/ 38 h 419"/>
                <a:gd name="T46" fmla="*/ 302 w 408"/>
                <a:gd name="T47" fmla="*/ 40 h 419"/>
                <a:gd name="T48" fmla="*/ 295 w 408"/>
                <a:gd name="T49" fmla="*/ 41 h 419"/>
                <a:gd name="T50" fmla="*/ 285 w 408"/>
                <a:gd name="T51" fmla="*/ 38 h 419"/>
                <a:gd name="T52" fmla="*/ 273 w 408"/>
                <a:gd name="T53" fmla="*/ 40 h 419"/>
                <a:gd name="T54" fmla="*/ 262 w 408"/>
                <a:gd name="T55" fmla="*/ 48 h 419"/>
                <a:gd name="T56" fmla="*/ 253 w 408"/>
                <a:gd name="T57" fmla="*/ 40 h 419"/>
                <a:gd name="T58" fmla="*/ 238 w 408"/>
                <a:gd name="T59" fmla="*/ 23 h 419"/>
                <a:gd name="T60" fmla="*/ 224 w 408"/>
                <a:gd name="T61" fmla="*/ 9 h 419"/>
                <a:gd name="T62" fmla="*/ 215 w 408"/>
                <a:gd name="T63" fmla="*/ 1 h 419"/>
                <a:gd name="T64" fmla="*/ 205 w 408"/>
                <a:gd name="T65" fmla="*/ 0 h 419"/>
                <a:gd name="T66" fmla="*/ 189 w 408"/>
                <a:gd name="T67" fmla="*/ 1 h 419"/>
                <a:gd name="T68" fmla="*/ 179 w 408"/>
                <a:gd name="T69" fmla="*/ 6 h 419"/>
                <a:gd name="T70" fmla="*/ 168 w 408"/>
                <a:gd name="T71" fmla="*/ 16 h 419"/>
                <a:gd name="T72" fmla="*/ 157 w 408"/>
                <a:gd name="T73" fmla="*/ 28 h 419"/>
                <a:gd name="T74" fmla="*/ 148 w 408"/>
                <a:gd name="T75" fmla="*/ 38 h 419"/>
                <a:gd name="T76" fmla="*/ 140 w 408"/>
                <a:gd name="T77" fmla="*/ 38 h 419"/>
                <a:gd name="T78" fmla="*/ 128 w 408"/>
                <a:gd name="T79" fmla="*/ 35 h 419"/>
                <a:gd name="T80" fmla="*/ 119 w 408"/>
                <a:gd name="T81" fmla="*/ 31 h 419"/>
                <a:gd name="T82" fmla="*/ 111 w 408"/>
                <a:gd name="T83" fmla="*/ 29 h 419"/>
                <a:gd name="T84" fmla="*/ 102 w 408"/>
                <a:gd name="T85" fmla="*/ 31 h 419"/>
                <a:gd name="T86" fmla="*/ 91 w 408"/>
                <a:gd name="T87" fmla="*/ 37 h 419"/>
                <a:gd name="T88" fmla="*/ 84 w 408"/>
                <a:gd name="T89" fmla="*/ 46 h 419"/>
                <a:gd name="T90" fmla="*/ 79 w 408"/>
                <a:gd name="T91" fmla="*/ 55 h 419"/>
                <a:gd name="T92" fmla="*/ 72 w 408"/>
                <a:gd name="T93" fmla="*/ 53 h 419"/>
                <a:gd name="T94" fmla="*/ 60 w 408"/>
                <a:gd name="T95" fmla="*/ 46 h 419"/>
                <a:gd name="T96" fmla="*/ 51 w 408"/>
                <a:gd name="T97" fmla="*/ 40 h 419"/>
                <a:gd name="T98" fmla="*/ 44 w 408"/>
                <a:gd name="T99" fmla="*/ 37 h 419"/>
                <a:gd name="T100" fmla="*/ 37 w 408"/>
                <a:gd name="T101" fmla="*/ 37 h 419"/>
                <a:gd name="T102" fmla="*/ 27 w 408"/>
                <a:gd name="T103" fmla="*/ 41 h 419"/>
                <a:gd name="T104" fmla="*/ 18 w 408"/>
                <a:gd name="T105" fmla="*/ 47 h 419"/>
                <a:gd name="T106" fmla="*/ 5 w 408"/>
                <a:gd name="T107" fmla="*/ 64 h 419"/>
                <a:gd name="T108" fmla="*/ 1 w 408"/>
                <a:gd name="T109" fmla="*/ 83 h 419"/>
                <a:gd name="T110" fmla="*/ 3 w 408"/>
                <a:gd name="T111" fmla="*/ 109 h 419"/>
                <a:gd name="T112" fmla="*/ 0 w 408"/>
                <a:gd name="T113" fmla="*/ 131 h 419"/>
                <a:gd name="T114" fmla="*/ 3 w 408"/>
                <a:gd name="T115" fmla="*/ 157 h 419"/>
                <a:gd name="T116" fmla="*/ 14 w 408"/>
                <a:gd name="T117" fmla="*/ 194 h 419"/>
                <a:gd name="T118" fmla="*/ 29 w 408"/>
                <a:gd name="T119" fmla="*/ 252 h 419"/>
                <a:gd name="T120" fmla="*/ 34 w 408"/>
                <a:gd name="T121" fmla="*/ 309 h 419"/>
                <a:gd name="T122" fmla="*/ 45 w 408"/>
                <a:gd name="T123" fmla="*/ 386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08" h="419">
                  <a:moveTo>
                    <a:pt x="59" y="419"/>
                  </a:moveTo>
                  <a:lnTo>
                    <a:pt x="72" y="403"/>
                  </a:lnTo>
                  <a:lnTo>
                    <a:pt x="87" y="387"/>
                  </a:lnTo>
                  <a:lnTo>
                    <a:pt x="103" y="373"/>
                  </a:lnTo>
                  <a:lnTo>
                    <a:pt x="120" y="359"/>
                  </a:lnTo>
                  <a:lnTo>
                    <a:pt x="139" y="346"/>
                  </a:lnTo>
                  <a:lnTo>
                    <a:pt x="158" y="334"/>
                  </a:lnTo>
                  <a:lnTo>
                    <a:pt x="179" y="321"/>
                  </a:lnTo>
                  <a:lnTo>
                    <a:pt x="202" y="311"/>
                  </a:lnTo>
                  <a:lnTo>
                    <a:pt x="224" y="300"/>
                  </a:lnTo>
                  <a:lnTo>
                    <a:pt x="248" y="290"/>
                  </a:lnTo>
                  <a:lnTo>
                    <a:pt x="273" y="280"/>
                  </a:lnTo>
                  <a:lnTo>
                    <a:pt x="299" y="271"/>
                  </a:lnTo>
                  <a:lnTo>
                    <a:pt x="324" y="261"/>
                  </a:lnTo>
                  <a:lnTo>
                    <a:pt x="350" y="252"/>
                  </a:lnTo>
                  <a:lnTo>
                    <a:pt x="378" y="244"/>
                  </a:lnTo>
                  <a:lnTo>
                    <a:pt x="406" y="235"/>
                  </a:lnTo>
                  <a:lnTo>
                    <a:pt x="406" y="232"/>
                  </a:lnTo>
                  <a:lnTo>
                    <a:pt x="407" y="228"/>
                  </a:lnTo>
                  <a:lnTo>
                    <a:pt x="407" y="225"/>
                  </a:lnTo>
                  <a:lnTo>
                    <a:pt x="408" y="221"/>
                  </a:lnTo>
                  <a:lnTo>
                    <a:pt x="398" y="220"/>
                  </a:lnTo>
                  <a:lnTo>
                    <a:pt x="387" y="218"/>
                  </a:lnTo>
                  <a:lnTo>
                    <a:pt x="378" y="215"/>
                  </a:lnTo>
                  <a:lnTo>
                    <a:pt x="369" y="212"/>
                  </a:lnTo>
                  <a:lnTo>
                    <a:pt x="362" y="210"/>
                  </a:lnTo>
                  <a:lnTo>
                    <a:pt x="355" y="206"/>
                  </a:lnTo>
                  <a:lnTo>
                    <a:pt x="350" y="203"/>
                  </a:lnTo>
                  <a:lnTo>
                    <a:pt x="348" y="200"/>
                  </a:lnTo>
                  <a:lnTo>
                    <a:pt x="342" y="173"/>
                  </a:lnTo>
                  <a:lnTo>
                    <a:pt x="339" y="151"/>
                  </a:lnTo>
                  <a:lnTo>
                    <a:pt x="337" y="135"/>
                  </a:lnTo>
                  <a:lnTo>
                    <a:pt x="337" y="123"/>
                  </a:lnTo>
                  <a:lnTo>
                    <a:pt x="340" y="113"/>
                  </a:lnTo>
                  <a:lnTo>
                    <a:pt x="348" y="103"/>
                  </a:lnTo>
                  <a:lnTo>
                    <a:pt x="356" y="91"/>
                  </a:lnTo>
                  <a:lnTo>
                    <a:pt x="361" y="79"/>
                  </a:lnTo>
                  <a:lnTo>
                    <a:pt x="361" y="68"/>
                  </a:lnTo>
                  <a:lnTo>
                    <a:pt x="359" y="58"/>
                  </a:lnTo>
                  <a:lnTo>
                    <a:pt x="353" y="50"/>
                  </a:lnTo>
                  <a:lnTo>
                    <a:pt x="345" y="43"/>
                  </a:lnTo>
                  <a:lnTo>
                    <a:pt x="338" y="39"/>
                  </a:lnTo>
                  <a:lnTo>
                    <a:pt x="331" y="37"/>
                  </a:lnTo>
                  <a:lnTo>
                    <a:pt x="324" y="37"/>
                  </a:lnTo>
                  <a:lnTo>
                    <a:pt x="317" y="37"/>
                  </a:lnTo>
                  <a:lnTo>
                    <a:pt x="311" y="38"/>
                  </a:lnTo>
                  <a:lnTo>
                    <a:pt x="307" y="39"/>
                  </a:lnTo>
                  <a:lnTo>
                    <a:pt x="302" y="40"/>
                  </a:lnTo>
                  <a:lnTo>
                    <a:pt x="300" y="41"/>
                  </a:lnTo>
                  <a:lnTo>
                    <a:pt x="295" y="41"/>
                  </a:lnTo>
                  <a:lnTo>
                    <a:pt x="289" y="39"/>
                  </a:lnTo>
                  <a:lnTo>
                    <a:pt x="285" y="38"/>
                  </a:lnTo>
                  <a:lnTo>
                    <a:pt x="279" y="38"/>
                  </a:lnTo>
                  <a:lnTo>
                    <a:pt x="273" y="40"/>
                  </a:lnTo>
                  <a:lnTo>
                    <a:pt x="266" y="44"/>
                  </a:lnTo>
                  <a:lnTo>
                    <a:pt x="262" y="48"/>
                  </a:lnTo>
                  <a:lnTo>
                    <a:pt x="259" y="50"/>
                  </a:lnTo>
                  <a:lnTo>
                    <a:pt x="253" y="40"/>
                  </a:lnTo>
                  <a:lnTo>
                    <a:pt x="244" y="31"/>
                  </a:lnTo>
                  <a:lnTo>
                    <a:pt x="238" y="23"/>
                  </a:lnTo>
                  <a:lnTo>
                    <a:pt x="231" y="15"/>
                  </a:lnTo>
                  <a:lnTo>
                    <a:pt x="224" y="9"/>
                  </a:lnTo>
                  <a:lnTo>
                    <a:pt x="218" y="5"/>
                  </a:lnTo>
                  <a:lnTo>
                    <a:pt x="215" y="1"/>
                  </a:lnTo>
                  <a:lnTo>
                    <a:pt x="211" y="0"/>
                  </a:lnTo>
                  <a:lnTo>
                    <a:pt x="205" y="0"/>
                  </a:lnTo>
                  <a:lnTo>
                    <a:pt x="197" y="0"/>
                  </a:lnTo>
                  <a:lnTo>
                    <a:pt x="189" y="1"/>
                  </a:lnTo>
                  <a:lnTo>
                    <a:pt x="182" y="3"/>
                  </a:lnTo>
                  <a:lnTo>
                    <a:pt x="179" y="6"/>
                  </a:lnTo>
                  <a:lnTo>
                    <a:pt x="173" y="10"/>
                  </a:lnTo>
                  <a:lnTo>
                    <a:pt x="168" y="16"/>
                  </a:lnTo>
                  <a:lnTo>
                    <a:pt x="163" y="22"/>
                  </a:lnTo>
                  <a:lnTo>
                    <a:pt x="157" y="28"/>
                  </a:lnTo>
                  <a:lnTo>
                    <a:pt x="151" y="33"/>
                  </a:lnTo>
                  <a:lnTo>
                    <a:pt x="148" y="38"/>
                  </a:lnTo>
                  <a:lnTo>
                    <a:pt x="145" y="40"/>
                  </a:lnTo>
                  <a:lnTo>
                    <a:pt x="140" y="38"/>
                  </a:lnTo>
                  <a:lnTo>
                    <a:pt x="134" y="37"/>
                  </a:lnTo>
                  <a:lnTo>
                    <a:pt x="128" y="35"/>
                  </a:lnTo>
                  <a:lnTo>
                    <a:pt x="124" y="32"/>
                  </a:lnTo>
                  <a:lnTo>
                    <a:pt x="119" y="31"/>
                  </a:lnTo>
                  <a:lnTo>
                    <a:pt x="114" y="30"/>
                  </a:lnTo>
                  <a:lnTo>
                    <a:pt x="111" y="29"/>
                  </a:lnTo>
                  <a:lnTo>
                    <a:pt x="107" y="29"/>
                  </a:lnTo>
                  <a:lnTo>
                    <a:pt x="102" y="31"/>
                  </a:lnTo>
                  <a:lnTo>
                    <a:pt x="96" y="33"/>
                  </a:lnTo>
                  <a:lnTo>
                    <a:pt x="91" y="37"/>
                  </a:lnTo>
                  <a:lnTo>
                    <a:pt x="88" y="41"/>
                  </a:lnTo>
                  <a:lnTo>
                    <a:pt x="84" y="46"/>
                  </a:lnTo>
                  <a:lnTo>
                    <a:pt x="81" y="51"/>
                  </a:lnTo>
                  <a:lnTo>
                    <a:pt x="79" y="55"/>
                  </a:lnTo>
                  <a:lnTo>
                    <a:pt x="77" y="56"/>
                  </a:lnTo>
                  <a:lnTo>
                    <a:pt x="72" y="53"/>
                  </a:lnTo>
                  <a:lnTo>
                    <a:pt x="65" y="50"/>
                  </a:lnTo>
                  <a:lnTo>
                    <a:pt x="60" y="46"/>
                  </a:lnTo>
                  <a:lnTo>
                    <a:pt x="54" y="43"/>
                  </a:lnTo>
                  <a:lnTo>
                    <a:pt x="51" y="40"/>
                  </a:lnTo>
                  <a:lnTo>
                    <a:pt x="46" y="38"/>
                  </a:lnTo>
                  <a:lnTo>
                    <a:pt x="44" y="37"/>
                  </a:lnTo>
                  <a:lnTo>
                    <a:pt x="42" y="37"/>
                  </a:lnTo>
                  <a:lnTo>
                    <a:pt x="37" y="37"/>
                  </a:lnTo>
                  <a:lnTo>
                    <a:pt x="33" y="39"/>
                  </a:lnTo>
                  <a:lnTo>
                    <a:pt x="27" y="41"/>
                  </a:lnTo>
                  <a:lnTo>
                    <a:pt x="22" y="43"/>
                  </a:lnTo>
                  <a:lnTo>
                    <a:pt x="18" y="47"/>
                  </a:lnTo>
                  <a:lnTo>
                    <a:pt x="11" y="55"/>
                  </a:lnTo>
                  <a:lnTo>
                    <a:pt x="5" y="64"/>
                  </a:lnTo>
                  <a:lnTo>
                    <a:pt x="3" y="70"/>
                  </a:lnTo>
                  <a:lnTo>
                    <a:pt x="1" y="83"/>
                  </a:lnTo>
                  <a:lnTo>
                    <a:pt x="1" y="97"/>
                  </a:lnTo>
                  <a:lnTo>
                    <a:pt x="3" y="109"/>
                  </a:lnTo>
                  <a:lnTo>
                    <a:pt x="1" y="121"/>
                  </a:lnTo>
                  <a:lnTo>
                    <a:pt x="0" y="131"/>
                  </a:lnTo>
                  <a:lnTo>
                    <a:pt x="1" y="143"/>
                  </a:lnTo>
                  <a:lnTo>
                    <a:pt x="3" y="157"/>
                  </a:lnTo>
                  <a:lnTo>
                    <a:pt x="7" y="172"/>
                  </a:lnTo>
                  <a:lnTo>
                    <a:pt x="14" y="194"/>
                  </a:lnTo>
                  <a:lnTo>
                    <a:pt x="22" y="222"/>
                  </a:lnTo>
                  <a:lnTo>
                    <a:pt x="29" y="252"/>
                  </a:lnTo>
                  <a:lnTo>
                    <a:pt x="33" y="279"/>
                  </a:lnTo>
                  <a:lnTo>
                    <a:pt x="34" y="309"/>
                  </a:lnTo>
                  <a:lnTo>
                    <a:pt x="37" y="347"/>
                  </a:lnTo>
                  <a:lnTo>
                    <a:pt x="45" y="386"/>
                  </a:lnTo>
                  <a:lnTo>
                    <a:pt x="59" y="419"/>
                  </a:lnTo>
                  <a:close/>
                </a:path>
              </a:pathLst>
            </a:custGeom>
            <a:solidFill>
              <a:srgbClr val="E5CC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7" name="Freeform 169"/>
            <p:cNvSpPr>
              <a:spLocks/>
            </p:cNvSpPr>
            <p:nvPr/>
          </p:nvSpPr>
          <p:spPr bwMode="auto">
            <a:xfrm>
              <a:off x="3054" y="2943"/>
              <a:ext cx="178" cy="95"/>
            </a:xfrm>
            <a:custGeom>
              <a:avLst/>
              <a:gdLst>
                <a:gd name="T0" fmla="*/ 345 w 354"/>
                <a:gd name="T1" fmla="*/ 3 h 190"/>
                <a:gd name="T2" fmla="*/ 349 w 354"/>
                <a:gd name="T3" fmla="*/ 0 h 190"/>
                <a:gd name="T4" fmla="*/ 321 w 354"/>
                <a:gd name="T5" fmla="*/ 9 h 190"/>
                <a:gd name="T6" fmla="*/ 293 w 354"/>
                <a:gd name="T7" fmla="*/ 17 h 190"/>
                <a:gd name="T8" fmla="*/ 267 w 354"/>
                <a:gd name="T9" fmla="*/ 26 h 190"/>
                <a:gd name="T10" fmla="*/ 241 w 354"/>
                <a:gd name="T11" fmla="*/ 35 h 190"/>
                <a:gd name="T12" fmla="*/ 216 w 354"/>
                <a:gd name="T13" fmla="*/ 44 h 190"/>
                <a:gd name="T14" fmla="*/ 191 w 354"/>
                <a:gd name="T15" fmla="*/ 55 h 190"/>
                <a:gd name="T16" fmla="*/ 167 w 354"/>
                <a:gd name="T17" fmla="*/ 64 h 190"/>
                <a:gd name="T18" fmla="*/ 145 w 354"/>
                <a:gd name="T19" fmla="*/ 76 h 190"/>
                <a:gd name="T20" fmla="*/ 122 w 354"/>
                <a:gd name="T21" fmla="*/ 86 h 190"/>
                <a:gd name="T22" fmla="*/ 100 w 354"/>
                <a:gd name="T23" fmla="*/ 99 h 190"/>
                <a:gd name="T24" fmla="*/ 80 w 354"/>
                <a:gd name="T25" fmla="*/ 110 h 190"/>
                <a:gd name="T26" fmla="*/ 62 w 354"/>
                <a:gd name="T27" fmla="*/ 124 h 190"/>
                <a:gd name="T28" fmla="*/ 45 w 354"/>
                <a:gd name="T29" fmla="*/ 138 h 190"/>
                <a:gd name="T30" fmla="*/ 28 w 354"/>
                <a:gd name="T31" fmla="*/ 153 h 190"/>
                <a:gd name="T32" fmla="*/ 12 w 354"/>
                <a:gd name="T33" fmla="*/ 169 h 190"/>
                <a:gd name="T34" fmla="*/ 0 w 354"/>
                <a:gd name="T35" fmla="*/ 185 h 190"/>
                <a:gd name="T36" fmla="*/ 7 w 354"/>
                <a:gd name="T37" fmla="*/ 190 h 190"/>
                <a:gd name="T38" fmla="*/ 19 w 354"/>
                <a:gd name="T39" fmla="*/ 174 h 190"/>
                <a:gd name="T40" fmla="*/ 33 w 354"/>
                <a:gd name="T41" fmla="*/ 157 h 190"/>
                <a:gd name="T42" fmla="*/ 49 w 354"/>
                <a:gd name="T43" fmla="*/ 145 h 190"/>
                <a:gd name="T44" fmla="*/ 66 w 354"/>
                <a:gd name="T45" fmla="*/ 131 h 190"/>
                <a:gd name="T46" fmla="*/ 85 w 354"/>
                <a:gd name="T47" fmla="*/ 117 h 190"/>
                <a:gd name="T48" fmla="*/ 104 w 354"/>
                <a:gd name="T49" fmla="*/ 106 h 190"/>
                <a:gd name="T50" fmla="*/ 124 w 354"/>
                <a:gd name="T51" fmla="*/ 93 h 190"/>
                <a:gd name="T52" fmla="*/ 147 w 354"/>
                <a:gd name="T53" fmla="*/ 82 h 190"/>
                <a:gd name="T54" fmla="*/ 169 w 354"/>
                <a:gd name="T55" fmla="*/ 71 h 190"/>
                <a:gd name="T56" fmla="*/ 193 w 354"/>
                <a:gd name="T57" fmla="*/ 62 h 190"/>
                <a:gd name="T58" fmla="*/ 218 w 354"/>
                <a:gd name="T59" fmla="*/ 51 h 190"/>
                <a:gd name="T60" fmla="*/ 244 w 354"/>
                <a:gd name="T61" fmla="*/ 42 h 190"/>
                <a:gd name="T62" fmla="*/ 269 w 354"/>
                <a:gd name="T63" fmla="*/ 33 h 190"/>
                <a:gd name="T64" fmla="*/ 296 w 354"/>
                <a:gd name="T65" fmla="*/ 24 h 190"/>
                <a:gd name="T66" fmla="*/ 323 w 354"/>
                <a:gd name="T67" fmla="*/ 16 h 190"/>
                <a:gd name="T68" fmla="*/ 351 w 354"/>
                <a:gd name="T69" fmla="*/ 6 h 190"/>
                <a:gd name="T70" fmla="*/ 354 w 354"/>
                <a:gd name="T71" fmla="*/ 3 h 190"/>
                <a:gd name="T72" fmla="*/ 351 w 354"/>
                <a:gd name="T73" fmla="*/ 6 h 190"/>
                <a:gd name="T74" fmla="*/ 353 w 354"/>
                <a:gd name="T75" fmla="*/ 4 h 190"/>
                <a:gd name="T76" fmla="*/ 353 w 354"/>
                <a:gd name="T77" fmla="*/ 2 h 190"/>
                <a:gd name="T78" fmla="*/ 352 w 354"/>
                <a:gd name="T79" fmla="*/ 0 h 190"/>
                <a:gd name="T80" fmla="*/ 349 w 354"/>
                <a:gd name="T81" fmla="*/ 0 h 190"/>
                <a:gd name="T82" fmla="*/ 345 w 354"/>
                <a:gd name="T83" fmla="*/ 3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4" h="190">
                  <a:moveTo>
                    <a:pt x="345" y="3"/>
                  </a:moveTo>
                  <a:lnTo>
                    <a:pt x="349" y="0"/>
                  </a:lnTo>
                  <a:lnTo>
                    <a:pt x="321" y="9"/>
                  </a:lnTo>
                  <a:lnTo>
                    <a:pt x="293" y="17"/>
                  </a:lnTo>
                  <a:lnTo>
                    <a:pt x="267" y="26"/>
                  </a:lnTo>
                  <a:lnTo>
                    <a:pt x="241" y="35"/>
                  </a:lnTo>
                  <a:lnTo>
                    <a:pt x="216" y="44"/>
                  </a:lnTo>
                  <a:lnTo>
                    <a:pt x="191" y="55"/>
                  </a:lnTo>
                  <a:lnTo>
                    <a:pt x="167" y="64"/>
                  </a:lnTo>
                  <a:lnTo>
                    <a:pt x="145" y="76"/>
                  </a:lnTo>
                  <a:lnTo>
                    <a:pt x="122" y="86"/>
                  </a:lnTo>
                  <a:lnTo>
                    <a:pt x="100" y="99"/>
                  </a:lnTo>
                  <a:lnTo>
                    <a:pt x="80" y="110"/>
                  </a:lnTo>
                  <a:lnTo>
                    <a:pt x="62" y="124"/>
                  </a:lnTo>
                  <a:lnTo>
                    <a:pt x="45" y="138"/>
                  </a:lnTo>
                  <a:lnTo>
                    <a:pt x="28" y="153"/>
                  </a:lnTo>
                  <a:lnTo>
                    <a:pt x="12" y="169"/>
                  </a:lnTo>
                  <a:lnTo>
                    <a:pt x="0" y="185"/>
                  </a:lnTo>
                  <a:lnTo>
                    <a:pt x="7" y="190"/>
                  </a:lnTo>
                  <a:lnTo>
                    <a:pt x="19" y="174"/>
                  </a:lnTo>
                  <a:lnTo>
                    <a:pt x="33" y="157"/>
                  </a:lnTo>
                  <a:lnTo>
                    <a:pt x="49" y="145"/>
                  </a:lnTo>
                  <a:lnTo>
                    <a:pt x="66" y="131"/>
                  </a:lnTo>
                  <a:lnTo>
                    <a:pt x="85" y="117"/>
                  </a:lnTo>
                  <a:lnTo>
                    <a:pt x="104" y="106"/>
                  </a:lnTo>
                  <a:lnTo>
                    <a:pt x="124" y="93"/>
                  </a:lnTo>
                  <a:lnTo>
                    <a:pt x="147" y="82"/>
                  </a:lnTo>
                  <a:lnTo>
                    <a:pt x="169" y="71"/>
                  </a:lnTo>
                  <a:lnTo>
                    <a:pt x="193" y="62"/>
                  </a:lnTo>
                  <a:lnTo>
                    <a:pt x="218" y="51"/>
                  </a:lnTo>
                  <a:lnTo>
                    <a:pt x="244" y="42"/>
                  </a:lnTo>
                  <a:lnTo>
                    <a:pt x="269" y="33"/>
                  </a:lnTo>
                  <a:lnTo>
                    <a:pt x="296" y="24"/>
                  </a:lnTo>
                  <a:lnTo>
                    <a:pt x="323" y="16"/>
                  </a:lnTo>
                  <a:lnTo>
                    <a:pt x="351" y="6"/>
                  </a:lnTo>
                  <a:lnTo>
                    <a:pt x="354" y="3"/>
                  </a:lnTo>
                  <a:lnTo>
                    <a:pt x="351" y="6"/>
                  </a:lnTo>
                  <a:lnTo>
                    <a:pt x="353" y="4"/>
                  </a:lnTo>
                  <a:lnTo>
                    <a:pt x="353" y="2"/>
                  </a:lnTo>
                  <a:lnTo>
                    <a:pt x="352" y="0"/>
                  </a:lnTo>
                  <a:lnTo>
                    <a:pt x="349" y="0"/>
                  </a:lnTo>
                  <a:lnTo>
                    <a:pt x="34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8" name="Freeform 170"/>
            <p:cNvSpPr>
              <a:spLocks/>
            </p:cNvSpPr>
            <p:nvPr/>
          </p:nvSpPr>
          <p:spPr bwMode="auto">
            <a:xfrm>
              <a:off x="3227" y="2936"/>
              <a:ext cx="5" cy="9"/>
            </a:xfrm>
            <a:custGeom>
              <a:avLst/>
              <a:gdLst>
                <a:gd name="T0" fmla="*/ 7 w 10"/>
                <a:gd name="T1" fmla="*/ 7 h 17"/>
                <a:gd name="T2" fmla="*/ 4 w 10"/>
                <a:gd name="T3" fmla="*/ 3 h 17"/>
                <a:gd name="T4" fmla="*/ 2 w 10"/>
                <a:gd name="T5" fmla="*/ 7 h 17"/>
                <a:gd name="T6" fmla="*/ 2 w 10"/>
                <a:gd name="T7" fmla="*/ 10 h 17"/>
                <a:gd name="T8" fmla="*/ 1 w 10"/>
                <a:gd name="T9" fmla="*/ 14 h 17"/>
                <a:gd name="T10" fmla="*/ 0 w 10"/>
                <a:gd name="T11" fmla="*/ 17 h 17"/>
                <a:gd name="T12" fmla="*/ 9 w 10"/>
                <a:gd name="T13" fmla="*/ 17 h 17"/>
                <a:gd name="T14" fmla="*/ 8 w 10"/>
                <a:gd name="T15" fmla="*/ 14 h 17"/>
                <a:gd name="T16" fmla="*/ 9 w 10"/>
                <a:gd name="T17" fmla="*/ 10 h 17"/>
                <a:gd name="T18" fmla="*/ 9 w 10"/>
                <a:gd name="T19" fmla="*/ 7 h 17"/>
                <a:gd name="T20" fmla="*/ 10 w 10"/>
                <a:gd name="T21" fmla="*/ 3 h 17"/>
                <a:gd name="T22" fmla="*/ 7 w 10"/>
                <a:gd name="T23" fmla="*/ 0 h 17"/>
                <a:gd name="T24" fmla="*/ 10 w 10"/>
                <a:gd name="T25" fmla="*/ 3 h 17"/>
                <a:gd name="T26" fmla="*/ 9 w 10"/>
                <a:gd name="T27" fmla="*/ 1 h 17"/>
                <a:gd name="T28" fmla="*/ 7 w 10"/>
                <a:gd name="T29" fmla="*/ 0 h 17"/>
                <a:gd name="T30" fmla="*/ 5 w 10"/>
                <a:gd name="T31" fmla="*/ 1 h 17"/>
                <a:gd name="T32" fmla="*/ 4 w 10"/>
                <a:gd name="T33" fmla="*/ 3 h 17"/>
                <a:gd name="T34" fmla="*/ 7 w 10"/>
                <a:gd name="T35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" h="17">
                  <a:moveTo>
                    <a:pt x="7" y="7"/>
                  </a:moveTo>
                  <a:lnTo>
                    <a:pt x="4" y="3"/>
                  </a:lnTo>
                  <a:lnTo>
                    <a:pt x="2" y="7"/>
                  </a:lnTo>
                  <a:lnTo>
                    <a:pt x="2" y="10"/>
                  </a:lnTo>
                  <a:lnTo>
                    <a:pt x="1" y="14"/>
                  </a:lnTo>
                  <a:lnTo>
                    <a:pt x="0" y="17"/>
                  </a:lnTo>
                  <a:lnTo>
                    <a:pt x="9" y="17"/>
                  </a:lnTo>
                  <a:lnTo>
                    <a:pt x="8" y="14"/>
                  </a:lnTo>
                  <a:lnTo>
                    <a:pt x="9" y="10"/>
                  </a:lnTo>
                  <a:lnTo>
                    <a:pt x="9" y="7"/>
                  </a:lnTo>
                  <a:lnTo>
                    <a:pt x="10" y="3"/>
                  </a:lnTo>
                  <a:lnTo>
                    <a:pt x="7" y="0"/>
                  </a:lnTo>
                  <a:lnTo>
                    <a:pt x="10" y="3"/>
                  </a:lnTo>
                  <a:lnTo>
                    <a:pt x="9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4" y="3"/>
                  </a:lnTo>
                  <a:lnTo>
                    <a:pt x="7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9" name="Freeform 171"/>
            <p:cNvSpPr>
              <a:spLocks/>
            </p:cNvSpPr>
            <p:nvPr/>
          </p:nvSpPr>
          <p:spPr bwMode="auto">
            <a:xfrm>
              <a:off x="3199" y="2925"/>
              <a:ext cx="32" cy="14"/>
            </a:xfrm>
            <a:custGeom>
              <a:avLst/>
              <a:gdLst>
                <a:gd name="T0" fmla="*/ 0 w 63"/>
                <a:gd name="T1" fmla="*/ 4 h 29"/>
                <a:gd name="T2" fmla="*/ 0 w 63"/>
                <a:gd name="T3" fmla="*/ 7 h 29"/>
                <a:gd name="T4" fmla="*/ 3 w 63"/>
                <a:gd name="T5" fmla="*/ 10 h 29"/>
                <a:gd name="T6" fmla="*/ 8 w 63"/>
                <a:gd name="T7" fmla="*/ 14 h 29"/>
                <a:gd name="T8" fmla="*/ 16 w 63"/>
                <a:gd name="T9" fmla="*/ 17 h 29"/>
                <a:gd name="T10" fmla="*/ 23 w 63"/>
                <a:gd name="T11" fmla="*/ 19 h 29"/>
                <a:gd name="T12" fmla="*/ 32 w 63"/>
                <a:gd name="T13" fmla="*/ 23 h 29"/>
                <a:gd name="T14" fmla="*/ 42 w 63"/>
                <a:gd name="T15" fmla="*/ 25 h 29"/>
                <a:gd name="T16" fmla="*/ 53 w 63"/>
                <a:gd name="T17" fmla="*/ 27 h 29"/>
                <a:gd name="T18" fmla="*/ 63 w 63"/>
                <a:gd name="T19" fmla="*/ 29 h 29"/>
                <a:gd name="T20" fmla="*/ 63 w 63"/>
                <a:gd name="T21" fmla="*/ 22 h 29"/>
                <a:gd name="T22" fmla="*/ 53 w 63"/>
                <a:gd name="T23" fmla="*/ 21 h 29"/>
                <a:gd name="T24" fmla="*/ 42 w 63"/>
                <a:gd name="T25" fmla="*/ 18 h 29"/>
                <a:gd name="T26" fmla="*/ 34 w 63"/>
                <a:gd name="T27" fmla="*/ 16 h 29"/>
                <a:gd name="T28" fmla="*/ 25 w 63"/>
                <a:gd name="T29" fmla="*/ 13 h 29"/>
                <a:gd name="T30" fmla="*/ 18 w 63"/>
                <a:gd name="T31" fmla="*/ 10 h 29"/>
                <a:gd name="T32" fmla="*/ 12 w 63"/>
                <a:gd name="T33" fmla="*/ 7 h 29"/>
                <a:gd name="T34" fmla="*/ 8 w 63"/>
                <a:gd name="T35" fmla="*/ 3 h 29"/>
                <a:gd name="T36" fmla="*/ 7 w 63"/>
                <a:gd name="T37" fmla="*/ 2 h 29"/>
                <a:gd name="T38" fmla="*/ 7 w 63"/>
                <a:gd name="T39" fmla="*/ 4 h 29"/>
                <a:gd name="T40" fmla="*/ 7 w 63"/>
                <a:gd name="T41" fmla="*/ 2 h 29"/>
                <a:gd name="T42" fmla="*/ 4 w 63"/>
                <a:gd name="T43" fmla="*/ 0 h 29"/>
                <a:gd name="T44" fmla="*/ 2 w 63"/>
                <a:gd name="T45" fmla="*/ 1 h 29"/>
                <a:gd name="T46" fmla="*/ 0 w 63"/>
                <a:gd name="T47" fmla="*/ 3 h 29"/>
                <a:gd name="T48" fmla="*/ 0 w 63"/>
                <a:gd name="T49" fmla="*/ 7 h 29"/>
                <a:gd name="T50" fmla="*/ 0 w 63"/>
                <a:gd name="T51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3" h="29">
                  <a:moveTo>
                    <a:pt x="0" y="4"/>
                  </a:moveTo>
                  <a:lnTo>
                    <a:pt x="0" y="7"/>
                  </a:lnTo>
                  <a:lnTo>
                    <a:pt x="3" y="10"/>
                  </a:lnTo>
                  <a:lnTo>
                    <a:pt x="8" y="14"/>
                  </a:lnTo>
                  <a:lnTo>
                    <a:pt x="16" y="17"/>
                  </a:lnTo>
                  <a:lnTo>
                    <a:pt x="23" y="19"/>
                  </a:lnTo>
                  <a:lnTo>
                    <a:pt x="32" y="23"/>
                  </a:lnTo>
                  <a:lnTo>
                    <a:pt x="42" y="25"/>
                  </a:lnTo>
                  <a:lnTo>
                    <a:pt x="53" y="27"/>
                  </a:lnTo>
                  <a:lnTo>
                    <a:pt x="63" y="29"/>
                  </a:lnTo>
                  <a:lnTo>
                    <a:pt x="63" y="22"/>
                  </a:lnTo>
                  <a:lnTo>
                    <a:pt x="53" y="21"/>
                  </a:lnTo>
                  <a:lnTo>
                    <a:pt x="42" y="18"/>
                  </a:lnTo>
                  <a:lnTo>
                    <a:pt x="34" y="16"/>
                  </a:lnTo>
                  <a:lnTo>
                    <a:pt x="25" y="13"/>
                  </a:lnTo>
                  <a:lnTo>
                    <a:pt x="18" y="10"/>
                  </a:lnTo>
                  <a:lnTo>
                    <a:pt x="12" y="7"/>
                  </a:lnTo>
                  <a:lnTo>
                    <a:pt x="8" y="3"/>
                  </a:lnTo>
                  <a:lnTo>
                    <a:pt x="7" y="2"/>
                  </a:lnTo>
                  <a:lnTo>
                    <a:pt x="7" y="4"/>
                  </a:lnTo>
                  <a:lnTo>
                    <a:pt x="7" y="2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0" name="Freeform 172"/>
            <p:cNvSpPr>
              <a:spLocks/>
            </p:cNvSpPr>
            <p:nvPr/>
          </p:nvSpPr>
          <p:spPr bwMode="auto">
            <a:xfrm>
              <a:off x="3193" y="2889"/>
              <a:ext cx="9" cy="38"/>
            </a:xfrm>
            <a:custGeom>
              <a:avLst/>
              <a:gdLst>
                <a:gd name="T0" fmla="*/ 0 w 19"/>
                <a:gd name="T1" fmla="*/ 0 h 77"/>
                <a:gd name="T2" fmla="*/ 0 w 19"/>
                <a:gd name="T3" fmla="*/ 0 h 77"/>
                <a:gd name="T4" fmla="*/ 0 w 19"/>
                <a:gd name="T5" fmla="*/ 12 h 77"/>
                <a:gd name="T6" fmla="*/ 2 w 19"/>
                <a:gd name="T7" fmla="*/ 28 h 77"/>
                <a:gd name="T8" fmla="*/ 6 w 19"/>
                <a:gd name="T9" fmla="*/ 50 h 77"/>
                <a:gd name="T10" fmla="*/ 12 w 19"/>
                <a:gd name="T11" fmla="*/ 77 h 77"/>
                <a:gd name="T12" fmla="*/ 19 w 19"/>
                <a:gd name="T13" fmla="*/ 77 h 77"/>
                <a:gd name="T14" fmla="*/ 13 w 19"/>
                <a:gd name="T15" fmla="*/ 50 h 77"/>
                <a:gd name="T16" fmla="*/ 9 w 19"/>
                <a:gd name="T17" fmla="*/ 28 h 77"/>
                <a:gd name="T18" fmla="*/ 7 w 19"/>
                <a:gd name="T19" fmla="*/ 12 h 77"/>
                <a:gd name="T20" fmla="*/ 7 w 19"/>
                <a:gd name="T21" fmla="*/ 0 h 77"/>
                <a:gd name="T22" fmla="*/ 7 w 19"/>
                <a:gd name="T23" fmla="*/ 0 h 77"/>
                <a:gd name="T24" fmla="*/ 0 w 1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" h="77">
                  <a:moveTo>
                    <a:pt x="0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" y="28"/>
                  </a:lnTo>
                  <a:lnTo>
                    <a:pt x="6" y="50"/>
                  </a:lnTo>
                  <a:lnTo>
                    <a:pt x="12" y="77"/>
                  </a:lnTo>
                  <a:lnTo>
                    <a:pt x="19" y="77"/>
                  </a:lnTo>
                  <a:lnTo>
                    <a:pt x="13" y="50"/>
                  </a:lnTo>
                  <a:lnTo>
                    <a:pt x="9" y="28"/>
                  </a:lnTo>
                  <a:lnTo>
                    <a:pt x="7" y="12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1" name="Freeform 173"/>
            <p:cNvSpPr>
              <a:spLocks/>
            </p:cNvSpPr>
            <p:nvPr/>
          </p:nvSpPr>
          <p:spPr bwMode="auto">
            <a:xfrm>
              <a:off x="3193" y="2867"/>
              <a:ext cx="16" cy="22"/>
            </a:xfrm>
            <a:custGeom>
              <a:avLst/>
              <a:gdLst>
                <a:gd name="T0" fmla="*/ 24 w 31"/>
                <a:gd name="T1" fmla="*/ 0 h 44"/>
                <a:gd name="T2" fmla="*/ 24 w 31"/>
                <a:gd name="T3" fmla="*/ 0 h 44"/>
                <a:gd name="T4" fmla="*/ 20 w 31"/>
                <a:gd name="T5" fmla="*/ 11 h 44"/>
                <a:gd name="T6" fmla="*/ 12 w 31"/>
                <a:gd name="T7" fmla="*/ 21 h 44"/>
                <a:gd name="T8" fmla="*/ 4 w 31"/>
                <a:gd name="T9" fmla="*/ 33 h 44"/>
                <a:gd name="T10" fmla="*/ 0 w 31"/>
                <a:gd name="T11" fmla="*/ 44 h 44"/>
                <a:gd name="T12" fmla="*/ 7 w 31"/>
                <a:gd name="T13" fmla="*/ 44 h 44"/>
                <a:gd name="T14" fmla="*/ 11 w 31"/>
                <a:gd name="T15" fmla="*/ 35 h 44"/>
                <a:gd name="T16" fmla="*/ 19 w 31"/>
                <a:gd name="T17" fmla="*/ 26 h 44"/>
                <a:gd name="T18" fmla="*/ 27 w 31"/>
                <a:gd name="T19" fmla="*/ 13 h 44"/>
                <a:gd name="T20" fmla="*/ 31 w 31"/>
                <a:gd name="T21" fmla="*/ 0 h 44"/>
                <a:gd name="T22" fmla="*/ 31 w 31"/>
                <a:gd name="T23" fmla="*/ 0 h 44"/>
                <a:gd name="T24" fmla="*/ 24 w 31"/>
                <a:gd name="T2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" h="44">
                  <a:moveTo>
                    <a:pt x="24" y="0"/>
                  </a:moveTo>
                  <a:lnTo>
                    <a:pt x="24" y="0"/>
                  </a:lnTo>
                  <a:lnTo>
                    <a:pt x="20" y="11"/>
                  </a:lnTo>
                  <a:lnTo>
                    <a:pt x="12" y="21"/>
                  </a:lnTo>
                  <a:lnTo>
                    <a:pt x="4" y="33"/>
                  </a:lnTo>
                  <a:lnTo>
                    <a:pt x="0" y="44"/>
                  </a:lnTo>
                  <a:lnTo>
                    <a:pt x="7" y="44"/>
                  </a:lnTo>
                  <a:lnTo>
                    <a:pt x="11" y="35"/>
                  </a:lnTo>
                  <a:lnTo>
                    <a:pt x="19" y="26"/>
                  </a:lnTo>
                  <a:lnTo>
                    <a:pt x="27" y="13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2" name="Freeform 174"/>
            <p:cNvSpPr>
              <a:spLocks/>
            </p:cNvSpPr>
            <p:nvPr/>
          </p:nvSpPr>
          <p:spPr bwMode="auto">
            <a:xfrm>
              <a:off x="3198" y="2847"/>
              <a:ext cx="11" cy="20"/>
            </a:xfrm>
            <a:custGeom>
              <a:avLst/>
              <a:gdLst>
                <a:gd name="T0" fmla="*/ 0 w 22"/>
                <a:gd name="T1" fmla="*/ 7 h 40"/>
                <a:gd name="T2" fmla="*/ 0 w 22"/>
                <a:gd name="T3" fmla="*/ 7 h 40"/>
                <a:gd name="T4" fmla="*/ 8 w 22"/>
                <a:gd name="T5" fmla="*/ 13 h 40"/>
                <a:gd name="T6" fmla="*/ 13 w 22"/>
                <a:gd name="T7" fmla="*/ 20 h 40"/>
                <a:gd name="T8" fmla="*/ 15 w 22"/>
                <a:gd name="T9" fmla="*/ 29 h 40"/>
                <a:gd name="T10" fmla="*/ 15 w 22"/>
                <a:gd name="T11" fmla="*/ 40 h 40"/>
                <a:gd name="T12" fmla="*/ 22 w 22"/>
                <a:gd name="T13" fmla="*/ 40 h 40"/>
                <a:gd name="T14" fmla="*/ 22 w 22"/>
                <a:gd name="T15" fmla="*/ 29 h 40"/>
                <a:gd name="T16" fmla="*/ 20 w 22"/>
                <a:gd name="T17" fmla="*/ 17 h 40"/>
                <a:gd name="T18" fmla="*/ 13 w 22"/>
                <a:gd name="T19" fmla="*/ 8 h 40"/>
                <a:gd name="T20" fmla="*/ 5 w 22"/>
                <a:gd name="T21" fmla="*/ 0 h 40"/>
                <a:gd name="T22" fmla="*/ 5 w 22"/>
                <a:gd name="T23" fmla="*/ 0 h 40"/>
                <a:gd name="T24" fmla="*/ 0 w 22"/>
                <a:gd name="T25" fmla="*/ 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40">
                  <a:moveTo>
                    <a:pt x="0" y="7"/>
                  </a:moveTo>
                  <a:lnTo>
                    <a:pt x="0" y="7"/>
                  </a:lnTo>
                  <a:lnTo>
                    <a:pt x="8" y="13"/>
                  </a:lnTo>
                  <a:lnTo>
                    <a:pt x="13" y="20"/>
                  </a:lnTo>
                  <a:lnTo>
                    <a:pt x="15" y="29"/>
                  </a:lnTo>
                  <a:lnTo>
                    <a:pt x="15" y="40"/>
                  </a:lnTo>
                  <a:lnTo>
                    <a:pt x="22" y="40"/>
                  </a:lnTo>
                  <a:lnTo>
                    <a:pt x="22" y="29"/>
                  </a:lnTo>
                  <a:lnTo>
                    <a:pt x="20" y="17"/>
                  </a:lnTo>
                  <a:lnTo>
                    <a:pt x="13" y="8"/>
                  </a:lnTo>
                  <a:lnTo>
                    <a:pt x="5" y="0"/>
                  </a:lnTo>
                  <a:lnTo>
                    <a:pt x="5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3" name="Freeform 175"/>
            <p:cNvSpPr>
              <a:spLocks/>
            </p:cNvSpPr>
            <p:nvPr/>
          </p:nvSpPr>
          <p:spPr bwMode="auto">
            <a:xfrm>
              <a:off x="3176" y="2843"/>
              <a:ext cx="24" cy="7"/>
            </a:xfrm>
            <a:custGeom>
              <a:avLst/>
              <a:gdLst>
                <a:gd name="T0" fmla="*/ 0 w 47"/>
                <a:gd name="T1" fmla="*/ 13 h 14"/>
                <a:gd name="T2" fmla="*/ 0 w 47"/>
                <a:gd name="T3" fmla="*/ 13 h 14"/>
                <a:gd name="T4" fmla="*/ 3 w 47"/>
                <a:gd name="T5" fmla="*/ 12 h 14"/>
                <a:gd name="T6" fmla="*/ 7 w 47"/>
                <a:gd name="T7" fmla="*/ 11 h 14"/>
                <a:gd name="T8" fmla="*/ 11 w 47"/>
                <a:gd name="T9" fmla="*/ 9 h 14"/>
                <a:gd name="T10" fmla="*/ 17 w 47"/>
                <a:gd name="T11" fmla="*/ 8 h 14"/>
                <a:gd name="T12" fmla="*/ 24 w 47"/>
                <a:gd name="T13" fmla="*/ 9 h 14"/>
                <a:gd name="T14" fmla="*/ 31 w 47"/>
                <a:gd name="T15" fmla="*/ 8 h 14"/>
                <a:gd name="T16" fmla="*/ 37 w 47"/>
                <a:gd name="T17" fmla="*/ 11 h 14"/>
                <a:gd name="T18" fmla="*/ 42 w 47"/>
                <a:gd name="T19" fmla="*/ 14 h 14"/>
                <a:gd name="T20" fmla="*/ 47 w 47"/>
                <a:gd name="T21" fmla="*/ 7 h 14"/>
                <a:gd name="T22" fmla="*/ 39 w 47"/>
                <a:gd name="T23" fmla="*/ 4 h 14"/>
                <a:gd name="T24" fmla="*/ 31 w 47"/>
                <a:gd name="T25" fmla="*/ 1 h 14"/>
                <a:gd name="T26" fmla="*/ 24 w 47"/>
                <a:gd name="T27" fmla="*/ 0 h 14"/>
                <a:gd name="T28" fmla="*/ 17 w 47"/>
                <a:gd name="T29" fmla="*/ 1 h 14"/>
                <a:gd name="T30" fmla="*/ 11 w 47"/>
                <a:gd name="T31" fmla="*/ 3 h 14"/>
                <a:gd name="T32" fmla="*/ 7 w 47"/>
                <a:gd name="T33" fmla="*/ 4 h 14"/>
                <a:gd name="T34" fmla="*/ 1 w 47"/>
                <a:gd name="T35" fmla="*/ 5 h 14"/>
                <a:gd name="T36" fmla="*/ 0 w 47"/>
                <a:gd name="T37" fmla="*/ 6 h 14"/>
                <a:gd name="T38" fmla="*/ 0 w 47"/>
                <a:gd name="T39" fmla="*/ 6 h 14"/>
                <a:gd name="T40" fmla="*/ 0 w 47"/>
                <a:gd name="T41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" h="14">
                  <a:moveTo>
                    <a:pt x="0" y="13"/>
                  </a:moveTo>
                  <a:lnTo>
                    <a:pt x="0" y="13"/>
                  </a:lnTo>
                  <a:lnTo>
                    <a:pt x="3" y="12"/>
                  </a:lnTo>
                  <a:lnTo>
                    <a:pt x="7" y="11"/>
                  </a:lnTo>
                  <a:lnTo>
                    <a:pt x="11" y="9"/>
                  </a:lnTo>
                  <a:lnTo>
                    <a:pt x="17" y="8"/>
                  </a:lnTo>
                  <a:lnTo>
                    <a:pt x="24" y="9"/>
                  </a:lnTo>
                  <a:lnTo>
                    <a:pt x="31" y="8"/>
                  </a:lnTo>
                  <a:lnTo>
                    <a:pt x="37" y="11"/>
                  </a:lnTo>
                  <a:lnTo>
                    <a:pt x="42" y="14"/>
                  </a:lnTo>
                  <a:lnTo>
                    <a:pt x="47" y="7"/>
                  </a:lnTo>
                  <a:lnTo>
                    <a:pt x="39" y="4"/>
                  </a:lnTo>
                  <a:lnTo>
                    <a:pt x="31" y="1"/>
                  </a:lnTo>
                  <a:lnTo>
                    <a:pt x="24" y="0"/>
                  </a:lnTo>
                  <a:lnTo>
                    <a:pt x="17" y="1"/>
                  </a:lnTo>
                  <a:lnTo>
                    <a:pt x="11" y="3"/>
                  </a:lnTo>
                  <a:lnTo>
                    <a:pt x="7" y="4"/>
                  </a:lnTo>
                  <a:lnTo>
                    <a:pt x="1" y="5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" name="Freeform 176"/>
            <p:cNvSpPr>
              <a:spLocks/>
            </p:cNvSpPr>
            <p:nvPr/>
          </p:nvSpPr>
          <p:spPr bwMode="auto">
            <a:xfrm>
              <a:off x="3166" y="2844"/>
              <a:ext cx="10" cy="5"/>
            </a:xfrm>
            <a:custGeom>
              <a:avLst/>
              <a:gdLst>
                <a:gd name="T0" fmla="*/ 0 w 21"/>
                <a:gd name="T1" fmla="*/ 6 h 10"/>
                <a:gd name="T2" fmla="*/ 0 w 21"/>
                <a:gd name="T3" fmla="*/ 6 h 10"/>
                <a:gd name="T4" fmla="*/ 6 w 21"/>
                <a:gd name="T5" fmla="*/ 6 h 10"/>
                <a:gd name="T6" fmla="*/ 9 w 21"/>
                <a:gd name="T7" fmla="*/ 8 h 10"/>
                <a:gd name="T8" fmla="*/ 16 w 21"/>
                <a:gd name="T9" fmla="*/ 10 h 10"/>
                <a:gd name="T10" fmla="*/ 21 w 21"/>
                <a:gd name="T11" fmla="*/ 10 h 10"/>
                <a:gd name="T12" fmla="*/ 21 w 21"/>
                <a:gd name="T13" fmla="*/ 3 h 10"/>
                <a:gd name="T14" fmla="*/ 16 w 21"/>
                <a:gd name="T15" fmla="*/ 3 h 10"/>
                <a:gd name="T16" fmla="*/ 12 w 21"/>
                <a:gd name="T17" fmla="*/ 1 h 10"/>
                <a:gd name="T18" fmla="*/ 6 w 21"/>
                <a:gd name="T19" fmla="*/ 0 h 10"/>
                <a:gd name="T20" fmla="*/ 0 w 21"/>
                <a:gd name="T21" fmla="*/ 0 h 10"/>
                <a:gd name="T22" fmla="*/ 0 w 21"/>
                <a:gd name="T23" fmla="*/ 0 h 10"/>
                <a:gd name="T24" fmla="*/ 0 w 21"/>
                <a:gd name="T25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" h="10">
                  <a:moveTo>
                    <a:pt x="0" y="6"/>
                  </a:moveTo>
                  <a:lnTo>
                    <a:pt x="0" y="6"/>
                  </a:lnTo>
                  <a:lnTo>
                    <a:pt x="6" y="6"/>
                  </a:lnTo>
                  <a:lnTo>
                    <a:pt x="9" y="8"/>
                  </a:lnTo>
                  <a:lnTo>
                    <a:pt x="16" y="10"/>
                  </a:lnTo>
                  <a:lnTo>
                    <a:pt x="21" y="10"/>
                  </a:lnTo>
                  <a:lnTo>
                    <a:pt x="21" y="3"/>
                  </a:lnTo>
                  <a:lnTo>
                    <a:pt x="16" y="3"/>
                  </a:lnTo>
                  <a:lnTo>
                    <a:pt x="12" y="1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" name="Freeform 177"/>
            <p:cNvSpPr>
              <a:spLocks/>
            </p:cNvSpPr>
            <p:nvPr/>
          </p:nvSpPr>
          <p:spPr bwMode="auto">
            <a:xfrm>
              <a:off x="3154" y="2844"/>
              <a:ext cx="12" cy="9"/>
            </a:xfrm>
            <a:custGeom>
              <a:avLst/>
              <a:gdLst>
                <a:gd name="T0" fmla="*/ 1 w 24"/>
                <a:gd name="T1" fmla="*/ 17 h 18"/>
                <a:gd name="T2" fmla="*/ 7 w 24"/>
                <a:gd name="T3" fmla="*/ 18 h 18"/>
                <a:gd name="T4" fmla="*/ 9 w 24"/>
                <a:gd name="T5" fmla="*/ 17 h 18"/>
                <a:gd name="T6" fmla="*/ 14 w 24"/>
                <a:gd name="T7" fmla="*/ 12 h 18"/>
                <a:gd name="T8" fmla="*/ 19 w 24"/>
                <a:gd name="T9" fmla="*/ 9 h 18"/>
                <a:gd name="T10" fmla="*/ 24 w 24"/>
                <a:gd name="T11" fmla="*/ 6 h 18"/>
                <a:gd name="T12" fmla="*/ 24 w 24"/>
                <a:gd name="T13" fmla="*/ 0 h 18"/>
                <a:gd name="T14" fmla="*/ 17 w 24"/>
                <a:gd name="T15" fmla="*/ 2 h 18"/>
                <a:gd name="T16" fmla="*/ 9 w 24"/>
                <a:gd name="T17" fmla="*/ 5 h 18"/>
                <a:gd name="T18" fmla="*/ 4 w 24"/>
                <a:gd name="T19" fmla="*/ 10 h 18"/>
                <a:gd name="T20" fmla="*/ 2 w 24"/>
                <a:gd name="T21" fmla="*/ 11 h 18"/>
                <a:gd name="T22" fmla="*/ 8 w 24"/>
                <a:gd name="T23" fmla="*/ 12 h 18"/>
                <a:gd name="T24" fmla="*/ 2 w 24"/>
                <a:gd name="T25" fmla="*/ 11 h 18"/>
                <a:gd name="T26" fmla="*/ 0 w 24"/>
                <a:gd name="T27" fmla="*/ 13 h 18"/>
                <a:gd name="T28" fmla="*/ 1 w 24"/>
                <a:gd name="T29" fmla="*/ 16 h 18"/>
                <a:gd name="T30" fmla="*/ 3 w 24"/>
                <a:gd name="T31" fmla="*/ 18 h 18"/>
                <a:gd name="T32" fmla="*/ 7 w 24"/>
                <a:gd name="T33" fmla="*/ 18 h 18"/>
                <a:gd name="T34" fmla="*/ 1 w 24"/>
                <a:gd name="T35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" h="18">
                  <a:moveTo>
                    <a:pt x="1" y="17"/>
                  </a:moveTo>
                  <a:lnTo>
                    <a:pt x="7" y="18"/>
                  </a:lnTo>
                  <a:lnTo>
                    <a:pt x="9" y="17"/>
                  </a:lnTo>
                  <a:lnTo>
                    <a:pt x="14" y="12"/>
                  </a:lnTo>
                  <a:lnTo>
                    <a:pt x="19" y="9"/>
                  </a:lnTo>
                  <a:lnTo>
                    <a:pt x="24" y="6"/>
                  </a:lnTo>
                  <a:lnTo>
                    <a:pt x="24" y="0"/>
                  </a:lnTo>
                  <a:lnTo>
                    <a:pt x="17" y="2"/>
                  </a:lnTo>
                  <a:lnTo>
                    <a:pt x="9" y="5"/>
                  </a:lnTo>
                  <a:lnTo>
                    <a:pt x="4" y="10"/>
                  </a:lnTo>
                  <a:lnTo>
                    <a:pt x="2" y="11"/>
                  </a:lnTo>
                  <a:lnTo>
                    <a:pt x="8" y="12"/>
                  </a:lnTo>
                  <a:lnTo>
                    <a:pt x="2" y="11"/>
                  </a:lnTo>
                  <a:lnTo>
                    <a:pt x="0" y="13"/>
                  </a:lnTo>
                  <a:lnTo>
                    <a:pt x="1" y="16"/>
                  </a:lnTo>
                  <a:lnTo>
                    <a:pt x="3" y="18"/>
                  </a:lnTo>
                  <a:lnTo>
                    <a:pt x="7" y="18"/>
                  </a:lnTo>
                  <a:lnTo>
                    <a:pt x="1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6" name="Freeform 178"/>
            <p:cNvSpPr>
              <a:spLocks/>
            </p:cNvSpPr>
            <p:nvPr/>
          </p:nvSpPr>
          <p:spPr bwMode="auto">
            <a:xfrm>
              <a:off x="3132" y="2825"/>
              <a:ext cx="26" cy="28"/>
            </a:xfrm>
            <a:custGeom>
              <a:avLst/>
              <a:gdLst>
                <a:gd name="T0" fmla="*/ 0 w 52"/>
                <a:gd name="T1" fmla="*/ 10 h 57"/>
                <a:gd name="T2" fmla="*/ 0 w 52"/>
                <a:gd name="T3" fmla="*/ 10 h 57"/>
                <a:gd name="T4" fmla="*/ 1 w 52"/>
                <a:gd name="T5" fmla="*/ 10 h 57"/>
                <a:gd name="T6" fmla="*/ 5 w 52"/>
                <a:gd name="T7" fmla="*/ 13 h 57"/>
                <a:gd name="T8" fmla="*/ 10 w 52"/>
                <a:gd name="T9" fmla="*/ 18 h 57"/>
                <a:gd name="T10" fmla="*/ 17 w 52"/>
                <a:gd name="T11" fmla="*/ 22 h 57"/>
                <a:gd name="T12" fmla="*/ 23 w 52"/>
                <a:gd name="T13" fmla="*/ 30 h 57"/>
                <a:gd name="T14" fmla="*/ 30 w 52"/>
                <a:gd name="T15" fmla="*/ 38 h 57"/>
                <a:gd name="T16" fmla="*/ 38 w 52"/>
                <a:gd name="T17" fmla="*/ 48 h 57"/>
                <a:gd name="T18" fmla="*/ 45 w 52"/>
                <a:gd name="T19" fmla="*/ 57 h 57"/>
                <a:gd name="T20" fmla="*/ 52 w 52"/>
                <a:gd name="T21" fmla="*/ 52 h 57"/>
                <a:gd name="T22" fmla="*/ 45 w 52"/>
                <a:gd name="T23" fmla="*/ 43 h 57"/>
                <a:gd name="T24" fmla="*/ 37 w 52"/>
                <a:gd name="T25" fmla="*/ 34 h 57"/>
                <a:gd name="T26" fmla="*/ 30 w 52"/>
                <a:gd name="T27" fmla="*/ 26 h 57"/>
                <a:gd name="T28" fmla="*/ 22 w 52"/>
                <a:gd name="T29" fmla="*/ 18 h 57"/>
                <a:gd name="T30" fmla="*/ 15 w 52"/>
                <a:gd name="T31" fmla="*/ 11 h 57"/>
                <a:gd name="T32" fmla="*/ 9 w 52"/>
                <a:gd name="T33" fmla="*/ 6 h 57"/>
                <a:gd name="T34" fmla="*/ 6 w 52"/>
                <a:gd name="T35" fmla="*/ 3 h 57"/>
                <a:gd name="T36" fmla="*/ 0 w 52"/>
                <a:gd name="T37" fmla="*/ 0 h 57"/>
                <a:gd name="T38" fmla="*/ 0 w 52"/>
                <a:gd name="T39" fmla="*/ 0 h 57"/>
                <a:gd name="T40" fmla="*/ 0 w 52"/>
                <a:gd name="T41" fmla="*/ 1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2" h="57">
                  <a:moveTo>
                    <a:pt x="0" y="10"/>
                  </a:moveTo>
                  <a:lnTo>
                    <a:pt x="0" y="10"/>
                  </a:lnTo>
                  <a:lnTo>
                    <a:pt x="1" y="10"/>
                  </a:lnTo>
                  <a:lnTo>
                    <a:pt x="5" y="13"/>
                  </a:lnTo>
                  <a:lnTo>
                    <a:pt x="10" y="18"/>
                  </a:lnTo>
                  <a:lnTo>
                    <a:pt x="17" y="22"/>
                  </a:lnTo>
                  <a:lnTo>
                    <a:pt x="23" y="30"/>
                  </a:lnTo>
                  <a:lnTo>
                    <a:pt x="30" y="38"/>
                  </a:lnTo>
                  <a:lnTo>
                    <a:pt x="38" y="48"/>
                  </a:lnTo>
                  <a:lnTo>
                    <a:pt x="45" y="57"/>
                  </a:lnTo>
                  <a:lnTo>
                    <a:pt x="52" y="52"/>
                  </a:lnTo>
                  <a:lnTo>
                    <a:pt x="45" y="43"/>
                  </a:lnTo>
                  <a:lnTo>
                    <a:pt x="37" y="34"/>
                  </a:lnTo>
                  <a:lnTo>
                    <a:pt x="30" y="26"/>
                  </a:lnTo>
                  <a:lnTo>
                    <a:pt x="22" y="18"/>
                  </a:lnTo>
                  <a:lnTo>
                    <a:pt x="15" y="11"/>
                  </a:lnTo>
                  <a:lnTo>
                    <a:pt x="9" y="6"/>
                  </a:lnTo>
                  <a:lnTo>
                    <a:pt x="6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7" name="Freeform 179"/>
            <p:cNvSpPr>
              <a:spLocks/>
            </p:cNvSpPr>
            <p:nvPr/>
          </p:nvSpPr>
          <p:spPr bwMode="auto">
            <a:xfrm>
              <a:off x="3117" y="2825"/>
              <a:ext cx="15" cy="5"/>
            </a:xfrm>
            <a:custGeom>
              <a:avLst/>
              <a:gdLst>
                <a:gd name="T0" fmla="*/ 2 w 30"/>
                <a:gd name="T1" fmla="*/ 12 h 12"/>
                <a:gd name="T2" fmla="*/ 2 w 30"/>
                <a:gd name="T3" fmla="*/ 12 h 12"/>
                <a:gd name="T4" fmla="*/ 8 w 30"/>
                <a:gd name="T5" fmla="*/ 10 h 12"/>
                <a:gd name="T6" fmla="*/ 16 w 30"/>
                <a:gd name="T7" fmla="*/ 8 h 12"/>
                <a:gd name="T8" fmla="*/ 24 w 30"/>
                <a:gd name="T9" fmla="*/ 10 h 12"/>
                <a:gd name="T10" fmla="*/ 30 w 30"/>
                <a:gd name="T11" fmla="*/ 10 h 12"/>
                <a:gd name="T12" fmla="*/ 30 w 30"/>
                <a:gd name="T13" fmla="*/ 0 h 12"/>
                <a:gd name="T14" fmla="*/ 24 w 30"/>
                <a:gd name="T15" fmla="*/ 0 h 12"/>
                <a:gd name="T16" fmla="*/ 16 w 30"/>
                <a:gd name="T17" fmla="*/ 2 h 12"/>
                <a:gd name="T18" fmla="*/ 8 w 30"/>
                <a:gd name="T19" fmla="*/ 3 h 12"/>
                <a:gd name="T20" fmla="*/ 0 w 30"/>
                <a:gd name="T21" fmla="*/ 5 h 12"/>
                <a:gd name="T22" fmla="*/ 0 w 30"/>
                <a:gd name="T23" fmla="*/ 5 h 12"/>
                <a:gd name="T24" fmla="*/ 2 w 30"/>
                <a:gd name="T2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12">
                  <a:moveTo>
                    <a:pt x="2" y="12"/>
                  </a:moveTo>
                  <a:lnTo>
                    <a:pt x="2" y="12"/>
                  </a:lnTo>
                  <a:lnTo>
                    <a:pt x="8" y="10"/>
                  </a:lnTo>
                  <a:lnTo>
                    <a:pt x="16" y="8"/>
                  </a:lnTo>
                  <a:lnTo>
                    <a:pt x="24" y="10"/>
                  </a:lnTo>
                  <a:lnTo>
                    <a:pt x="30" y="1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6" y="2"/>
                  </a:lnTo>
                  <a:lnTo>
                    <a:pt x="8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8" name="Freeform 180"/>
            <p:cNvSpPr>
              <a:spLocks/>
            </p:cNvSpPr>
            <p:nvPr/>
          </p:nvSpPr>
          <p:spPr bwMode="auto">
            <a:xfrm>
              <a:off x="3097" y="2827"/>
              <a:ext cx="21" cy="22"/>
            </a:xfrm>
            <a:custGeom>
              <a:avLst/>
              <a:gdLst>
                <a:gd name="T0" fmla="*/ 2 w 41"/>
                <a:gd name="T1" fmla="*/ 44 h 45"/>
                <a:gd name="T2" fmla="*/ 7 w 41"/>
                <a:gd name="T3" fmla="*/ 43 h 45"/>
                <a:gd name="T4" fmla="*/ 9 w 41"/>
                <a:gd name="T5" fmla="*/ 40 h 45"/>
                <a:gd name="T6" fmla="*/ 12 w 41"/>
                <a:gd name="T7" fmla="*/ 36 h 45"/>
                <a:gd name="T8" fmla="*/ 17 w 41"/>
                <a:gd name="T9" fmla="*/ 30 h 45"/>
                <a:gd name="T10" fmla="*/ 23 w 41"/>
                <a:gd name="T11" fmla="*/ 24 h 45"/>
                <a:gd name="T12" fmla="*/ 29 w 41"/>
                <a:gd name="T13" fmla="*/ 18 h 45"/>
                <a:gd name="T14" fmla="*/ 33 w 41"/>
                <a:gd name="T15" fmla="*/ 13 h 45"/>
                <a:gd name="T16" fmla="*/ 39 w 41"/>
                <a:gd name="T17" fmla="*/ 9 h 45"/>
                <a:gd name="T18" fmla="*/ 41 w 41"/>
                <a:gd name="T19" fmla="*/ 7 h 45"/>
                <a:gd name="T20" fmla="*/ 39 w 41"/>
                <a:gd name="T21" fmla="*/ 0 h 45"/>
                <a:gd name="T22" fmla="*/ 35 w 41"/>
                <a:gd name="T23" fmla="*/ 2 h 45"/>
                <a:gd name="T24" fmla="*/ 29 w 41"/>
                <a:gd name="T25" fmla="*/ 8 h 45"/>
                <a:gd name="T26" fmla="*/ 24 w 41"/>
                <a:gd name="T27" fmla="*/ 14 h 45"/>
                <a:gd name="T28" fmla="*/ 18 w 41"/>
                <a:gd name="T29" fmla="*/ 20 h 45"/>
                <a:gd name="T30" fmla="*/ 13 w 41"/>
                <a:gd name="T31" fmla="*/ 25 h 45"/>
                <a:gd name="T32" fmla="*/ 7 w 41"/>
                <a:gd name="T33" fmla="*/ 31 h 45"/>
                <a:gd name="T34" fmla="*/ 2 w 41"/>
                <a:gd name="T35" fmla="*/ 36 h 45"/>
                <a:gd name="T36" fmla="*/ 0 w 41"/>
                <a:gd name="T37" fmla="*/ 38 h 45"/>
                <a:gd name="T38" fmla="*/ 5 w 41"/>
                <a:gd name="T39" fmla="*/ 37 h 45"/>
                <a:gd name="T40" fmla="*/ 0 w 41"/>
                <a:gd name="T41" fmla="*/ 38 h 45"/>
                <a:gd name="T42" fmla="*/ 0 w 41"/>
                <a:gd name="T43" fmla="*/ 41 h 45"/>
                <a:gd name="T44" fmla="*/ 2 w 41"/>
                <a:gd name="T45" fmla="*/ 44 h 45"/>
                <a:gd name="T46" fmla="*/ 5 w 41"/>
                <a:gd name="T47" fmla="*/ 45 h 45"/>
                <a:gd name="T48" fmla="*/ 7 w 41"/>
                <a:gd name="T49" fmla="*/ 43 h 45"/>
                <a:gd name="T50" fmla="*/ 2 w 41"/>
                <a:gd name="T51" fmla="*/ 4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1" h="45">
                  <a:moveTo>
                    <a:pt x="2" y="44"/>
                  </a:moveTo>
                  <a:lnTo>
                    <a:pt x="7" y="43"/>
                  </a:lnTo>
                  <a:lnTo>
                    <a:pt x="9" y="40"/>
                  </a:lnTo>
                  <a:lnTo>
                    <a:pt x="12" y="36"/>
                  </a:lnTo>
                  <a:lnTo>
                    <a:pt x="17" y="30"/>
                  </a:lnTo>
                  <a:lnTo>
                    <a:pt x="23" y="24"/>
                  </a:lnTo>
                  <a:lnTo>
                    <a:pt x="29" y="18"/>
                  </a:lnTo>
                  <a:lnTo>
                    <a:pt x="33" y="13"/>
                  </a:lnTo>
                  <a:lnTo>
                    <a:pt x="39" y="9"/>
                  </a:lnTo>
                  <a:lnTo>
                    <a:pt x="41" y="7"/>
                  </a:lnTo>
                  <a:lnTo>
                    <a:pt x="39" y="0"/>
                  </a:lnTo>
                  <a:lnTo>
                    <a:pt x="35" y="2"/>
                  </a:lnTo>
                  <a:lnTo>
                    <a:pt x="29" y="8"/>
                  </a:lnTo>
                  <a:lnTo>
                    <a:pt x="24" y="14"/>
                  </a:lnTo>
                  <a:lnTo>
                    <a:pt x="18" y="20"/>
                  </a:lnTo>
                  <a:lnTo>
                    <a:pt x="13" y="25"/>
                  </a:lnTo>
                  <a:lnTo>
                    <a:pt x="7" y="31"/>
                  </a:lnTo>
                  <a:lnTo>
                    <a:pt x="2" y="36"/>
                  </a:lnTo>
                  <a:lnTo>
                    <a:pt x="0" y="38"/>
                  </a:lnTo>
                  <a:lnTo>
                    <a:pt x="5" y="37"/>
                  </a:lnTo>
                  <a:lnTo>
                    <a:pt x="0" y="38"/>
                  </a:lnTo>
                  <a:lnTo>
                    <a:pt x="0" y="41"/>
                  </a:lnTo>
                  <a:lnTo>
                    <a:pt x="2" y="44"/>
                  </a:lnTo>
                  <a:lnTo>
                    <a:pt x="5" y="45"/>
                  </a:lnTo>
                  <a:lnTo>
                    <a:pt x="7" y="43"/>
                  </a:lnTo>
                  <a:lnTo>
                    <a:pt x="2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9" name="Freeform 181"/>
            <p:cNvSpPr>
              <a:spLocks/>
            </p:cNvSpPr>
            <p:nvPr/>
          </p:nvSpPr>
          <p:spPr bwMode="auto">
            <a:xfrm>
              <a:off x="3080" y="2840"/>
              <a:ext cx="20" cy="9"/>
            </a:xfrm>
            <a:custGeom>
              <a:avLst/>
              <a:gdLst>
                <a:gd name="T0" fmla="*/ 3 w 41"/>
                <a:gd name="T1" fmla="*/ 7 h 19"/>
                <a:gd name="T2" fmla="*/ 1 w 41"/>
                <a:gd name="T3" fmla="*/ 7 h 19"/>
                <a:gd name="T4" fmla="*/ 5 w 41"/>
                <a:gd name="T5" fmla="*/ 7 h 19"/>
                <a:gd name="T6" fmla="*/ 7 w 41"/>
                <a:gd name="T7" fmla="*/ 8 h 19"/>
                <a:gd name="T8" fmla="*/ 13 w 41"/>
                <a:gd name="T9" fmla="*/ 10 h 19"/>
                <a:gd name="T10" fmla="*/ 16 w 41"/>
                <a:gd name="T11" fmla="*/ 11 h 19"/>
                <a:gd name="T12" fmla="*/ 21 w 41"/>
                <a:gd name="T13" fmla="*/ 13 h 19"/>
                <a:gd name="T14" fmla="*/ 27 w 41"/>
                <a:gd name="T15" fmla="*/ 15 h 19"/>
                <a:gd name="T16" fmla="*/ 33 w 41"/>
                <a:gd name="T17" fmla="*/ 16 h 19"/>
                <a:gd name="T18" fmla="*/ 38 w 41"/>
                <a:gd name="T19" fmla="*/ 19 h 19"/>
                <a:gd name="T20" fmla="*/ 41 w 41"/>
                <a:gd name="T21" fmla="*/ 12 h 19"/>
                <a:gd name="T22" fmla="*/ 35 w 41"/>
                <a:gd name="T23" fmla="*/ 10 h 19"/>
                <a:gd name="T24" fmla="*/ 29 w 41"/>
                <a:gd name="T25" fmla="*/ 8 h 19"/>
                <a:gd name="T26" fmla="*/ 23 w 41"/>
                <a:gd name="T27" fmla="*/ 6 h 19"/>
                <a:gd name="T28" fmla="*/ 19 w 41"/>
                <a:gd name="T29" fmla="*/ 4 h 19"/>
                <a:gd name="T30" fmla="*/ 13 w 41"/>
                <a:gd name="T31" fmla="*/ 3 h 19"/>
                <a:gd name="T32" fmla="*/ 9 w 41"/>
                <a:gd name="T33" fmla="*/ 1 h 19"/>
                <a:gd name="T34" fmla="*/ 5 w 41"/>
                <a:gd name="T35" fmla="*/ 0 h 19"/>
                <a:gd name="T36" fmla="*/ 1 w 41"/>
                <a:gd name="T37" fmla="*/ 0 h 19"/>
                <a:gd name="T38" fmla="*/ 0 w 41"/>
                <a:gd name="T39" fmla="*/ 0 h 19"/>
                <a:gd name="T40" fmla="*/ 3 w 41"/>
                <a:gd name="T41" fmla="*/ 7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1" h="19">
                  <a:moveTo>
                    <a:pt x="3" y="7"/>
                  </a:moveTo>
                  <a:lnTo>
                    <a:pt x="1" y="7"/>
                  </a:lnTo>
                  <a:lnTo>
                    <a:pt x="5" y="7"/>
                  </a:lnTo>
                  <a:lnTo>
                    <a:pt x="7" y="8"/>
                  </a:lnTo>
                  <a:lnTo>
                    <a:pt x="13" y="10"/>
                  </a:lnTo>
                  <a:lnTo>
                    <a:pt x="16" y="11"/>
                  </a:lnTo>
                  <a:lnTo>
                    <a:pt x="21" y="13"/>
                  </a:lnTo>
                  <a:lnTo>
                    <a:pt x="27" y="15"/>
                  </a:lnTo>
                  <a:lnTo>
                    <a:pt x="33" y="16"/>
                  </a:lnTo>
                  <a:lnTo>
                    <a:pt x="38" y="19"/>
                  </a:lnTo>
                  <a:lnTo>
                    <a:pt x="41" y="12"/>
                  </a:lnTo>
                  <a:lnTo>
                    <a:pt x="35" y="10"/>
                  </a:lnTo>
                  <a:lnTo>
                    <a:pt x="29" y="8"/>
                  </a:lnTo>
                  <a:lnTo>
                    <a:pt x="23" y="6"/>
                  </a:lnTo>
                  <a:lnTo>
                    <a:pt x="19" y="4"/>
                  </a:lnTo>
                  <a:lnTo>
                    <a:pt x="13" y="3"/>
                  </a:lnTo>
                  <a:lnTo>
                    <a:pt x="9" y="1"/>
                  </a:lnTo>
                  <a:lnTo>
                    <a:pt x="5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0" name="Freeform 182"/>
            <p:cNvSpPr>
              <a:spLocks/>
            </p:cNvSpPr>
            <p:nvPr/>
          </p:nvSpPr>
          <p:spPr bwMode="auto">
            <a:xfrm>
              <a:off x="3069" y="2840"/>
              <a:ext cx="12" cy="9"/>
            </a:xfrm>
            <a:custGeom>
              <a:avLst/>
              <a:gdLst>
                <a:gd name="T0" fmla="*/ 7 w 25"/>
                <a:gd name="T1" fmla="*/ 19 h 19"/>
                <a:gd name="T2" fmla="*/ 7 w 25"/>
                <a:gd name="T3" fmla="*/ 19 h 19"/>
                <a:gd name="T4" fmla="*/ 10 w 25"/>
                <a:gd name="T5" fmla="*/ 14 h 19"/>
                <a:gd name="T6" fmla="*/ 13 w 25"/>
                <a:gd name="T7" fmla="*/ 12 h 19"/>
                <a:gd name="T8" fmla="*/ 19 w 25"/>
                <a:gd name="T9" fmla="*/ 10 h 19"/>
                <a:gd name="T10" fmla="*/ 25 w 25"/>
                <a:gd name="T11" fmla="*/ 7 h 19"/>
                <a:gd name="T12" fmla="*/ 22 w 25"/>
                <a:gd name="T13" fmla="*/ 0 h 19"/>
                <a:gd name="T14" fmla="*/ 17 w 25"/>
                <a:gd name="T15" fmla="*/ 3 h 19"/>
                <a:gd name="T16" fmla="*/ 11 w 25"/>
                <a:gd name="T17" fmla="*/ 5 h 19"/>
                <a:gd name="T18" fmla="*/ 5 w 25"/>
                <a:gd name="T19" fmla="*/ 10 h 19"/>
                <a:gd name="T20" fmla="*/ 0 w 25"/>
                <a:gd name="T21" fmla="*/ 14 h 19"/>
                <a:gd name="T22" fmla="*/ 0 w 25"/>
                <a:gd name="T23" fmla="*/ 14 h 19"/>
                <a:gd name="T24" fmla="*/ 7 w 25"/>
                <a:gd name="T2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19">
                  <a:moveTo>
                    <a:pt x="7" y="19"/>
                  </a:moveTo>
                  <a:lnTo>
                    <a:pt x="7" y="19"/>
                  </a:lnTo>
                  <a:lnTo>
                    <a:pt x="10" y="14"/>
                  </a:lnTo>
                  <a:lnTo>
                    <a:pt x="13" y="12"/>
                  </a:lnTo>
                  <a:lnTo>
                    <a:pt x="19" y="10"/>
                  </a:lnTo>
                  <a:lnTo>
                    <a:pt x="25" y="7"/>
                  </a:lnTo>
                  <a:lnTo>
                    <a:pt x="22" y="0"/>
                  </a:lnTo>
                  <a:lnTo>
                    <a:pt x="17" y="3"/>
                  </a:lnTo>
                  <a:lnTo>
                    <a:pt x="11" y="5"/>
                  </a:lnTo>
                  <a:lnTo>
                    <a:pt x="5" y="1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7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1" name="Freeform 183"/>
            <p:cNvSpPr>
              <a:spLocks/>
            </p:cNvSpPr>
            <p:nvPr/>
          </p:nvSpPr>
          <p:spPr bwMode="auto">
            <a:xfrm>
              <a:off x="3064" y="2847"/>
              <a:ext cx="8" cy="11"/>
            </a:xfrm>
            <a:custGeom>
              <a:avLst/>
              <a:gdLst>
                <a:gd name="T0" fmla="*/ 1 w 17"/>
                <a:gd name="T1" fmla="*/ 21 h 22"/>
                <a:gd name="T2" fmla="*/ 7 w 17"/>
                <a:gd name="T3" fmla="*/ 20 h 22"/>
                <a:gd name="T4" fmla="*/ 8 w 17"/>
                <a:gd name="T5" fmla="*/ 19 h 22"/>
                <a:gd name="T6" fmla="*/ 10 w 17"/>
                <a:gd name="T7" fmla="*/ 14 h 22"/>
                <a:gd name="T8" fmla="*/ 14 w 17"/>
                <a:gd name="T9" fmla="*/ 9 h 22"/>
                <a:gd name="T10" fmla="*/ 17 w 17"/>
                <a:gd name="T11" fmla="*/ 5 h 22"/>
                <a:gd name="T12" fmla="*/ 10 w 17"/>
                <a:gd name="T13" fmla="*/ 0 h 22"/>
                <a:gd name="T14" fmla="*/ 7 w 17"/>
                <a:gd name="T15" fmla="*/ 5 h 22"/>
                <a:gd name="T16" fmla="*/ 3 w 17"/>
                <a:gd name="T17" fmla="*/ 9 h 22"/>
                <a:gd name="T18" fmla="*/ 1 w 17"/>
                <a:gd name="T19" fmla="*/ 14 h 22"/>
                <a:gd name="T20" fmla="*/ 0 w 17"/>
                <a:gd name="T21" fmla="*/ 15 h 22"/>
                <a:gd name="T22" fmla="*/ 6 w 17"/>
                <a:gd name="T23" fmla="*/ 14 h 22"/>
                <a:gd name="T24" fmla="*/ 0 w 17"/>
                <a:gd name="T25" fmla="*/ 15 h 22"/>
                <a:gd name="T26" fmla="*/ 0 w 17"/>
                <a:gd name="T27" fmla="*/ 19 h 22"/>
                <a:gd name="T28" fmla="*/ 2 w 17"/>
                <a:gd name="T29" fmla="*/ 21 h 22"/>
                <a:gd name="T30" fmla="*/ 5 w 17"/>
                <a:gd name="T31" fmla="*/ 22 h 22"/>
                <a:gd name="T32" fmla="*/ 7 w 17"/>
                <a:gd name="T33" fmla="*/ 20 h 22"/>
                <a:gd name="T34" fmla="*/ 1 w 17"/>
                <a:gd name="T35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" h="22">
                  <a:moveTo>
                    <a:pt x="1" y="21"/>
                  </a:moveTo>
                  <a:lnTo>
                    <a:pt x="7" y="20"/>
                  </a:lnTo>
                  <a:lnTo>
                    <a:pt x="8" y="19"/>
                  </a:lnTo>
                  <a:lnTo>
                    <a:pt x="10" y="14"/>
                  </a:lnTo>
                  <a:lnTo>
                    <a:pt x="14" y="9"/>
                  </a:lnTo>
                  <a:lnTo>
                    <a:pt x="17" y="5"/>
                  </a:lnTo>
                  <a:lnTo>
                    <a:pt x="10" y="0"/>
                  </a:lnTo>
                  <a:lnTo>
                    <a:pt x="7" y="5"/>
                  </a:lnTo>
                  <a:lnTo>
                    <a:pt x="3" y="9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6" y="14"/>
                  </a:lnTo>
                  <a:lnTo>
                    <a:pt x="0" y="15"/>
                  </a:lnTo>
                  <a:lnTo>
                    <a:pt x="0" y="19"/>
                  </a:lnTo>
                  <a:lnTo>
                    <a:pt x="2" y="21"/>
                  </a:lnTo>
                  <a:lnTo>
                    <a:pt x="5" y="22"/>
                  </a:lnTo>
                  <a:lnTo>
                    <a:pt x="7" y="20"/>
                  </a:lnTo>
                  <a:lnTo>
                    <a:pt x="1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2" name="Freeform 184"/>
            <p:cNvSpPr>
              <a:spLocks/>
            </p:cNvSpPr>
            <p:nvPr/>
          </p:nvSpPr>
          <p:spPr bwMode="auto">
            <a:xfrm>
              <a:off x="3047" y="2843"/>
              <a:ext cx="19" cy="14"/>
            </a:xfrm>
            <a:custGeom>
              <a:avLst/>
              <a:gdLst>
                <a:gd name="T0" fmla="*/ 0 w 38"/>
                <a:gd name="T1" fmla="*/ 8 h 28"/>
                <a:gd name="T2" fmla="*/ 0 w 38"/>
                <a:gd name="T3" fmla="*/ 9 h 28"/>
                <a:gd name="T4" fmla="*/ 2 w 38"/>
                <a:gd name="T5" fmla="*/ 8 h 28"/>
                <a:gd name="T6" fmla="*/ 3 w 38"/>
                <a:gd name="T7" fmla="*/ 9 h 28"/>
                <a:gd name="T8" fmla="*/ 8 w 38"/>
                <a:gd name="T9" fmla="*/ 12 h 28"/>
                <a:gd name="T10" fmla="*/ 10 w 38"/>
                <a:gd name="T11" fmla="*/ 14 h 28"/>
                <a:gd name="T12" fmla="*/ 16 w 38"/>
                <a:gd name="T13" fmla="*/ 18 h 28"/>
                <a:gd name="T14" fmla="*/ 21 w 38"/>
                <a:gd name="T15" fmla="*/ 21 h 28"/>
                <a:gd name="T16" fmla="*/ 29 w 38"/>
                <a:gd name="T17" fmla="*/ 24 h 28"/>
                <a:gd name="T18" fmla="*/ 33 w 38"/>
                <a:gd name="T19" fmla="*/ 28 h 28"/>
                <a:gd name="T20" fmla="*/ 38 w 38"/>
                <a:gd name="T21" fmla="*/ 21 h 28"/>
                <a:gd name="T22" fmla="*/ 31 w 38"/>
                <a:gd name="T23" fmla="*/ 18 h 28"/>
                <a:gd name="T24" fmla="*/ 25 w 38"/>
                <a:gd name="T25" fmla="*/ 14 h 28"/>
                <a:gd name="T26" fmla="*/ 21 w 38"/>
                <a:gd name="T27" fmla="*/ 11 h 28"/>
                <a:gd name="T28" fmla="*/ 15 w 38"/>
                <a:gd name="T29" fmla="*/ 7 h 28"/>
                <a:gd name="T30" fmla="*/ 10 w 38"/>
                <a:gd name="T31" fmla="*/ 5 h 28"/>
                <a:gd name="T32" fmla="*/ 6 w 38"/>
                <a:gd name="T33" fmla="*/ 3 h 28"/>
                <a:gd name="T34" fmla="*/ 2 w 38"/>
                <a:gd name="T35" fmla="*/ 1 h 28"/>
                <a:gd name="T36" fmla="*/ 0 w 38"/>
                <a:gd name="T37" fmla="*/ 0 h 28"/>
                <a:gd name="T38" fmla="*/ 0 w 38"/>
                <a:gd name="T39" fmla="*/ 1 h 28"/>
                <a:gd name="T40" fmla="*/ 0 w 38"/>
                <a:gd name="T41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8" h="28">
                  <a:moveTo>
                    <a:pt x="0" y="8"/>
                  </a:moveTo>
                  <a:lnTo>
                    <a:pt x="0" y="9"/>
                  </a:lnTo>
                  <a:lnTo>
                    <a:pt x="2" y="8"/>
                  </a:lnTo>
                  <a:lnTo>
                    <a:pt x="3" y="9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6" y="18"/>
                  </a:lnTo>
                  <a:lnTo>
                    <a:pt x="21" y="21"/>
                  </a:lnTo>
                  <a:lnTo>
                    <a:pt x="29" y="24"/>
                  </a:lnTo>
                  <a:lnTo>
                    <a:pt x="33" y="28"/>
                  </a:lnTo>
                  <a:lnTo>
                    <a:pt x="38" y="21"/>
                  </a:lnTo>
                  <a:lnTo>
                    <a:pt x="31" y="18"/>
                  </a:lnTo>
                  <a:lnTo>
                    <a:pt x="25" y="14"/>
                  </a:lnTo>
                  <a:lnTo>
                    <a:pt x="21" y="11"/>
                  </a:lnTo>
                  <a:lnTo>
                    <a:pt x="15" y="7"/>
                  </a:lnTo>
                  <a:lnTo>
                    <a:pt x="10" y="5"/>
                  </a:lnTo>
                  <a:lnTo>
                    <a:pt x="6" y="3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3" name="Freeform 185"/>
            <p:cNvSpPr>
              <a:spLocks/>
            </p:cNvSpPr>
            <p:nvPr/>
          </p:nvSpPr>
          <p:spPr bwMode="auto">
            <a:xfrm>
              <a:off x="3038" y="2844"/>
              <a:ext cx="9" cy="6"/>
            </a:xfrm>
            <a:custGeom>
              <a:avLst/>
              <a:gdLst>
                <a:gd name="T0" fmla="*/ 0 w 20"/>
                <a:gd name="T1" fmla="*/ 13 h 13"/>
                <a:gd name="T2" fmla="*/ 0 w 20"/>
                <a:gd name="T3" fmla="*/ 13 h 13"/>
                <a:gd name="T4" fmla="*/ 6 w 20"/>
                <a:gd name="T5" fmla="*/ 12 h 13"/>
                <a:gd name="T6" fmla="*/ 12 w 20"/>
                <a:gd name="T7" fmla="*/ 10 h 13"/>
                <a:gd name="T8" fmla="*/ 15 w 20"/>
                <a:gd name="T9" fmla="*/ 7 h 13"/>
                <a:gd name="T10" fmla="*/ 20 w 20"/>
                <a:gd name="T11" fmla="*/ 7 h 13"/>
                <a:gd name="T12" fmla="*/ 20 w 20"/>
                <a:gd name="T13" fmla="*/ 0 h 13"/>
                <a:gd name="T14" fmla="*/ 15 w 20"/>
                <a:gd name="T15" fmla="*/ 0 h 13"/>
                <a:gd name="T16" fmla="*/ 9 w 20"/>
                <a:gd name="T17" fmla="*/ 3 h 13"/>
                <a:gd name="T18" fmla="*/ 4 w 20"/>
                <a:gd name="T19" fmla="*/ 5 h 13"/>
                <a:gd name="T20" fmla="*/ 0 w 20"/>
                <a:gd name="T21" fmla="*/ 6 h 13"/>
                <a:gd name="T22" fmla="*/ 0 w 20"/>
                <a:gd name="T23" fmla="*/ 6 h 13"/>
                <a:gd name="T24" fmla="*/ 0 w 20"/>
                <a:gd name="T2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13">
                  <a:moveTo>
                    <a:pt x="0" y="13"/>
                  </a:moveTo>
                  <a:lnTo>
                    <a:pt x="0" y="13"/>
                  </a:lnTo>
                  <a:lnTo>
                    <a:pt x="6" y="12"/>
                  </a:lnTo>
                  <a:lnTo>
                    <a:pt x="12" y="10"/>
                  </a:lnTo>
                  <a:lnTo>
                    <a:pt x="15" y="7"/>
                  </a:lnTo>
                  <a:lnTo>
                    <a:pt x="20" y="7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9" y="3"/>
                  </a:lnTo>
                  <a:lnTo>
                    <a:pt x="4" y="5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4" name="Freeform 186"/>
            <p:cNvSpPr>
              <a:spLocks/>
            </p:cNvSpPr>
            <p:nvPr/>
          </p:nvSpPr>
          <p:spPr bwMode="auto">
            <a:xfrm>
              <a:off x="3026" y="2847"/>
              <a:ext cx="12" cy="15"/>
            </a:xfrm>
            <a:custGeom>
              <a:avLst/>
              <a:gdLst>
                <a:gd name="T0" fmla="*/ 8 w 24"/>
                <a:gd name="T1" fmla="*/ 31 h 31"/>
                <a:gd name="T2" fmla="*/ 9 w 24"/>
                <a:gd name="T3" fmla="*/ 31 h 31"/>
                <a:gd name="T4" fmla="*/ 10 w 24"/>
                <a:gd name="T5" fmla="*/ 27 h 31"/>
                <a:gd name="T6" fmla="*/ 16 w 24"/>
                <a:gd name="T7" fmla="*/ 19 h 31"/>
                <a:gd name="T8" fmla="*/ 22 w 24"/>
                <a:gd name="T9" fmla="*/ 11 h 31"/>
                <a:gd name="T10" fmla="*/ 24 w 24"/>
                <a:gd name="T11" fmla="*/ 7 h 31"/>
                <a:gd name="T12" fmla="*/ 24 w 24"/>
                <a:gd name="T13" fmla="*/ 0 h 31"/>
                <a:gd name="T14" fmla="*/ 17 w 24"/>
                <a:gd name="T15" fmla="*/ 6 h 31"/>
                <a:gd name="T16" fmla="*/ 9 w 24"/>
                <a:gd name="T17" fmla="*/ 14 h 31"/>
                <a:gd name="T18" fmla="*/ 3 w 24"/>
                <a:gd name="T19" fmla="*/ 24 h 31"/>
                <a:gd name="T20" fmla="*/ 0 w 24"/>
                <a:gd name="T21" fmla="*/ 31 h 31"/>
                <a:gd name="T22" fmla="*/ 1 w 24"/>
                <a:gd name="T23" fmla="*/ 31 h 31"/>
                <a:gd name="T24" fmla="*/ 8 w 24"/>
                <a:gd name="T25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31">
                  <a:moveTo>
                    <a:pt x="8" y="31"/>
                  </a:moveTo>
                  <a:lnTo>
                    <a:pt x="9" y="31"/>
                  </a:lnTo>
                  <a:lnTo>
                    <a:pt x="10" y="27"/>
                  </a:lnTo>
                  <a:lnTo>
                    <a:pt x="16" y="19"/>
                  </a:lnTo>
                  <a:lnTo>
                    <a:pt x="22" y="11"/>
                  </a:lnTo>
                  <a:lnTo>
                    <a:pt x="24" y="7"/>
                  </a:lnTo>
                  <a:lnTo>
                    <a:pt x="24" y="0"/>
                  </a:lnTo>
                  <a:lnTo>
                    <a:pt x="17" y="6"/>
                  </a:lnTo>
                  <a:lnTo>
                    <a:pt x="9" y="14"/>
                  </a:lnTo>
                  <a:lnTo>
                    <a:pt x="3" y="24"/>
                  </a:lnTo>
                  <a:lnTo>
                    <a:pt x="0" y="31"/>
                  </a:lnTo>
                  <a:lnTo>
                    <a:pt x="1" y="31"/>
                  </a:lnTo>
                  <a:lnTo>
                    <a:pt x="8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5" name="Freeform 187"/>
            <p:cNvSpPr>
              <a:spLocks/>
            </p:cNvSpPr>
            <p:nvPr/>
          </p:nvSpPr>
          <p:spPr bwMode="auto">
            <a:xfrm>
              <a:off x="3025" y="2862"/>
              <a:ext cx="5" cy="25"/>
            </a:xfrm>
            <a:custGeom>
              <a:avLst/>
              <a:gdLst>
                <a:gd name="T0" fmla="*/ 8 w 10"/>
                <a:gd name="T1" fmla="*/ 51 h 51"/>
                <a:gd name="T2" fmla="*/ 8 w 10"/>
                <a:gd name="T3" fmla="*/ 51 h 51"/>
                <a:gd name="T4" fmla="*/ 10 w 10"/>
                <a:gd name="T5" fmla="*/ 39 h 51"/>
                <a:gd name="T6" fmla="*/ 9 w 10"/>
                <a:gd name="T7" fmla="*/ 27 h 51"/>
                <a:gd name="T8" fmla="*/ 9 w 10"/>
                <a:gd name="T9" fmla="*/ 13 h 51"/>
                <a:gd name="T10" fmla="*/ 9 w 10"/>
                <a:gd name="T11" fmla="*/ 0 h 51"/>
                <a:gd name="T12" fmla="*/ 2 w 10"/>
                <a:gd name="T13" fmla="*/ 0 h 51"/>
                <a:gd name="T14" fmla="*/ 0 w 10"/>
                <a:gd name="T15" fmla="*/ 13 h 51"/>
                <a:gd name="T16" fmla="*/ 0 w 10"/>
                <a:gd name="T17" fmla="*/ 27 h 51"/>
                <a:gd name="T18" fmla="*/ 1 w 10"/>
                <a:gd name="T19" fmla="*/ 39 h 51"/>
                <a:gd name="T20" fmla="*/ 1 w 10"/>
                <a:gd name="T21" fmla="*/ 51 h 51"/>
                <a:gd name="T22" fmla="*/ 1 w 10"/>
                <a:gd name="T23" fmla="*/ 51 h 51"/>
                <a:gd name="T24" fmla="*/ 8 w 10"/>
                <a:gd name="T25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51">
                  <a:moveTo>
                    <a:pt x="8" y="51"/>
                  </a:moveTo>
                  <a:lnTo>
                    <a:pt x="8" y="51"/>
                  </a:lnTo>
                  <a:lnTo>
                    <a:pt x="10" y="39"/>
                  </a:lnTo>
                  <a:lnTo>
                    <a:pt x="9" y="27"/>
                  </a:lnTo>
                  <a:lnTo>
                    <a:pt x="9" y="13"/>
                  </a:lnTo>
                  <a:lnTo>
                    <a:pt x="9" y="0"/>
                  </a:lnTo>
                  <a:lnTo>
                    <a:pt x="2" y="0"/>
                  </a:lnTo>
                  <a:lnTo>
                    <a:pt x="0" y="13"/>
                  </a:lnTo>
                  <a:lnTo>
                    <a:pt x="0" y="27"/>
                  </a:lnTo>
                  <a:lnTo>
                    <a:pt x="1" y="39"/>
                  </a:lnTo>
                  <a:lnTo>
                    <a:pt x="1" y="51"/>
                  </a:lnTo>
                  <a:lnTo>
                    <a:pt x="1" y="51"/>
                  </a:lnTo>
                  <a:lnTo>
                    <a:pt x="8" y="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6" name="Freeform 188"/>
            <p:cNvSpPr>
              <a:spLocks/>
            </p:cNvSpPr>
            <p:nvPr/>
          </p:nvSpPr>
          <p:spPr bwMode="auto">
            <a:xfrm>
              <a:off x="3024" y="2887"/>
              <a:ext cx="8" cy="26"/>
            </a:xfrm>
            <a:custGeom>
              <a:avLst/>
              <a:gdLst>
                <a:gd name="T0" fmla="*/ 15 w 15"/>
                <a:gd name="T1" fmla="*/ 49 h 52"/>
                <a:gd name="T2" fmla="*/ 15 w 15"/>
                <a:gd name="T3" fmla="*/ 49 h 52"/>
                <a:gd name="T4" fmla="*/ 10 w 15"/>
                <a:gd name="T5" fmla="*/ 36 h 52"/>
                <a:gd name="T6" fmla="*/ 9 w 15"/>
                <a:gd name="T7" fmla="*/ 22 h 52"/>
                <a:gd name="T8" fmla="*/ 9 w 15"/>
                <a:gd name="T9" fmla="*/ 10 h 52"/>
                <a:gd name="T10" fmla="*/ 9 w 15"/>
                <a:gd name="T11" fmla="*/ 0 h 52"/>
                <a:gd name="T12" fmla="*/ 2 w 15"/>
                <a:gd name="T13" fmla="*/ 0 h 52"/>
                <a:gd name="T14" fmla="*/ 0 w 15"/>
                <a:gd name="T15" fmla="*/ 10 h 52"/>
                <a:gd name="T16" fmla="*/ 2 w 15"/>
                <a:gd name="T17" fmla="*/ 22 h 52"/>
                <a:gd name="T18" fmla="*/ 3 w 15"/>
                <a:gd name="T19" fmla="*/ 36 h 52"/>
                <a:gd name="T20" fmla="*/ 8 w 15"/>
                <a:gd name="T21" fmla="*/ 52 h 52"/>
                <a:gd name="T22" fmla="*/ 8 w 15"/>
                <a:gd name="T23" fmla="*/ 52 h 52"/>
                <a:gd name="T24" fmla="*/ 15 w 15"/>
                <a:gd name="T25" fmla="*/ 49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52">
                  <a:moveTo>
                    <a:pt x="15" y="49"/>
                  </a:moveTo>
                  <a:lnTo>
                    <a:pt x="15" y="49"/>
                  </a:lnTo>
                  <a:lnTo>
                    <a:pt x="10" y="36"/>
                  </a:lnTo>
                  <a:lnTo>
                    <a:pt x="9" y="22"/>
                  </a:lnTo>
                  <a:lnTo>
                    <a:pt x="9" y="10"/>
                  </a:lnTo>
                  <a:lnTo>
                    <a:pt x="9" y="0"/>
                  </a:lnTo>
                  <a:lnTo>
                    <a:pt x="2" y="0"/>
                  </a:lnTo>
                  <a:lnTo>
                    <a:pt x="0" y="10"/>
                  </a:lnTo>
                  <a:lnTo>
                    <a:pt x="2" y="22"/>
                  </a:lnTo>
                  <a:lnTo>
                    <a:pt x="3" y="36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5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7" name="Freeform 189"/>
            <p:cNvSpPr>
              <a:spLocks/>
            </p:cNvSpPr>
            <p:nvPr/>
          </p:nvSpPr>
          <p:spPr bwMode="auto">
            <a:xfrm>
              <a:off x="3028" y="2912"/>
              <a:ext cx="17" cy="54"/>
            </a:xfrm>
            <a:custGeom>
              <a:avLst/>
              <a:gdLst>
                <a:gd name="T0" fmla="*/ 32 w 32"/>
                <a:gd name="T1" fmla="*/ 109 h 109"/>
                <a:gd name="T2" fmla="*/ 32 w 32"/>
                <a:gd name="T3" fmla="*/ 109 h 109"/>
                <a:gd name="T4" fmla="*/ 29 w 32"/>
                <a:gd name="T5" fmla="*/ 82 h 109"/>
                <a:gd name="T6" fmla="*/ 22 w 32"/>
                <a:gd name="T7" fmla="*/ 52 h 109"/>
                <a:gd name="T8" fmla="*/ 14 w 32"/>
                <a:gd name="T9" fmla="*/ 22 h 109"/>
                <a:gd name="T10" fmla="*/ 7 w 32"/>
                <a:gd name="T11" fmla="*/ 0 h 109"/>
                <a:gd name="T12" fmla="*/ 0 w 32"/>
                <a:gd name="T13" fmla="*/ 3 h 109"/>
                <a:gd name="T14" fmla="*/ 7 w 32"/>
                <a:gd name="T15" fmla="*/ 25 h 109"/>
                <a:gd name="T16" fmla="*/ 15 w 32"/>
                <a:gd name="T17" fmla="*/ 52 h 109"/>
                <a:gd name="T18" fmla="*/ 22 w 32"/>
                <a:gd name="T19" fmla="*/ 82 h 109"/>
                <a:gd name="T20" fmla="*/ 25 w 32"/>
                <a:gd name="T21" fmla="*/ 109 h 109"/>
                <a:gd name="T22" fmla="*/ 25 w 32"/>
                <a:gd name="T23" fmla="*/ 109 h 109"/>
                <a:gd name="T24" fmla="*/ 32 w 32"/>
                <a:gd name="T25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" h="109">
                  <a:moveTo>
                    <a:pt x="32" y="109"/>
                  </a:moveTo>
                  <a:lnTo>
                    <a:pt x="32" y="109"/>
                  </a:lnTo>
                  <a:lnTo>
                    <a:pt x="29" y="82"/>
                  </a:lnTo>
                  <a:lnTo>
                    <a:pt x="22" y="52"/>
                  </a:lnTo>
                  <a:lnTo>
                    <a:pt x="14" y="22"/>
                  </a:lnTo>
                  <a:lnTo>
                    <a:pt x="7" y="0"/>
                  </a:lnTo>
                  <a:lnTo>
                    <a:pt x="0" y="3"/>
                  </a:lnTo>
                  <a:lnTo>
                    <a:pt x="7" y="25"/>
                  </a:lnTo>
                  <a:lnTo>
                    <a:pt x="15" y="52"/>
                  </a:lnTo>
                  <a:lnTo>
                    <a:pt x="22" y="82"/>
                  </a:lnTo>
                  <a:lnTo>
                    <a:pt x="25" y="109"/>
                  </a:lnTo>
                  <a:lnTo>
                    <a:pt x="25" y="109"/>
                  </a:lnTo>
                  <a:lnTo>
                    <a:pt x="32" y="1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8" name="Freeform 190"/>
            <p:cNvSpPr>
              <a:spLocks/>
            </p:cNvSpPr>
            <p:nvPr/>
          </p:nvSpPr>
          <p:spPr bwMode="auto">
            <a:xfrm>
              <a:off x="3041" y="2966"/>
              <a:ext cx="17" cy="73"/>
            </a:xfrm>
            <a:custGeom>
              <a:avLst/>
              <a:gdLst>
                <a:gd name="T0" fmla="*/ 27 w 34"/>
                <a:gd name="T1" fmla="*/ 138 h 145"/>
                <a:gd name="T2" fmla="*/ 34 w 34"/>
                <a:gd name="T3" fmla="*/ 138 h 145"/>
                <a:gd name="T4" fmla="*/ 20 w 34"/>
                <a:gd name="T5" fmla="*/ 106 h 145"/>
                <a:gd name="T6" fmla="*/ 12 w 34"/>
                <a:gd name="T7" fmla="*/ 68 h 145"/>
                <a:gd name="T8" fmla="*/ 8 w 34"/>
                <a:gd name="T9" fmla="*/ 30 h 145"/>
                <a:gd name="T10" fmla="*/ 7 w 34"/>
                <a:gd name="T11" fmla="*/ 0 h 145"/>
                <a:gd name="T12" fmla="*/ 0 w 34"/>
                <a:gd name="T13" fmla="*/ 0 h 145"/>
                <a:gd name="T14" fmla="*/ 1 w 34"/>
                <a:gd name="T15" fmla="*/ 30 h 145"/>
                <a:gd name="T16" fmla="*/ 5 w 34"/>
                <a:gd name="T17" fmla="*/ 68 h 145"/>
                <a:gd name="T18" fmla="*/ 13 w 34"/>
                <a:gd name="T19" fmla="*/ 108 h 145"/>
                <a:gd name="T20" fmla="*/ 27 w 34"/>
                <a:gd name="T21" fmla="*/ 143 h 145"/>
                <a:gd name="T22" fmla="*/ 34 w 34"/>
                <a:gd name="T23" fmla="*/ 143 h 145"/>
                <a:gd name="T24" fmla="*/ 27 w 34"/>
                <a:gd name="T25" fmla="*/ 143 h 145"/>
                <a:gd name="T26" fmla="*/ 29 w 34"/>
                <a:gd name="T27" fmla="*/ 145 h 145"/>
                <a:gd name="T28" fmla="*/ 32 w 34"/>
                <a:gd name="T29" fmla="*/ 144 h 145"/>
                <a:gd name="T30" fmla="*/ 34 w 34"/>
                <a:gd name="T31" fmla="*/ 141 h 145"/>
                <a:gd name="T32" fmla="*/ 34 w 34"/>
                <a:gd name="T33" fmla="*/ 138 h 145"/>
                <a:gd name="T34" fmla="*/ 27 w 34"/>
                <a:gd name="T35" fmla="*/ 138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4" h="145">
                  <a:moveTo>
                    <a:pt x="27" y="138"/>
                  </a:moveTo>
                  <a:lnTo>
                    <a:pt x="34" y="138"/>
                  </a:lnTo>
                  <a:lnTo>
                    <a:pt x="20" y="106"/>
                  </a:lnTo>
                  <a:lnTo>
                    <a:pt x="12" y="68"/>
                  </a:lnTo>
                  <a:lnTo>
                    <a:pt x="8" y="30"/>
                  </a:lnTo>
                  <a:lnTo>
                    <a:pt x="7" y="0"/>
                  </a:lnTo>
                  <a:lnTo>
                    <a:pt x="0" y="0"/>
                  </a:lnTo>
                  <a:lnTo>
                    <a:pt x="1" y="30"/>
                  </a:lnTo>
                  <a:lnTo>
                    <a:pt x="5" y="68"/>
                  </a:lnTo>
                  <a:lnTo>
                    <a:pt x="13" y="108"/>
                  </a:lnTo>
                  <a:lnTo>
                    <a:pt x="27" y="143"/>
                  </a:lnTo>
                  <a:lnTo>
                    <a:pt x="34" y="143"/>
                  </a:lnTo>
                  <a:lnTo>
                    <a:pt x="27" y="143"/>
                  </a:lnTo>
                  <a:lnTo>
                    <a:pt x="29" y="145"/>
                  </a:lnTo>
                  <a:lnTo>
                    <a:pt x="32" y="144"/>
                  </a:lnTo>
                  <a:lnTo>
                    <a:pt x="34" y="141"/>
                  </a:lnTo>
                  <a:lnTo>
                    <a:pt x="34" y="138"/>
                  </a:lnTo>
                  <a:lnTo>
                    <a:pt x="27" y="1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9" name="Freeform 191"/>
            <p:cNvSpPr>
              <a:spLocks/>
            </p:cNvSpPr>
            <p:nvPr/>
          </p:nvSpPr>
          <p:spPr bwMode="auto">
            <a:xfrm>
              <a:off x="3460" y="2185"/>
              <a:ext cx="52" cy="86"/>
            </a:xfrm>
            <a:custGeom>
              <a:avLst/>
              <a:gdLst>
                <a:gd name="T0" fmla="*/ 75 w 104"/>
                <a:gd name="T1" fmla="*/ 172 h 172"/>
                <a:gd name="T2" fmla="*/ 73 w 104"/>
                <a:gd name="T3" fmla="*/ 169 h 172"/>
                <a:gd name="T4" fmla="*/ 68 w 104"/>
                <a:gd name="T5" fmla="*/ 164 h 172"/>
                <a:gd name="T6" fmla="*/ 61 w 104"/>
                <a:gd name="T7" fmla="*/ 161 h 172"/>
                <a:gd name="T8" fmla="*/ 55 w 104"/>
                <a:gd name="T9" fmla="*/ 158 h 172"/>
                <a:gd name="T10" fmla="*/ 46 w 104"/>
                <a:gd name="T11" fmla="*/ 156 h 172"/>
                <a:gd name="T12" fmla="*/ 40 w 104"/>
                <a:gd name="T13" fmla="*/ 154 h 172"/>
                <a:gd name="T14" fmla="*/ 33 w 104"/>
                <a:gd name="T15" fmla="*/ 153 h 172"/>
                <a:gd name="T16" fmla="*/ 29 w 104"/>
                <a:gd name="T17" fmla="*/ 153 h 172"/>
                <a:gd name="T18" fmla="*/ 23 w 104"/>
                <a:gd name="T19" fmla="*/ 153 h 172"/>
                <a:gd name="T20" fmla="*/ 18 w 104"/>
                <a:gd name="T21" fmla="*/ 151 h 172"/>
                <a:gd name="T22" fmla="*/ 12 w 104"/>
                <a:gd name="T23" fmla="*/ 150 h 172"/>
                <a:gd name="T24" fmla="*/ 7 w 104"/>
                <a:gd name="T25" fmla="*/ 147 h 172"/>
                <a:gd name="T26" fmla="*/ 3 w 104"/>
                <a:gd name="T27" fmla="*/ 140 h 172"/>
                <a:gd name="T28" fmla="*/ 0 w 104"/>
                <a:gd name="T29" fmla="*/ 131 h 172"/>
                <a:gd name="T30" fmla="*/ 0 w 104"/>
                <a:gd name="T31" fmla="*/ 121 h 172"/>
                <a:gd name="T32" fmla="*/ 3 w 104"/>
                <a:gd name="T33" fmla="*/ 118 h 172"/>
                <a:gd name="T34" fmla="*/ 8 w 104"/>
                <a:gd name="T35" fmla="*/ 117 h 172"/>
                <a:gd name="T36" fmla="*/ 17 w 104"/>
                <a:gd name="T37" fmla="*/ 113 h 172"/>
                <a:gd name="T38" fmla="*/ 25 w 104"/>
                <a:gd name="T39" fmla="*/ 109 h 172"/>
                <a:gd name="T40" fmla="*/ 30 w 104"/>
                <a:gd name="T41" fmla="*/ 104 h 172"/>
                <a:gd name="T42" fmla="*/ 36 w 104"/>
                <a:gd name="T43" fmla="*/ 95 h 172"/>
                <a:gd name="T44" fmla="*/ 45 w 104"/>
                <a:gd name="T45" fmla="*/ 82 h 172"/>
                <a:gd name="T46" fmla="*/ 53 w 104"/>
                <a:gd name="T47" fmla="*/ 68 h 172"/>
                <a:gd name="T48" fmla="*/ 59 w 104"/>
                <a:gd name="T49" fmla="*/ 58 h 172"/>
                <a:gd name="T50" fmla="*/ 63 w 104"/>
                <a:gd name="T51" fmla="*/ 53 h 172"/>
                <a:gd name="T52" fmla="*/ 67 w 104"/>
                <a:gd name="T53" fmla="*/ 45 h 172"/>
                <a:gd name="T54" fmla="*/ 72 w 104"/>
                <a:gd name="T55" fmla="*/ 37 h 172"/>
                <a:gd name="T56" fmla="*/ 78 w 104"/>
                <a:gd name="T57" fmla="*/ 28 h 172"/>
                <a:gd name="T58" fmla="*/ 83 w 104"/>
                <a:gd name="T59" fmla="*/ 19 h 172"/>
                <a:gd name="T60" fmla="*/ 89 w 104"/>
                <a:gd name="T61" fmla="*/ 11 h 172"/>
                <a:gd name="T62" fmla="*/ 93 w 104"/>
                <a:gd name="T63" fmla="*/ 5 h 172"/>
                <a:gd name="T64" fmla="*/ 95 w 104"/>
                <a:gd name="T65" fmla="*/ 0 h 172"/>
                <a:gd name="T66" fmla="*/ 97 w 104"/>
                <a:gd name="T67" fmla="*/ 12 h 172"/>
                <a:gd name="T68" fmla="*/ 101 w 104"/>
                <a:gd name="T69" fmla="*/ 23 h 172"/>
                <a:gd name="T70" fmla="*/ 103 w 104"/>
                <a:gd name="T71" fmla="*/ 34 h 172"/>
                <a:gd name="T72" fmla="*/ 104 w 104"/>
                <a:gd name="T73" fmla="*/ 42 h 172"/>
                <a:gd name="T74" fmla="*/ 98 w 104"/>
                <a:gd name="T75" fmla="*/ 64 h 172"/>
                <a:gd name="T76" fmla="*/ 88 w 104"/>
                <a:gd name="T77" fmla="*/ 86 h 172"/>
                <a:gd name="T78" fmla="*/ 80 w 104"/>
                <a:gd name="T79" fmla="*/ 104 h 172"/>
                <a:gd name="T80" fmla="*/ 75 w 104"/>
                <a:gd name="T81" fmla="*/ 118 h 172"/>
                <a:gd name="T82" fmla="*/ 74 w 104"/>
                <a:gd name="T83" fmla="*/ 128 h 172"/>
                <a:gd name="T84" fmla="*/ 73 w 104"/>
                <a:gd name="T85" fmla="*/ 140 h 172"/>
                <a:gd name="T86" fmla="*/ 73 w 104"/>
                <a:gd name="T87" fmla="*/ 155 h 172"/>
                <a:gd name="T88" fmla="*/ 75 w 104"/>
                <a:gd name="T89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04" h="172">
                  <a:moveTo>
                    <a:pt x="75" y="172"/>
                  </a:moveTo>
                  <a:lnTo>
                    <a:pt x="73" y="169"/>
                  </a:lnTo>
                  <a:lnTo>
                    <a:pt x="68" y="164"/>
                  </a:lnTo>
                  <a:lnTo>
                    <a:pt x="61" y="161"/>
                  </a:lnTo>
                  <a:lnTo>
                    <a:pt x="55" y="158"/>
                  </a:lnTo>
                  <a:lnTo>
                    <a:pt x="46" y="156"/>
                  </a:lnTo>
                  <a:lnTo>
                    <a:pt x="40" y="154"/>
                  </a:lnTo>
                  <a:lnTo>
                    <a:pt x="33" y="153"/>
                  </a:lnTo>
                  <a:lnTo>
                    <a:pt x="29" y="153"/>
                  </a:lnTo>
                  <a:lnTo>
                    <a:pt x="23" y="153"/>
                  </a:lnTo>
                  <a:lnTo>
                    <a:pt x="18" y="151"/>
                  </a:lnTo>
                  <a:lnTo>
                    <a:pt x="12" y="150"/>
                  </a:lnTo>
                  <a:lnTo>
                    <a:pt x="7" y="147"/>
                  </a:lnTo>
                  <a:lnTo>
                    <a:pt x="3" y="140"/>
                  </a:lnTo>
                  <a:lnTo>
                    <a:pt x="0" y="131"/>
                  </a:lnTo>
                  <a:lnTo>
                    <a:pt x="0" y="121"/>
                  </a:lnTo>
                  <a:lnTo>
                    <a:pt x="3" y="118"/>
                  </a:lnTo>
                  <a:lnTo>
                    <a:pt x="8" y="117"/>
                  </a:lnTo>
                  <a:lnTo>
                    <a:pt x="17" y="113"/>
                  </a:lnTo>
                  <a:lnTo>
                    <a:pt x="25" y="109"/>
                  </a:lnTo>
                  <a:lnTo>
                    <a:pt x="30" y="104"/>
                  </a:lnTo>
                  <a:lnTo>
                    <a:pt x="36" y="95"/>
                  </a:lnTo>
                  <a:lnTo>
                    <a:pt x="45" y="82"/>
                  </a:lnTo>
                  <a:lnTo>
                    <a:pt x="53" y="68"/>
                  </a:lnTo>
                  <a:lnTo>
                    <a:pt x="59" y="58"/>
                  </a:lnTo>
                  <a:lnTo>
                    <a:pt x="63" y="53"/>
                  </a:lnTo>
                  <a:lnTo>
                    <a:pt x="67" y="45"/>
                  </a:lnTo>
                  <a:lnTo>
                    <a:pt x="72" y="37"/>
                  </a:lnTo>
                  <a:lnTo>
                    <a:pt x="78" y="28"/>
                  </a:lnTo>
                  <a:lnTo>
                    <a:pt x="83" y="19"/>
                  </a:lnTo>
                  <a:lnTo>
                    <a:pt x="89" y="11"/>
                  </a:lnTo>
                  <a:lnTo>
                    <a:pt x="93" y="5"/>
                  </a:lnTo>
                  <a:lnTo>
                    <a:pt x="95" y="0"/>
                  </a:lnTo>
                  <a:lnTo>
                    <a:pt x="97" y="12"/>
                  </a:lnTo>
                  <a:lnTo>
                    <a:pt x="101" y="23"/>
                  </a:lnTo>
                  <a:lnTo>
                    <a:pt x="103" y="34"/>
                  </a:lnTo>
                  <a:lnTo>
                    <a:pt x="104" y="42"/>
                  </a:lnTo>
                  <a:lnTo>
                    <a:pt x="98" y="64"/>
                  </a:lnTo>
                  <a:lnTo>
                    <a:pt x="88" y="86"/>
                  </a:lnTo>
                  <a:lnTo>
                    <a:pt x="80" y="104"/>
                  </a:lnTo>
                  <a:lnTo>
                    <a:pt x="75" y="118"/>
                  </a:lnTo>
                  <a:lnTo>
                    <a:pt x="74" y="128"/>
                  </a:lnTo>
                  <a:lnTo>
                    <a:pt x="73" y="140"/>
                  </a:lnTo>
                  <a:lnTo>
                    <a:pt x="73" y="155"/>
                  </a:lnTo>
                  <a:lnTo>
                    <a:pt x="75" y="172"/>
                  </a:lnTo>
                  <a:close/>
                </a:path>
              </a:pathLst>
            </a:custGeom>
            <a:solidFill>
              <a:srgbClr val="B266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0" name="Freeform 192"/>
            <p:cNvSpPr>
              <a:spLocks/>
            </p:cNvSpPr>
            <p:nvPr/>
          </p:nvSpPr>
          <p:spPr bwMode="auto">
            <a:xfrm>
              <a:off x="3513" y="1954"/>
              <a:ext cx="154" cy="274"/>
            </a:xfrm>
            <a:custGeom>
              <a:avLst/>
              <a:gdLst>
                <a:gd name="T0" fmla="*/ 18 w 307"/>
                <a:gd name="T1" fmla="*/ 187 h 548"/>
                <a:gd name="T2" fmla="*/ 3 w 307"/>
                <a:gd name="T3" fmla="*/ 170 h 548"/>
                <a:gd name="T4" fmla="*/ 3 w 307"/>
                <a:gd name="T5" fmla="*/ 149 h 548"/>
                <a:gd name="T6" fmla="*/ 1 w 307"/>
                <a:gd name="T7" fmla="*/ 133 h 548"/>
                <a:gd name="T8" fmla="*/ 1 w 307"/>
                <a:gd name="T9" fmla="*/ 131 h 548"/>
                <a:gd name="T10" fmla="*/ 10 w 307"/>
                <a:gd name="T11" fmla="*/ 133 h 548"/>
                <a:gd name="T12" fmla="*/ 27 w 307"/>
                <a:gd name="T13" fmla="*/ 132 h 548"/>
                <a:gd name="T14" fmla="*/ 40 w 307"/>
                <a:gd name="T15" fmla="*/ 118 h 548"/>
                <a:gd name="T16" fmla="*/ 62 w 307"/>
                <a:gd name="T17" fmla="*/ 111 h 548"/>
                <a:gd name="T18" fmla="*/ 70 w 307"/>
                <a:gd name="T19" fmla="*/ 107 h 548"/>
                <a:gd name="T20" fmla="*/ 69 w 307"/>
                <a:gd name="T21" fmla="*/ 100 h 548"/>
                <a:gd name="T22" fmla="*/ 59 w 307"/>
                <a:gd name="T23" fmla="*/ 100 h 548"/>
                <a:gd name="T24" fmla="*/ 76 w 307"/>
                <a:gd name="T25" fmla="*/ 74 h 548"/>
                <a:gd name="T26" fmla="*/ 94 w 307"/>
                <a:gd name="T27" fmla="*/ 58 h 548"/>
                <a:gd name="T28" fmla="*/ 119 w 307"/>
                <a:gd name="T29" fmla="*/ 49 h 548"/>
                <a:gd name="T30" fmla="*/ 156 w 307"/>
                <a:gd name="T31" fmla="*/ 45 h 548"/>
                <a:gd name="T32" fmla="*/ 192 w 307"/>
                <a:gd name="T33" fmla="*/ 34 h 548"/>
                <a:gd name="T34" fmla="*/ 213 w 307"/>
                <a:gd name="T35" fmla="*/ 23 h 548"/>
                <a:gd name="T36" fmla="*/ 232 w 307"/>
                <a:gd name="T37" fmla="*/ 17 h 548"/>
                <a:gd name="T38" fmla="*/ 247 w 307"/>
                <a:gd name="T39" fmla="*/ 15 h 548"/>
                <a:gd name="T40" fmla="*/ 257 w 307"/>
                <a:gd name="T41" fmla="*/ 13 h 548"/>
                <a:gd name="T42" fmla="*/ 270 w 307"/>
                <a:gd name="T43" fmla="*/ 8 h 548"/>
                <a:gd name="T44" fmla="*/ 284 w 307"/>
                <a:gd name="T45" fmla="*/ 2 h 548"/>
                <a:gd name="T46" fmla="*/ 299 w 307"/>
                <a:gd name="T47" fmla="*/ 0 h 548"/>
                <a:gd name="T48" fmla="*/ 307 w 307"/>
                <a:gd name="T49" fmla="*/ 492 h 548"/>
                <a:gd name="T50" fmla="*/ 295 w 307"/>
                <a:gd name="T51" fmla="*/ 483 h 548"/>
                <a:gd name="T52" fmla="*/ 284 w 307"/>
                <a:gd name="T53" fmla="*/ 479 h 548"/>
                <a:gd name="T54" fmla="*/ 272 w 307"/>
                <a:gd name="T55" fmla="*/ 478 h 548"/>
                <a:gd name="T56" fmla="*/ 263 w 307"/>
                <a:gd name="T57" fmla="*/ 477 h 548"/>
                <a:gd name="T58" fmla="*/ 253 w 307"/>
                <a:gd name="T59" fmla="*/ 478 h 548"/>
                <a:gd name="T60" fmla="*/ 241 w 307"/>
                <a:gd name="T61" fmla="*/ 483 h 548"/>
                <a:gd name="T62" fmla="*/ 229 w 307"/>
                <a:gd name="T63" fmla="*/ 490 h 548"/>
                <a:gd name="T64" fmla="*/ 222 w 307"/>
                <a:gd name="T65" fmla="*/ 497 h 548"/>
                <a:gd name="T66" fmla="*/ 215 w 307"/>
                <a:gd name="T67" fmla="*/ 510 h 548"/>
                <a:gd name="T68" fmla="*/ 214 w 307"/>
                <a:gd name="T69" fmla="*/ 525 h 548"/>
                <a:gd name="T70" fmla="*/ 202 w 307"/>
                <a:gd name="T71" fmla="*/ 525 h 548"/>
                <a:gd name="T72" fmla="*/ 206 w 307"/>
                <a:gd name="T73" fmla="*/ 543 h 548"/>
                <a:gd name="T74" fmla="*/ 202 w 307"/>
                <a:gd name="T75" fmla="*/ 547 h 548"/>
                <a:gd name="T76" fmla="*/ 186 w 307"/>
                <a:gd name="T77" fmla="*/ 536 h 548"/>
                <a:gd name="T78" fmla="*/ 164 w 307"/>
                <a:gd name="T79" fmla="*/ 513 h 548"/>
                <a:gd name="T80" fmla="*/ 146 w 307"/>
                <a:gd name="T81" fmla="*/ 475 h 548"/>
                <a:gd name="T82" fmla="*/ 135 w 307"/>
                <a:gd name="T83" fmla="*/ 435 h 548"/>
                <a:gd name="T84" fmla="*/ 118 w 307"/>
                <a:gd name="T85" fmla="*/ 388 h 548"/>
                <a:gd name="T86" fmla="*/ 114 w 307"/>
                <a:gd name="T87" fmla="*/ 337 h 548"/>
                <a:gd name="T88" fmla="*/ 116 w 307"/>
                <a:gd name="T89" fmla="*/ 300 h 548"/>
                <a:gd name="T90" fmla="*/ 112 w 307"/>
                <a:gd name="T91" fmla="*/ 284 h 548"/>
                <a:gd name="T92" fmla="*/ 103 w 307"/>
                <a:gd name="T93" fmla="*/ 251 h 548"/>
                <a:gd name="T94" fmla="*/ 104 w 307"/>
                <a:gd name="T95" fmla="*/ 228 h 548"/>
                <a:gd name="T96" fmla="*/ 111 w 307"/>
                <a:gd name="T97" fmla="*/ 208 h 548"/>
                <a:gd name="T98" fmla="*/ 112 w 307"/>
                <a:gd name="T99" fmla="*/ 192 h 548"/>
                <a:gd name="T100" fmla="*/ 117 w 307"/>
                <a:gd name="T101" fmla="*/ 154 h 548"/>
                <a:gd name="T102" fmla="*/ 118 w 307"/>
                <a:gd name="T103" fmla="*/ 142 h 548"/>
                <a:gd name="T104" fmla="*/ 104 w 307"/>
                <a:gd name="T105" fmla="*/ 148 h 548"/>
                <a:gd name="T106" fmla="*/ 89 w 307"/>
                <a:gd name="T107" fmla="*/ 155 h 548"/>
                <a:gd name="T108" fmla="*/ 77 w 307"/>
                <a:gd name="T109" fmla="*/ 163 h 548"/>
                <a:gd name="T110" fmla="*/ 69 w 307"/>
                <a:gd name="T111" fmla="*/ 171 h 548"/>
                <a:gd name="T112" fmla="*/ 59 w 307"/>
                <a:gd name="T113" fmla="*/ 179 h 548"/>
                <a:gd name="T114" fmla="*/ 49 w 307"/>
                <a:gd name="T115" fmla="*/ 186 h 548"/>
                <a:gd name="T116" fmla="*/ 36 w 307"/>
                <a:gd name="T117" fmla="*/ 19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07" h="548">
                  <a:moveTo>
                    <a:pt x="29" y="191"/>
                  </a:moveTo>
                  <a:lnTo>
                    <a:pt x="18" y="187"/>
                  </a:lnTo>
                  <a:lnTo>
                    <a:pt x="9" y="180"/>
                  </a:lnTo>
                  <a:lnTo>
                    <a:pt x="3" y="170"/>
                  </a:lnTo>
                  <a:lnTo>
                    <a:pt x="3" y="156"/>
                  </a:lnTo>
                  <a:lnTo>
                    <a:pt x="3" y="149"/>
                  </a:lnTo>
                  <a:lnTo>
                    <a:pt x="2" y="140"/>
                  </a:lnTo>
                  <a:lnTo>
                    <a:pt x="1" y="133"/>
                  </a:lnTo>
                  <a:lnTo>
                    <a:pt x="0" y="130"/>
                  </a:lnTo>
                  <a:lnTo>
                    <a:pt x="1" y="131"/>
                  </a:lnTo>
                  <a:lnTo>
                    <a:pt x="4" y="132"/>
                  </a:lnTo>
                  <a:lnTo>
                    <a:pt x="10" y="133"/>
                  </a:lnTo>
                  <a:lnTo>
                    <a:pt x="19" y="134"/>
                  </a:lnTo>
                  <a:lnTo>
                    <a:pt x="27" y="132"/>
                  </a:lnTo>
                  <a:lnTo>
                    <a:pt x="33" y="125"/>
                  </a:lnTo>
                  <a:lnTo>
                    <a:pt x="40" y="118"/>
                  </a:lnTo>
                  <a:lnTo>
                    <a:pt x="52" y="114"/>
                  </a:lnTo>
                  <a:lnTo>
                    <a:pt x="62" y="111"/>
                  </a:lnTo>
                  <a:lnTo>
                    <a:pt x="67" y="109"/>
                  </a:lnTo>
                  <a:lnTo>
                    <a:pt x="70" y="107"/>
                  </a:lnTo>
                  <a:lnTo>
                    <a:pt x="71" y="102"/>
                  </a:lnTo>
                  <a:lnTo>
                    <a:pt x="69" y="100"/>
                  </a:lnTo>
                  <a:lnTo>
                    <a:pt x="63" y="101"/>
                  </a:lnTo>
                  <a:lnTo>
                    <a:pt x="59" y="100"/>
                  </a:lnTo>
                  <a:lnTo>
                    <a:pt x="65" y="88"/>
                  </a:lnTo>
                  <a:lnTo>
                    <a:pt x="76" y="74"/>
                  </a:lnTo>
                  <a:lnTo>
                    <a:pt x="85" y="65"/>
                  </a:lnTo>
                  <a:lnTo>
                    <a:pt x="94" y="58"/>
                  </a:lnTo>
                  <a:lnTo>
                    <a:pt x="105" y="53"/>
                  </a:lnTo>
                  <a:lnTo>
                    <a:pt x="119" y="49"/>
                  </a:lnTo>
                  <a:lnTo>
                    <a:pt x="135" y="47"/>
                  </a:lnTo>
                  <a:lnTo>
                    <a:pt x="156" y="45"/>
                  </a:lnTo>
                  <a:lnTo>
                    <a:pt x="181" y="42"/>
                  </a:lnTo>
                  <a:lnTo>
                    <a:pt x="192" y="34"/>
                  </a:lnTo>
                  <a:lnTo>
                    <a:pt x="202" y="28"/>
                  </a:lnTo>
                  <a:lnTo>
                    <a:pt x="213" y="23"/>
                  </a:lnTo>
                  <a:lnTo>
                    <a:pt x="223" y="19"/>
                  </a:lnTo>
                  <a:lnTo>
                    <a:pt x="232" y="17"/>
                  </a:lnTo>
                  <a:lnTo>
                    <a:pt x="240" y="16"/>
                  </a:lnTo>
                  <a:lnTo>
                    <a:pt x="247" y="15"/>
                  </a:lnTo>
                  <a:lnTo>
                    <a:pt x="253" y="15"/>
                  </a:lnTo>
                  <a:lnTo>
                    <a:pt x="257" y="13"/>
                  </a:lnTo>
                  <a:lnTo>
                    <a:pt x="263" y="11"/>
                  </a:lnTo>
                  <a:lnTo>
                    <a:pt x="270" y="8"/>
                  </a:lnTo>
                  <a:lnTo>
                    <a:pt x="277" y="5"/>
                  </a:lnTo>
                  <a:lnTo>
                    <a:pt x="284" y="2"/>
                  </a:lnTo>
                  <a:lnTo>
                    <a:pt x="291" y="1"/>
                  </a:lnTo>
                  <a:lnTo>
                    <a:pt x="299" y="0"/>
                  </a:lnTo>
                  <a:lnTo>
                    <a:pt x="307" y="1"/>
                  </a:lnTo>
                  <a:lnTo>
                    <a:pt x="307" y="492"/>
                  </a:lnTo>
                  <a:lnTo>
                    <a:pt x="301" y="487"/>
                  </a:lnTo>
                  <a:lnTo>
                    <a:pt x="295" y="483"/>
                  </a:lnTo>
                  <a:lnTo>
                    <a:pt x="290" y="481"/>
                  </a:lnTo>
                  <a:lnTo>
                    <a:pt x="284" y="479"/>
                  </a:lnTo>
                  <a:lnTo>
                    <a:pt x="278" y="478"/>
                  </a:lnTo>
                  <a:lnTo>
                    <a:pt x="272" y="478"/>
                  </a:lnTo>
                  <a:lnTo>
                    <a:pt x="268" y="477"/>
                  </a:lnTo>
                  <a:lnTo>
                    <a:pt x="263" y="477"/>
                  </a:lnTo>
                  <a:lnTo>
                    <a:pt x="259" y="477"/>
                  </a:lnTo>
                  <a:lnTo>
                    <a:pt x="253" y="478"/>
                  </a:lnTo>
                  <a:lnTo>
                    <a:pt x="247" y="480"/>
                  </a:lnTo>
                  <a:lnTo>
                    <a:pt x="241" y="483"/>
                  </a:lnTo>
                  <a:lnTo>
                    <a:pt x="234" y="487"/>
                  </a:lnTo>
                  <a:lnTo>
                    <a:pt x="229" y="490"/>
                  </a:lnTo>
                  <a:lnTo>
                    <a:pt x="225" y="494"/>
                  </a:lnTo>
                  <a:lnTo>
                    <a:pt x="222" y="497"/>
                  </a:lnTo>
                  <a:lnTo>
                    <a:pt x="218" y="503"/>
                  </a:lnTo>
                  <a:lnTo>
                    <a:pt x="215" y="510"/>
                  </a:lnTo>
                  <a:lnTo>
                    <a:pt x="214" y="517"/>
                  </a:lnTo>
                  <a:lnTo>
                    <a:pt x="214" y="525"/>
                  </a:lnTo>
                  <a:lnTo>
                    <a:pt x="201" y="521"/>
                  </a:lnTo>
                  <a:lnTo>
                    <a:pt x="202" y="525"/>
                  </a:lnTo>
                  <a:lnTo>
                    <a:pt x="205" y="534"/>
                  </a:lnTo>
                  <a:lnTo>
                    <a:pt x="206" y="543"/>
                  </a:lnTo>
                  <a:lnTo>
                    <a:pt x="206" y="548"/>
                  </a:lnTo>
                  <a:lnTo>
                    <a:pt x="202" y="547"/>
                  </a:lnTo>
                  <a:lnTo>
                    <a:pt x="196" y="543"/>
                  </a:lnTo>
                  <a:lnTo>
                    <a:pt x="186" y="536"/>
                  </a:lnTo>
                  <a:lnTo>
                    <a:pt x="176" y="526"/>
                  </a:lnTo>
                  <a:lnTo>
                    <a:pt x="164" y="513"/>
                  </a:lnTo>
                  <a:lnTo>
                    <a:pt x="154" y="496"/>
                  </a:lnTo>
                  <a:lnTo>
                    <a:pt x="146" y="475"/>
                  </a:lnTo>
                  <a:lnTo>
                    <a:pt x="140" y="450"/>
                  </a:lnTo>
                  <a:lnTo>
                    <a:pt x="135" y="435"/>
                  </a:lnTo>
                  <a:lnTo>
                    <a:pt x="127" y="413"/>
                  </a:lnTo>
                  <a:lnTo>
                    <a:pt x="118" y="388"/>
                  </a:lnTo>
                  <a:lnTo>
                    <a:pt x="114" y="361"/>
                  </a:lnTo>
                  <a:lnTo>
                    <a:pt x="114" y="337"/>
                  </a:lnTo>
                  <a:lnTo>
                    <a:pt x="115" y="316"/>
                  </a:lnTo>
                  <a:lnTo>
                    <a:pt x="116" y="300"/>
                  </a:lnTo>
                  <a:lnTo>
                    <a:pt x="116" y="292"/>
                  </a:lnTo>
                  <a:lnTo>
                    <a:pt x="112" y="284"/>
                  </a:lnTo>
                  <a:lnTo>
                    <a:pt x="108" y="268"/>
                  </a:lnTo>
                  <a:lnTo>
                    <a:pt x="103" y="251"/>
                  </a:lnTo>
                  <a:lnTo>
                    <a:pt x="102" y="238"/>
                  </a:lnTo>
                  <a:lnTo>
                    <a:pt x="104" y="228"/>
                  </a:lnTo>
                  <a:lnTo>
                    <a:pt x="108" y="217"/>
                  </a:lnTo>
                  <a:lnTo>
                    <a:pt x="111" y="208"/>
                  </a:lnTo>
                  <a:lnTo>
                    <a:pt x="112" y="202"/>
                  </a:lnTo>
                  <a:lnTo>
                    <a:pt x="112" y="192"/>
                  </a:lnTo>
                  <a:lnTo>
                    <a:pt x="115" y="172"/>
                  </a:lnTo>
                  <a:lnTo>
                    <a:pt x="117" y="154"/>
                  </a:lnTo>
                  <a:lnTo>
                    <a:pt x="123" y="140"/>
                  </a:lnTo>
                  <a:lnTo>
                    <a:pt x="118" y="142"/>
                  </a:lnTo>
                  <a:lnTo>
                    <a:pt x="111" y="145"/>
                  </a:lnTo>
                  <a:lnTo>
                    <a:pt x="104" y="148"/>
                  </a:lnTo>
                  <a:lnTo>
                    <a:pt x="97" y="152"/>
                  </a:lnTo>
                  <a:lnTo>
                    <a:pt x="89" y="155"/>
                  </a:lnTo>
                  <a:lnTo>
                    <a:pt x="82" y="159"/>
                  </a:lnTo>
                  <a:lnTo>
                    <a:pt x="77" y="163"/>
                  </a:lnTo>
                  <a:lnTo>
                    <a:pt x="72" y="167"/>
                  </a:lnTo>
                  <a:lnTo>
                    <a:pt x="69" y="171"/>
                  </a:lnTo>
                  <a:lnTo>
                    <a:pt x="64" y="175"/>
                  </a:lnTo>
                  <a:lnTo>
                    <a:pt x="59" y="179"/>
                  </a:lnTo>
                  <a:lnTo>
                    <a:pt x="55" y="183"/>
                  </a:lnTo>
                  <a:lnTo>
                    <a:pt x="49" y="186"/>
                  </a:lnTo>
                  <a:lnTo>
                    <a:pt x="43" y="189"/>
                  </a:lnTo>
                  <a:lnTo>
                    <a:pt x="36" y="190"/>
                  </a:lnTo>
                  <a:lnTo>
                    <a:pt x="29" y="19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1" name="Freeform 193"/>
            <p:cNvSpPr>
              <a:spLocks/>
            </p:cNvSpPr>
            <p:nvPr/>
          </p:nvSpPr>
          <p:spPr bwMode="auto">
            <a:xfrm>
              <a:off x="3513" y="2032"/>
              <a:ext cx="15" cy="20"/>
            </a:xfrm>
            <a:custGeom>
              <a:avLst/>
              <a:gdLst>
                <a:gd name="T0" fmla="*/ 0 w 29"/>
                <a:gd name="T1" fmla="*/ 1 h 39"/>
                <a:gd name="T2" fmla="*/ 0 w 29"/>
                <a:gd name="T3" fmla="*/ 0 h 39"/>
                <a:gd name="T4" fmla="*/ 0 w 29"/>
                <a:gd name="T5" fmla="*/ 15 h 39"/>
                <a:gd name="T6" fmla="*/ 5 w 29"/>
                <a:gd name="T7" fmla="*/ 28 h 39"/>
                <a:gd name="T8" fmla="*/ 17 w 29"/>
                <a:gd name="T9" fmla="*/ 36 h 39"/>
                <a:gd name="T10" fmla="*/ 29 w 29"/>
                <a:gd name="T11" fmla="*/ 39 h 39"/>
                <a:gd name="T12" fmla="*/ 29 w 29"/>
                <a:gd name="T13" fmla="*/ 32 h 39"/>
                <a:gd name="T14" fmla="*/ 19 w 29"/>
                <a:gd name="T15" fmla="*/ 29 h 39"/>
                <a:gd name="T16" fmla="*/ 12 w 29"/>
                <a:gd name="T17" fmla="*/ 23 h 39"/>
                <a:gd name="T18" fmla="*/ 6 w 29"/>
                <a:gd name="T19" fmla="*/ 15 h 39"/>
                <a:gd name="T20" fmla="*/ 6 w 29"/>
                <a:gd name="T21" fmla="*/ 2 h 39"/>
                <a:gd name="T22" fmla="*/ 6 w 29"/>
                <a:gd name="T23" fmla="*/ 1 h 39"/>
                <a:gd name="T24" fmla="*/ 0 w 29"/>
                <a:gd name="T2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39">
                  <a:moveTo>
                    <a:pt x="0" y="1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5" y="28"/>
                  </a:lnTo>
                  <a:lnTo>
                    <a:pt x="17" y="36"/>
                  </a:lnTo>
                  <a:lnTo>
                    <a:pt x="29" y="39"/>
                  </a:lnTo>
                  <a:lnTo>
                    <a:pt x="29" y="32"/>
                  </a:lnTo>
                  <a:lnTo>
                    <a:pt x="19" y="29"/>
                  </a:lnTo>
                  <a:lnTo>
                    <a:pt x="12" y="23"/>
                  </a:lnTo>
                  <a:lnTo>
                    <a:pt x="6" y="15"/>
                  </a:lnTo>
                  <a:lnTo>
                    <a:pt x="6" y="2"/>
                  </a:lnTo>
                  <a:lnTo>
                    <a:pt x="6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2" name="Freeform 194"/>
            <p:cNvSpPr>
              <a:spLocks/>
            </p:cNvSpPr>
            <p:nvPr/>
          </p:nvSpPr>
          <p:spPr bwMode="auto">
            <a:xfrm>
              <a:off x="3512" y="2018"/>
              <a:ext cx="5" cy="15"/>
            </a:xfrm>
            <a:custGeom>
              <a:avLst/>
              <a:gdLst>
                <a:gd name="T0" fmla="*/ 6 w 10"/>
                <a:gd name="T1" fmla="*/ 0 h 30"/>
                <a:gd name="T2" fmla="*/ 0 w 10"/>
                <a:gd name="T3" fmla="*/ 4 h 30"/>
                <a:gd name="T4" fmla="*/ 1 w 10"/>
                <a:gd name="T5" fmla="*/ 7 h 30"/>
                <a:gd name="T6" fmla="*/ 2 w 10"/>
                <a:gd name="T7" fmla="*/ 14 h 30"/>
                <a:gd name="T8" fmla="*/ 4 w 10"/>
                <a:gd name="T9" fmla="*/ 23 h 30"/>
                <a:gd name="T10" fmla="*/ 4 w 10"/>
                <a:gd name="T11" fmla="*/ 30 h 30"/>
                <a:gd name="T12" fmla="*/ 10 w 10"/>
                <a:gd name="T13" fmla="*/ 30 h 30"/>
                <a:gd name="T14" fmla="*/ 10 w 10"/>
                <a:gd name="T15" fmla="*/ 23 h 30"/>
                <a:gd name="T16" fmla="*/ 9 w 10"/>
                <a:gd name="T17" fmla="*/ 14 h 30"/>
                <a:gd name="T18" fmla="*/ 8 w 10"/>
                <a:gd name="T19" fmla="*/ 7 h 30"/>
                <a:gd name="T20" fmla="*/ 7 w 10"/>
                <a:gd name="T21" fmla="*/ 4 h 30"/>
                <a:gd name="T22" fmla="*/ 1 w 10"/>
                <a:gd name="T23" fmla="*/ 7 h 30"/>
                <a:gd name="T24" fmla="*/ 7 w 10"/>
                <a:gd name="T25" fmla="*/ 4 h 30"/>
                <a:gd name="T26" fmla="*/ 6 w 10"/>
                <a:gd name="T27" fmla="*/ 1 h 30"/>
                <a:gd name="T28" fmla="*/ 4 w 10"/>
                <a:gd name="T29" fmla="*/ 0 h 30"/>
                <a:gd name="T30" fmla="*/ 1 w 10"/>
                <a:gd name="T31" fmla="*/ 1 h 30"/>
                <a:gd name="T32" fmla="*/ 0 w 10"/>
                <a:gd name="T33" fmla="*/ 4 h 30"/>
                <a:gd name="T34" fmla="*/ 6 w 10"/>
                <a:gd name="T3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" h="30">
                  <a:moveTo>
                    <a:pt x="6" y="0"/>
                  </a:moveTo>
                  <a:lnTo>
                    <a:pt x="0" y="4"/>
                  </a:lnTo>
                  <a:lnTo>
                    <a:pt x="1" y="7"/>
                  </a:lnTo>
                  <a:lnTo>
                    <a:pt x="2" y="14"/>
                  </a:lnTo>
                  <a:lnTo>
                    <a:pt x="4" y="23"/>
                  </a:lnTo>
                  <a:lnTo>
                    <a:pt x="4" y="30"/>
                  </a:lnTo>
                  <a:lnTo>
                    <a:pt x="10" y="30"/>
                  </a:lnTo>
                  <a:lnTo>
                    <a:pt x="10" y="23"/>
                  </a:lnTo>
                  <a:lnTo>
                    <a:pt x="9" y="14"/>
                  </a:lnTo>
                  <a:lnTo>
                    <a:pt x="8" y="7"/>
                  </a:lnTo>
                  <a:lnTo>
                    <a:pt x="7" y="4"/>
                  </a:lnTo>
                  <a:lnTo>
                    <a:pt x="1" y="7"/>
                  </a:lnTo>
                  <a:lnTo>
                    <a:pt x="7" y="4"/>
                  </a:lnTo>
                  <a:lnTo>
                    <a:pt x="6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3" name="Freeform 195"/>
            <p:cNvSpPr>
              <a:spLocks/>
            </p:cNvSpPr>
            <p:nvPr/>
          </p:nvSpPr>
          <p:spPr bwMode="auto">
            <a:xfrm>
              <a:off x="3512" y="2018"/>
              <a:ext cx="11" cy="6"/>
            </a:xfrm>
            <a:custGeom>
              <a:avLst/>
              <a:gdLst>
                <a:gd name="T0" fmla="*/ 22 w 22"/>
                <a:gd name="T1" fmla="*/ 4 h 13"/>
                <a:gd name="T2" fmla="*/ 22 w 22"/>
                <a:gd name="T3" fmla="*/ 4 h 13"/>
                <a:gd name="T4" fmla="*/ 13 w 22"/>
                <a:gd name="T5" fmla="*/ 4 h 13"/>
                <a:gd name="T6" fmla="*/ 7 w 22"/>
                <a:gd name="T7" fmla="*/ 3 h 13"/>
                <a:gd name="T8" fmla="*/ 5 w 22"/>
                <a:gd name="T9" fmla="*/ 1 h 13"/>
                <a:gd name="T10" fmla="*/ 5 w 22"/>
                <a:gd name="T11" fmla="*/ 0 h 13"/>
                <a:gd name="T12" fmla="*/ 0 w 22"/>
                <a:gd name="T13" fmla="*/ 7 h 13"/>
                <a:gd name="T14" fmla="*/ 3 w 22"/>
                <a:gd name="T15" fmla="*/ 8 h 13"/>
                <a:gd name="T16" fmla="*/ 7 w 22"/>
                <a:gd name="T17" fmla="*/ 10 h 13"/>
                <a:gd name="T18" fmla="*/ 13 w 22"/>
                <a:gd name="T19" fmla="*/ 11 h 13"/>
                <a:gd name="T20" fmla="*/ 22 w 22"/>
                <a:gd name="T21" fmla="*/ 13 h 13"/>
                <a:gd name="T22" fmla="*/ 22 w 22"/>
                <a:gd name="T23" fmla="*/ 13 h 13"/>
                <a:gd name="T24" fmla="*/ 22 w 22"/>
                <a:gd name="T25" fmla="*/ 4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13">
                  <a:moveTo>
                    <a:pt x="22" y="4"/>
                  </a:moveTo>
                  <a:lnTo>
                    <a:pt x="22" y="4"/>
                  </a:lnTo>
                  <a:lnTo>
                    <a:pt x="13" y="4"/>
                  </a:lnTo>
                  <a:lnTo>
                    <a:pt x="7" y="3"/>
                  </a:lnTo>
                  <a:lnTo>
                    <a:pt x="5" y="1"/>
                  </a:lnTo>
                  <a:lnTo>
                    <a:pt x="5" y="0"/>
                  </a:lnTo>
                  <a:lnTo>
                    <a:pt x="0" y="7"/>
                  </a:lnTo>
                  <a:lnTo>
                    <a:pt x="3" y="8"/>
                  </a:lnTo>
                  <a:lnTo>
                    <a:pt x="7" y="10"/>
                  </a:lnTo>
                  <a:lnTo>
                    <a:pt x="13" y="11"/>
                  </a:lnTo>
                  <a:lnTo>
                    <a:pt x="22" y="13"/>
                  </a:lnTo>
                  <a:lnTo>
                    <a:pt x="22" y="13"/>
                  </a:lnTo>
                  <a:lnTo>
                    <a:pt x="22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4" name="Freeform 196"/>
            <p:cNvSpPr>
              <a:spLocks/>
            </p:cNvSpPr>
            <p:nvPr/>
          </p:nvSpPr>
          <p:spPr bwMode="auto">
            <a:xfrm>
              <a:off x="3523" y="2010"/>
              <a:ext cx="17" cy="14"/>
            </a:xfrm>
            <a:custGeom>
              <a:avLst/>
              <a:gdLst>
                <a:gd name="T0" fmla="*/ 33 w 33"/>
                <a:gd name="T1" fmla="*/ 0 h 29"/>
                <a:gd name="T2" fmla="*/ 33 w 33"/>
                <a:gd name="T3" fmla="*/ 0 h 29"/>
                <a:gd name="T4" fmla="*/ 19 w 33"/>
                <a:gd name="T5" fmla="*/ 5 h 29"/>
                <a:gd name="T6" fmla="*/ 12 w 33"/>
                <a:gd name="T7" fmla="*/ 13 h 29"/>
                <a:gd name="T8" fmla="*/ 6 w 33"/>
                <a:gd name="T9" fmla="*/ 19 h 29"/>
                <a:gd name="T10" fmla="*/ 0 w 33"/>
                <a:gd name="T11" fmla="*/ 20 h 29"/>
                <a:gd name="T12" fmla="*/ 0 w 33"/>
                <a:gd name="T13" fmla="*/ 29 h 29"/>
                <a:gd name="T14" fmla="*/ 10 w 33"/>
                <a:gd name="T15" fmla="*/ 26 h 29"/>
                <a:gd name="T16" fmla="*/ 16 w 33"/>
                <a:gd name="T17" fmla="*/ 17 h 29"/>
                <a:gd name="T18" fmla="*/ 23 w 33"/>
                <a:gd name="T19" fmla="*/ 12 h 29"/>
                <a:gd name="T20" fmla="*/ 33 w 33"/>
                <a:gd name="T21" fmla="*/ 7 h 29"/>
                <a:gd name="T22" fmla="*/ 33 w 33"/>
                <a:gd name="T23" fmla="*/ 7 h 29"/>
                <a:gd name="T24" fmla="*/ 33 w 33"/>
                <a:gd name="T2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" h="29">
                  <a:moveTo>
                    <a:pt x="33" y="0"/>
                  </a:moveTo>
                  <a:lnTo>
                    <a:pt x="33" y="0"/>
                  </a:lnTo>
                  <a:lnTo>
                    <a:pt x="19" y="5"/>
                  </a:lnTo>
                  <a:lnTo>
                    <a:pt x="12" y="13"/>
                  </a:lnTo>
                  <a:lnTo>
                    <a:pt x="6" y="19"/>
                  </a:lnTo>
                  <a:lnTo>
                    <a:pt x="0" y="20"/>
                  </a:lnTo>
                  <a:lnTo>
                    <a:pt x="0" y="29"/>
                  </a:lnTo>
                  <a:lnTo>
                    <a:pt x="10" y="26"/>
                  </a:lnTo>
                  <a:lnTo>
                    <a:pt x="16" y="17"/>
                  </a:lnTo>
                  <a:lnTo>
                    <a:pt x="23" y="12"/>
                  </a:lnTo>
                  <a:lnTo>
                    <a:pt x="33" y="7"/>
                  </a:lnTo>
                  <a:lnTo>
                    <a:pt x="33" y="7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5" name="Freeform 197"/>
            <p:cNvSpPr>
              <a:spLocks/>
            </p:cNvSpPr>
            <p:nvPr/>
          </p:nvSpPr>
          <p:spPr bwMode="auto">
            <a:xfrm>
              <a:off x="3540" y="2006"/>
              <a:ext cx="11" cy="7"/>
            </a:xfrm>
            <a:custGeom>
              <a:avLst/>
              <a:gdLst>
                <a:gd name="T0" fmla="*/ 15 w 22"/>
                <a:gd name="T1" fmla="*/ 0 h 15"/>
                <a:gd name="T2" fmla="*/ 15 w 22"/>
                <a:gd name="T3" fmla="*/ 0 h 15"/>
                <a:gd name="T4" fmla="*/ 14 w 22"/>
                <a:gd name="T5" fmla="*/ 4 h 15"/>
                <a:gd name="T6" fmla="*/ 14 w 22"/>
                <a:gd name="T7" fmla="*/ 4 h 15"/>
                <a:gd name="T8" fmla="*/ 9 w 22"/>
                <a:gd name="T9" fmla="*/ 6 h 15"/>
                <a:gd name="T10" fmla="*/ 0 w 22"/>
                <a:gd name="T11" fmla="*/ 8 h 15"/>
                <a:gd name="T12" fmla="*/ 0 w 22"/>
                <a:gd name="T13" fmla="*/ 15 h 15"/>
                <a:gd name="T14" fmla="*/ 11 w 22"/>
                <a:gd name="T15" fmla="*/ 13 h 15"/>
                <a:gd name="T16" fmla="*/ 17 w 22"/>
                <a:gd name="T17" fmla="*/ 11 h 15"/>
                <a:gd name="T18" fmla="*/ 21 w 22"/>
                <a:gd name="T19" fmla="*/ 6 h 15"/>
                <a:gd name="T20" fmla="*/ 22 w 22"/>
                <a:gd name="T21" fmla="*/ 0 h 15"/>
                <a:gd name="T22" fmla="*/ 22 w 22"/>
                <a:gd name="T23" fmla="*/ 0 h 15"/>
                <a:gd name="T24" fmla="*/ 15 w 22"/>
                <a:gd name="T2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15">
                  <a:moveTo>
                    <a:pt x="15" y="0"/>
                  </a:moveTo>
                  <a:lnTo>
                    <a:pt x="15" y="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9" y="6"/>
                  </a:lnTo>
                  <a:lnTo>
                    <a:pt x="0" y="8"/>
                  </a:lnTo>
                  <a:lnTo>
                    <a:pt x="0" y="15"/>
                  </a:lnTo>
                  <a:lnTo>
                    <a:pt x="11" y="13"/>
                  </a:lnTo>
                  <a:lnTo>
                    <a:pt x="17" y="11"/>
                  </a:lnTo>
                  <a:lnTo>
                    <a:pt x="21" y="6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6" name="Freeform 198"/>
            <p:cNvSpPr>
              <a:spLocks/>
            </p:cNvSpPr>
            <p:nvPr/>
          </p:nvSpPr>
          <p:spPr bwMode="auto">
            <a:xfrm>
              <a:off x="3541" y="1998"/>
              <a:ext cx="10" cy="9"/>
            </a:xfrm>
            <a:custGeom>
              <a:avLst/>
              <a:gdLst>
                <a:gd name="T0" fmla="*/ 6 w 18"/>
                <a:gd name="T1" fmla="*/ 0 h 20"/>
                <a:gd name="T2" fmla="*/ 6 w 18"/>
                <a:gd name="T3" fmla="*/ 0 h 20"/>
                <a:gd name="T4" fmla="*/ 0 w 18"/>
                <a:gd name="T5" fmla="*/ 14 h 20"/>
                <a:gd name="T6" fmla="*/ 7 w 18"/>
                <a:gd name="T7" fmla="*/ 20 h 20"/>
                <a:gd name="T8" fmla="*/ 13 w 18"/>
                <a:gd name="T9" fmla="*/ 17 h 20"/>
                <a:gd name="T10" fmla="*/ 11 w 18"/>
                <a:gd name="T11" fmla="*/ 16 h 20"/>
                <a:gd name="T12" fmla="*/ 18 w 18"/>
                <a:gd name="T13" fmla="*/ 16 h 20"/>
                <a:gd name="T14" fmla="*/ 13 w 18"/>
                <a:gd name="T15" fmla="*/ 10 h 20"/>
                <a:gd name="T16" fmla="*/ 7 w 18"/>
                <a:gd name="T17" fmla="*/ 10 h 20"/>
                <a:gd name="T18" fmla="*/ 7 w 18"/>
                <a:gd name="T19" fmla="*/ 14 h 20"/>
                <a:gd name="T20" fmla="*/ 13 w 18"/>
                <a:gd name="T21" fmla="*/ 5 h 20"/>
                <a:gd name="T22" fmla="*/ 13 w 18"/>
                <a:gd name="T23" fmla="*/ 5 h 20"/>
                <a:gd name="T24" fmla="*/ 6 w 18"/>
                <a:gd name="T2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0">
                  <a:moveTo>
                    <a:pt x="6" y="0"/>
                  </a:moveTo>
                  <a:lnTo>
                    <a:pt x="6" y="0"/>
                  </a:lnTo>
                  <a:lnTo>
                    <a:pt x="0" y="14"/>
                  </a:lnTo>
                  <a:lnTo>
                    <a:pt x="7" y="20"/>
                  </a:lnTo>
                  <a:lnTo>
                    <a:pt x="13" y="17"/>
                  </a:lnTo>
                  <a:lnTo>
                    <a:pt x="11" y="16"/>
                  </a:lnTo>
                  <a:lnTo>
                    <a:pt x="18" y="16"/>
                  </a:lnTo>
                  <a:lnTo>
                    <a:pt x="13" y="10"/>
                  </a:lnTo>
                  <a:lnTo>
                    <a:pt x="7" y="10"/>
                  </a:lnTo>
                  <a:lnTo>
                    <a:pt x="7" y="14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7" name="Freeform 199"/>
            <p:cNvSpPr>
              <a:spLocks/>
            </p:cNvSpPr>
            <p:nvPr/>
          </p:nvSpPr>
          <p:spPr bwMode="auto">
            <a:xfrm>
              <a:off x="3544" y="1974"/>
              <a:ext cx="62" cy="26"/>
            </a:xfrm>
            <a:custGeom>
              <a:avLst/>
              <a:gdLst>
                <a:gd name="T0" fmla="*/ 117 w 123"/>
                <a:gd name="T1" fmla="*/ 1 h 52"/>
                <a:gd name="T2" fmla="*/ 119 w 123"/>
                <a:gd name="T3" fmla="*/ 0 h 52"/>
                <a:gd name="T4" fmla="*/ 94 w 123"/>
                <a:gd name="T5" fmla="*/ 2 h 52"/>
                <a:gd name="T6" fmla="*/ 73 w 123"/>
                <a:gd name="T7" fmla="*/ 4 h 52"/>
                <a:gd name="T8" fmla="*/ 57 w 123"/>
                <a:gd name="T9" fmla="*/ 7 h 52"/>
                <a:gd name="T10" fmla="*/ 42 w 123"/>
                <a:gd name="T11" fmla="*/ 10 h 52"/>
                <a:gd name="T12" fmla="*/ 30 w 123"/>
                <a:gd name="T13" fmla="*/ 16 h 52"/>
                <a:gd name="T14" fmla="*/ 20 w 123"/>
                <a:gd name="T15" fmla="*/ 23 h 52"/>
                <a:gd name="T16" fmla="*/ 10 w 123"/>
                <a:gd name="T17" fmla="*/ 33 h 52"/>
                <a:gd name="T18" fmla="*/ 0 w 123"/>
                <a:gd name="T19" fmla="*/ 47 h 52"/>
                <a:gd name="T20" fmla="*/ 7 w 123"/>
                <a:gd name="T21" fmla="*/ 52 h 52"/>
                <a:gd name="T22" fmla="*/ 17 w 123"/>
                <a:gd name="T23" fmla="*/ 38 h 52"/>
                <a:gd name="T24" fmla="*/ 25 w 123"/>
                <a:gd name="T25" fmla="*/ 30 h 52"/>
                <a:gd name="T26" fmla="*/ 34 w 123"/>
                <a:gd name="T27" fmla="*/ 23 h 52"/>
                <a:gd name="T28" fmla="*/ 45 w 123"/>
                <a:gd name="T29" fmla="*/ 17 h 52"/>
                <a:gd name="T30" fmla="*/ 57 w 123"/>
                <a:gd name="T31" fmla="*/ 14 h 52"/>
                <a:gd name="T32" fmla="*/ 73 w 123"/>
                <a:gd name="T33" fmla="*/ 11 h 52"/>
                <a:gd name="T34" fmla="*/ 94 w 123"/>
                <a:gd name="T35" fmla="*/ 9 h 52"/>
                <a:gd name="T36" fmla="*/ 119 w 123"/>
                <a:gd name="T37" fmla="*/ 7 h 52"/>
                <a:gd name="T38" fmla="*/ 122 w 123"/>
                <a:gd name="T39" fmla="*/ 6 h 52"/>
                <a:gd name="T40" fmla="*/ 119 w 123"/>
                <a:gd name="T41" fmla="*/ 7 h 52"/>
                <a:gd name="T42" fmla="*/ 122 w 123"/>
                <a:gd name="T43" fmla="*/ 6 h 52"/>
                <a:gd name="T44" fmla="*/ 123 w 123"/>
                <a:gd name="T45" fmla="*/ 3 h 52"/>
                <a:gd name="T46" fmla="*/ 122 w 123"/>
                <a:gd name="T47" fmla="*/ 1 h 52"/>
                <a:gd name="T48" fmla="*/ 119 w 123"/>
                <a:gd name="T49" fmla="*/ 0 h 52"/>
                <a:gd name="T50" fmla="*/ 117 w 123"/>
                <a:gd name="T51" fmla="*/ 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3" h="52">
                  <a:moveTo>
                    <a:pt x="117" y="1"/>
                  </a:moveTo>
                  <a:lnTo>
                    <a:pt x="119" y="0"/>
                  </a:lnTo>
                  <a:lnTo>
                    <a:pt x="94" y="2"/>
                  </a:lnTo>
                  <a:lnTo>
                    <a:pt x="73" y="4"/>
                  </a:lnTo>
                  <a:lnTo>
                    <a:pt x="57" y="7"/>
                  </a:lnTo>
                  <a:lnTo>
                    <a:pt x="42" y="10"/>
                  </a:lnTo>
                  <a:lnTo>
                    <a:pt x="30" y="16"/>
                  </a:lnTo>
                  <a:lnTo>
                    <a:pt x="20" y="23"/>
                  </a:lnTo>
                  <a:lnTo>
                    <a:pt x="10" y="33"/>
                  </a:lnTo>
                  <a:lnTo>
                    <a:pt x="0" y="47"/>
                  </a:lnTo>
                  <a:lnTo>
                    <a:pt x="7" y="52"/>
                  </a:lnTo>
                  <a:lnTo>
                    <a:pt x="17" y="38"/>
                  </a:lnTo>
                  <a:lnTo>
                    <a:pt x="25" y="30"/>
                  </a:lnTo>
                  <a:lnTo>
                    <a:pt x="34" y="23"/>
                  </a:lnTo>
                  <a:lnTo>
                    <a:pt x="45" y="17"/>
                  </a:lnTo>
                  <a:lnTo>
                    <a:pt x="57" y="14"/>
                  </a:lnTo>
                  <a:lnTo>
                    <a:pt x="73" y="11"/>
                  </a:lnTo>
                  <a:lnTo>
                    <a:pt x="94" y="9"/>
                  </a:lnTo>
                  <a:lnTo>
                    <a:pt x="119" y="7"/>
                  </a:lnTo>
                  <a:lnTo>
                    <a:pt x="122" y="6"/>
                  </a:lnTo>
                  <a:lnTo>
                    <a:pt x="119" y="7"/>
                  </a:lnTo>
                  <a:lnTo>
                    <a:pt x="122" y="6"/>
                  </a:lnTo>
                  <a:lnTo>
                    <a:pt x="123" y="3"/>
                  </a:lnTo>
                  <a:lnTo>
                    <a:pt x="122" y="1"/>
                  </a:lnTo>
                  <a:lnTo>
                    <a:pt x="119" y="0"/>
                  </a:lnTo>
                  <a:lnTo>
                    <a:pt x="11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8" name="Freeform 200"/>
            <p:cNvSpPr>
              <a:spLocks/>
            </p:cNvSpPr>
            <p:nvPr/>
          </p:nvSpPr>
          <p:spPr bwMode="auto">
            <a:xfrm>
              <a:off x="3603" y="1960"/>
              <a:ext cx="37" cy="17"/>
            </a:xfrm>
            <a:custGeom>
              <a:avLst/>
              <a:gdLst>
                <a:gd name="T0" fmla="*/ 74 w 74"/>
                <a:gd name="T1" fmla="*/ 0 h 34"/>
                <a:gd name="T2" fmla="*/ 74 w 74"/>
                <a:gd name="T3" fmla="*/ 0 h 34"/>
                <a:gd name="T4" fmla="*/ 68 w 74"/>
                <a:gd name="T5" fmla="*/ 0 h 34"/>
                <a:gd name="T6" fmla="*/ 61 w 74"/>
                <a:gd name="T7" fmla="*/ 1 h 34"/>
                <a:gd name="T8" fmla="*/ 53 w 74"/>
                <a:gd name="T9" fmla="*/ 2 h 34"/>
                <a:gd name="T10" fmla="*/ 43 w 74"/>
                <a:gd name="T11" fmla="*/ 5 h 34"/>
                <a:gd name="T12" fmla="*/ 32 w 74"/>
                <a:gd name="T13" fmla="*/ 8 h 34"/>
                <a:gd name="T14" fmla="*/ 22 w 74"/>
                <a:gd name="T15" fmla="*/ 14 h 34"/>
                <a:gd name="T16" fmla="*/ 11 w 74"/>
                <a:gd name="T17" fmla="*/ 20 h 34"/>
                <a:gd name="T18" fmla="*/ 0 w 74"/>
                <a:gd name="T19" fmla="*/ 29 h 34"/>
                <a:gd name="T20" fmla="*/ 5 w 74"/>
                <a:gd name="T21" fmla="*/ 34 h 34"/>
                <a:gd name="T22" fmla="*/ 15 w 74"/>
                <a:gd name="T23" fmla="*/ 27 h 34"/>
                <a:gd name="T24" fmla="*/ 24 w 74"/>
                <a:gd name="T25" fmla="*/ 21 h 34"/>
                <a:gd name="T26" fmla="*/ 35 w 74"/>
                <a:gd name="T27" fmla="*/ 15 h 34"/>
                <a:gd name="T28" fmla="*/ 45 w 74"/>
                <a:gd name="T29" fmla="*/ 12 h 34"/>
                <a:gd name="T30" fmla="*/ 53 w 74"/>
                <a:gd name="T31" fmla="*/ 9 h 34"/>
                <a:gd name="T32" fmla="*/ 61 w 74"/>
                <a:gd name="T33" fmla="*/ 8 h 34"/>
                <a:gd name="T34" fmla="*/ 68 w 74"/>
                <a:gd name="T35" fmla="*/ 7 h 34"/>
                <a:gd name="T36" fmla="*/ 74 w 74"/>
                <a:gd name="T37" fmla="*/ 7 h 34"/>
                <a:gd name="T38" fmla="*/ 74 w 74"/>
                <a:gd name="T39" fmla="*/ 7 h 34"/>
                <a:gd name="T40" fmla="*/ 74 w 74"/>
                <a:gd name="T4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4" h="34">
                  <a:moveTo>
                    <a:pt x="74" y="0"/>
                  </a:moveTo>
                  <a:lnTo>
                    <a:pt x="74" y="0"/>
                  </a:lnTo>
                  <a:lnTo>
                    <a:pt x="68" y="0"/>
                  </a:lnTo>
                  <a:lnTo>
                    <a:pt x="61" y="1"/>
                  </a:lnTo>
                  <a:lnTo>
                    <a:pt x="53" y="2"/>
                  </a:lnTo>
                  <a:lnTo>
                    <a:pt x="43" y="5"/>
                  </a:lnTo>
                  <a:lnTo>
                    <a:pt x="32" y="8"/>
                  </a:lnTo>
                  <a:lnTo>
                    <a:pt x="22" y="14"/>
                  </a:lnTo>
                  <a:lnTo>
                    <a:pt x="11" y="20"/>
                  </a:lnTo>
                  <a:lnTo>
                    <a:pt x="0" y="29"/>
                  </a:lnTo>
                  <a:lnTo>
                    <a:pt x="5" y="34"/>
                  </a:lnTo>
                  <a:lnTo>
                    <a:pt x="15" y="27"/>
                  </a:lnTo>
                  <a:lnTo>
                    <a:pt x="24" y="21"/>
                  </a:lnTo>
                  <a:lnTo>
                    <a:pt x="35" y="15"/>
                  </a:lnTo>
                  <a:lnTo>
                    <a:pt x="45" y="12"/>
                  </a:lnTo>
                  <a:lnTo>
                    <a:pt x="53" y="9"/>
                  </a:lnTo>
                  <a:lnTo>
                    <a:pt x="61" y="8"/>
                  </a:lnTo>
                  <a:lnTo>
                    <a:pt x="68" y="7"/>
                  </a:lnTo>
                  <a:lnTo>
                    <a:pt x="74" y="7"/>
                  </a:lnTo>
                  <a:lnTo>
                    <a:pt x="74" y="7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9" name="Freeform 201"/>
            <p:cNvSpPr>
              <a:spLocks/>
            </p:cNvSpPr>
            <p:nvPr/>
          </p:nvSpPr>
          <p:spPr bwMode="auto">
            <a:xfrm>
              <a:off x="3640" y="1952"/>
              <a:ext cx="29" cy="12"/>
            </a:xfrm>
            <a:custGeom>
              <a:avLst/>
              <a:gdLst>
                <a:gd name="T0" fmla="*/ 59 w 59"/>
                <a:gd name="T1" fmla="*/ 6 h 23"/>
                <a:gd name="T2" fmla="*/ 55 w 59"/>
                <a:gd name="T3" fmla="*/ 2 h 23"/>
                <a:gd name="T4" fmla="*/ 46 w 59"/>
                <a:gd name="T5" fmla="*/ 0 h 23"/>
                <a:gd name="T6" fmla="*/ 38 w 59"/>
                <a:gd name="T7" fmla="*/ 2 h 23"/>
                <a:gd name="T8" fmla="*/ 30 w 59"/>
                <a:gd name="T9" fmla="*/ 3 h 23"/>
                <a:gd name="T10" fmla="*/ 23 w 59"/>
                <a:gd name="T11" fmla="*/ 7 h 23"/>
                <a:gd name="T12" fmla="*/ 16 w 59"/>
                <a:gd name="T13" fmla="*/ 9 h 23"/>
                <a:gd name="T14" fmla="*/ 9 w 59"/>
                <a:gd name="T15" fmla="*/ 13 h 23"/>
                <a:gd name="T16" fmla="*/ 3 w 59"/>
                <a:gd name="T17" fmla="*/ 15 h 23"/>
                <a:gd name="T18" fmla="*/ 0 w 59"/>
                <a:gd name="T19" fmla="*/ 16 h 23"/>
                <a:gd name="T20" fmla="*/ 0 w 59"/>
                <a:gd name="T21" fmla="*/ 23 h 23"/>
                <a:gd name="T22" fmla="*/ 6 w 59"/>
                <a:gd name="T23" fmla="*/ 22 h 23"/>
                <a:gd name="T24" fmla="*/ 11 w 59"/>
                <a:gd name="T25" fmla="*/ 20 h 23"/>
                <a:gd name="T26" fmla="*/ 18 w 59"/>
                <a:gd name="T27" fmla="*/ 16 h 23"/>
                <a:gd name="T28" fmla="*/ 25 w 59"/>
                <a:gd name="T29" fmla="*/ 14 h 23"/>
                <a:gd name="T30" fmla="*/ 32 w 59"/>
                <a:gd name="T31" fmla="*/ 10 h 23"/>
                <a:gd name="T32" fmla="*/ 38 w 59"/>
                <a:gd name="T33" fmla="*/ 9 h 23"/>
                <a:gd name="T34" fmla="*/ 46 w 59"/>
                <a:gd name="T35" fmla="*/ 9 h 23"/>
                <a:gd name="T36" fmla="*/ 53 w 59"/>
                <a:gd name="T37" fmla="*/ 9 h 23"/>
                <a:gd name="T38" fmla="*/ 49 w 59"/>
                <a:gd name="T39" fmla="*/ 6 h 23"/>
                <a:gd name="T40" fmla="*/ 53 w 59"/>
                <a:gd name="T41" fmla="*/ 9 h 23"/>
                <a:gd name="T42" fmla="*/ 56 w 59"/>
                <a:gd name="T43" fmla="*/ 9 h 23"/>
                <a:gd name="T44" fmla="*/ 57 w 59"/>
                <a:gd name="T45" fmla="*/ 7 h 23"/>
                <a:gd name="T46" fmla="*/ 57 w 59"/>
                <a:gd name="T47" fmla="*/ 3 h 23"/>
                <a:gd name="T48" fmla="*/ 55 w 59"/>
                <a:gd name="T49" fmla="*/ 2 h 23"/>
                <a:gd name="T50" fmla="*/ 59 w 59"/>
                <a:gd name="T51" fmla="*/ 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9" h="23">
                  <a:moveTo>
                    <a:pt x="59" y="6"/>
                  </a:moveTo>
                  <a:lnTo>
                    <a:pt x="55" y="2"/>
                  </a:lnTo>
                  <a:lnTo>
                    <a:pt x="46" y="0"/>
                  </a:lnTo>
                  <a:lnTo>
                    <a:pt x="38" y="2"/>
                  </a:lnTo>
                  <a:lnTo>
                    <a:pt x="30" y="3"/>
                  </a:lnTo>
                  <a:lnTo>
                    <a:pt x="23" y="7"/>
                  </a:lnTo>
                  <a:lnTo>
                    <a:pt x="16" y="9"/>
                  </a:lnTo>
                  <a:lnTo>
                    <a:pt x="9" y="13"/>
                  </a:lnTo>
                  <a:lnTo>
                    <a:pt x="3" y="15"/>
                  </a:lnTo>
                  <a:lnTo>
                    <a:pt x="0" y="16"/>
                  </a:lnTo>
                  <a:lnTo>
                    <a:pt x="0" y="23"/>
                  </a:lnTo>
                  <a:lnTo>
                    <a:pt x="6" y="22"/>
                  </a:lnTo>
                  <a:lnTo>
                    <a:pt x="11" y="20"/>
                  </a:lnTo>
                  <a:lnTo>
                    <a:pt x="18" y="16"/>
                  </a:lnTo>
                  <a:lnTo>
                    <a:pt x="25" y="14"/>
                  </a:lnTo>
                  <a:lnTo>
                    <a:pt x="32" y="10"/>
                  </a:lnTo>
                  <a:lnTo>
                    <a:pt x="38" y="9"/>
                  </a:lnTo>
                  <a:lnTo>
                    <a:pt x="46" y="9"/>
                  </a:lnTo>
                  <a:lnTo>
                    <a:pt x="53" y="9"/>
                  </a:lnTo>
                  <a:lnTo>
                    <a:pt x="49" y="6"/>
                  </a:lnTo>
                  <a:lnTo>
                    <a:pt x="53" y="9"/>
                  </a:lnTo>
                  <a:lnTo>
                    <a:pt x="56" y="9"/>
                  </a:lnTo>
                  <a:lnTo>
                    <a:pt x="57" y="7"/>
                  </a:lnTo>
                  <a:lnTo>
                    <a:pt x="57" y="3"/>
                  </a:lnTo>
                  <a:lnTo>
                    <a:pt x="55" y="2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0" name="Freeform 202"/>
            <p:cNvSpPr>
              <a:spLocks/>
            </p:cNvSpPr>
            <p:nvPr/>
          </p:nvSpPr>
          <p:spPr bwMode="auto">
            <a:xfrm>
              <a:off x="3665" y="1955"/>
              <a:ext cx="4" cy="248"/>
            </a:xfrm>
            <a:custGeom>
              <a:avLst/>
              <a:gdLst>
                <a:gd name="T0" fmla="*/ 3 w 10"/>
                <a:gd name="T1" fmla="*/ 493 h 495"/>
                <a:gd name="T2" fmla="*/ 10 w 10"/>
                <a:gd name="T3" fmla="*/ 491 h 495"/>
                <a:gd name="T4" fmla="*/ 10 w 10"/>
                <a:gd name="T5" fmla="*/ 0 h 495"/>
                <a:gd name="T6" fmla="*/ 0 w 10"/>
                <a:gd name="T7" fmla="*/ 0 h 495"/>
                <a:gd name="T8" fmla="*/ 0 w 10"/>
                <a:gd name="T9" fmla="*/ 491 h 495"/>
                <a:gd name="T10" fmla="*/ 7 w 10"/>
                <a:gd name="T11" fmla="*/ 488 h 495"/>
                <a:gd name="T12" fmla="*/ 0 w 10"/>
                <a:gd name="T13" fmla="*/ 491 h 495"/>
                <a:gd name="T14" fmla="*/ 2 w 10"/>
                <a:gd name="T15" fmla="*/ 494 h 495"/>
                <a:gd name="T16" fmla="*/ 5 w 10"/>
                <a:gd name="T17" fmla="*/ 495 h 495"/>
                <a:gd name="T18" fmla="*/ 8 w 10"/>
                <a:gd name="T19" fmla="*/ 494 h 495"/>
                <a:gd name="T20" fmla="*/ 10 w 10"/>
                <a:gd name="T21" fmla="*/ 491 h 495"/>
                <a:gd name="T22" fmla="*/ 3 w 10"/>
                <a:gd name="T23" fmla="*/ 493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" h="495">
                  <a:moveTo>
                    <a:pt x="3" y="493"/>
                  </a:moveTo>
                  <a:lnTo>
                    <a:pt x="10" y="491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491"/>
                  </a:lnTo>
                  <a:lnTo>
                    <a:pt x="7" y="488"/>
                  </a:lnTo>
                  <a:lnTo>
                    <a:pt x="0" y="491"/>
                  </a:lnTo>
                  <a:lnTo>
                    <a:pt x="2" y="494"/>
                  </a:lnTo>
                  <a:lnTo>
                    <a:pt x="5" y="495"/>
                  </a:lnTo>
                  <a:lnTo>
                    <a:pt x="8" y="494"/>
                  </a:lnTo>
                  <a:lnTo>
                    <a:pt x="10" y="491"/>
                  </a:lnTo>
                  <a:lnTo>
                    <a:pt x="3" y="4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1" name="Freeform 203"/>
            <p:cNvSpPr>
              <a:spLocks/>
            </p:cNvSpPr>
            <p:nvPr/>
          </p:nvSpPr>
          <p:spPr bwMode="auto">
            <a:xfrm>
              <a:off x="3645" y="2191"/>
              <a:ext cx="23" cy="10"/>
            </a:xfrm>
            <a:custGeom>
              <a:avLst/>
              <a:gdLst>
                <a:gd name="T0" fmla="*/ 0 w 46"/>
                <a:gd name="T1" fmla="*/ 7 h 21"/>
                <a:gd name="T2" fmla="*/ 0 w 46"/>
                <a:gd name="T3" fmla="*/ 7 h 21"/>
                <a:gd name="T4" fmla="*/ 5 w 46"/>
                <a:gd name="T5" fmla="*/ 7 h 21"/>
                <a:gd name="T6" fmla="*/ 9 w 46"/>
                <a:gd name="T7" fmla="*/ 8 h 21"/>
                <a:gd name="T8" fmla="*/ 15 w 46"/>
                <a:gd name="T9" fmla="*/ 8 h 21"/>
                <a:gd name="T10" fmla="*/ 20 w 46"/>
                <a:gd name="T11" fmla="*/ 9 h 21"/>
                <a:gd name="T12" fmla="*/ 26 w 46"/>
                <a:gd name="T13" fmla="*/ 12 h 21"/>
                <a:gd name="T14" fmla="*/ 31 w 46"/>
                <a:gd name="T15" fmla="*/ 14 h 21"/>
                <a:gd name="T16" fmla="*/ 36 w 46"/>
                <a:gd name="T17" fmla="*/ 17 h 21"/>
                <a:gd name="T18" fmla="*/ 42 w 46"/>
                <a:gd name="T19" fmla="*/ 21 h 21"/>
                <a:gd name="T20" fmla="*/ 46 w 46"/>
                <a:gd name="T21" fmla="*/ 16 h 21"/>
                <a:gd name="T22" fmla="*/ 41 w 46"/>
                <a:gd name="T23" fmla="*/ 10 h 21"/>
                <a:gd name="T24" fmla="*/ 34 w 46"/>
                <a:gd name="T25" fmla="*/ 7 h 21"/>
                <a:gd name="T26" fmla="*/ 28 w 46"/>
                <a:gd name="T27" fmla="*/ 5 h 21"/>
                <a:gd name="T28" fmla="*/ 22 w 46"/>
                <a:gd name="T29" fmla="*/ 2 h 21"/>
                <a:gd name="T30" fmla="*/ 15 w 46"/>
                <a:gd name="T31" fmla="*/ 1 h 21"/>
                <a:gd name="T32" fmla="*/ 9 w 46"/>
                <a:gd name="T33" fmla="*/ 1 h 21"/>
                <a:gd name="T34" fmla="*/ 5 w 46"/>
                <a:gd name="T35" fmla="*/ 0 h 21"/>
                <a:gd name="T36" fmla="*/ 0 w 46"/>
                <a:gd name="T37" fmla="*/ 0 h 21"/>
                <a:gd name="T38" fmla="*/ 0 w 46"/>
                <a:gd name="T39" fmla="*/ 0 h 21"/>
                <a:gd name="T40" fmla="*/ 0 w 46"/>
                <a:gd name="T41" fmla="*/ 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" h="21">
                  <a:moveTo>
                    <a:pt x="0" y="7"/>
                  </a:moveTo>
                  <a:lnTo>
                    <a:pt x="0" y="7"/>
                  </a:lnTo>
                  <a:lnTo>
                    <a:pt x="5" y="7"/>
                  </a:lnTo>
                  <a:lnTo>
                    <a:pt x="9" y="8"/>
                  </a:lnTo>
                  <a:lnTo>
                    <a:pt x="15" y="8"/>
                  </a:lnTo>
                  <a:lnTo>
                    <a:pt x="20" y="9"/>
                  </a:lnTo>
                  <a:lnTo>
                    <a:pt x="26" y="12"/>
                  </a:lnTo>
                  <a:lnTo>
                    <a:pt x="31" y="14"/>
                  </a:lnTo>
                  <a:lnTo>
                    <a:pt x="36" y="17"/>
                  </a:lnTo>
                  <a:lnTo>
                    <a:pt x="42" y="21"/>
                  </a:lnTo>
                  <a:lnTo>
                    <a:pt x="46" y="16"/>
                  </a:lnTo>
                  <a:lnTo>
                    <a:pt x="41" y="10"/>
                  </a:lnTo>
                  <a:lnTo>
                    <a:pt x="34" y="7"/>
                  </a:lnTo>
                  <a:lnTo>
                    <a:pt x="28" y="5"/>
                  </a:lnTo>
                  <a:lnTo>
                    <a:pt x="22" y="2"/>
                  </a:lnTo>
                  <a:lnTo>
                    <a:pt x="15" y="1"/>
                  </a:lnTo>
                  <a:lnTo>
                    <a:pt x="9" y="1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2" name="Freeform 204"/>
            <p:cNvSpPr>
              <a:spLocks/>
            </p:cNvSpPr>
            <p:nvPr/>
          </p:nvSpPr>
          <p:spPr bwMode="auto">
            <a:xfrm>
              <a:off x="3623" y="2191"/>
              <a:ext cx="22" cy="13"/>
            </a:xfrm>
            <a:custGeom>
              <a:avLst/>
              <a:gdLst>
                <a:gd name="T0" fmla="*/ 7 w 45"/>
                <a:gd name="T1" fmla="*/ 27 h 27"/>
                <a:gd name="T2" fmla="*/ 7 w 45"/>
                <a:gd name="T3" fmla="*/ 27 h 27"/>
                <a:gd name="T4" fmla="*/ 10 w 45"/>
                <a:gd name="T5" fmla="*/ 23 h 27"/>
                <a:gd name="T6" fmla="*/ 13 w 45"/>
                <a:gd name="T7" fmla="*/ 21 h 27"/>
                <a:gd name="T8" fmla="*/ 18 w 45"/>
                <a:gd name="T9" fmla="*/ 17 h 27"/>
                <a:gd name="T10" fmla="*/ 25 w 45"/>
                <a:gd name="T11" fmla="*/ 14 h 27"/>
                <a:gd name="T12" fmla="*/ 30 w 45"/>
                <a:gd name="T13" fmla="*/ 10 h 27"/>
                <a:gd name="T14" fmla="*/ 36 w 45"/>
                <a:gd name="T15" fmla="*/ 8 h 27"/>
                <a:gd name="T16" fmla="*/ 41 w 45"/>
                <a:gd name="T17" fmla="*/ 7 h 27"/>
                <a:gd name="T18" fmla="*/ 45 w 45"/>
                <a:gd name="T19" fmla="*/ 7 h 27"/>
                <a:gd name="T20" fmla="*/ 45 w 45"/>
                <a:gd name="T21" fmla="*/ 0 h 27"/>
                <a:gd name="T22" fmla="*/ 41 w 45"/>
                <a:gd name="T23" fmla="*/ 0 h 27"/>
                <a:gd name="T24" fmla="*/ 34 w 45"/>
                <a:gd name="T25" fmla="*/ 1 h 27"/>
                <a:gd name="T26" fmla="*/ 28 w 45"/>
                <a:gd name="T27" fmla="*/ 4 h 27"/>
                <a:gd name="T28" fmla="*/ 22 w 45"/>
                <a:gd name="T29" fmla="*/ 7 h 27"/>
                <a:gd name="T30" fmla="*/ 15 w 45"/>
                <a:gd name="T31" fmla="*/ 10 h 27"/>
                <a:gd name="T32" fmla="*/ 8 w 45"/>
                <a:gd name="T33" fmla="*/ 14 h 27"/>
                <a:gd name="T34" fmla="*/ 5 w 45"/>
                <a:gd name="T35" fmla="*/ 19 h 27"/>
                <a:gd name="T36" fmla="*/ 0 w 45"/>
                <a:gd name="T37" fmla="*/ 22 h 27"/>
                <a:gd name="T38" fmla="*/ 0 w 45"/>
                <a:gd name="T39" fmla="*/ 22 h 27"/>
                <a:gd name="T40" fmla="*/ 7 w 45"/>
                <a:gd name="T41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5" h="27">
                  <a:moveTo>
                    <a:pt x="7" y="27"/>
                  </a:moveTo>
                  <a:lnTo>
                    <a:pt x="7" y="27"/>
                  </a:lnTo>
                  <a:lnTo>
                    <a:pt x="10" y="23"/>
                  </a:lnTo>
                  <a:lnTo>
                    <a:pt x="13" y="21"/>
                  </a:lnTo>
                  <a:lnTo>
                    <a:pt x="18" y="17"/>
                  </a:lnTo>
                  <a:lnTo>
                    <a:pt x="25" y="14"/>
                  </a:lnTo>
                  <a:lnTo>
                    <a:pt x="30" y="10"/>
                  </a:lnTo>
                  <a:lnTo>
                    <a:pt x="36" y="8"/>
                  </a:lnTo>
                  <a:lnTo>
                    <a:pt x="41" y="7"/>
                  </a:lnTo>
                  <a:lnTo>
                    <a:pt x="45" y="7"/>
                  </a:lnTo>
                  <a:lnTo>
                    <a:pt x="45" y="0"/>
                  </a:lnTo>
                  <a:lnTo>
                    <a:pt x="41" y="0"/>
                  </a:lnTo>
                  <a:lnTo>
                    <a:pt x="34" y="1"/>
                  </a:lnTo>
                  <a:lnTo>
                    <a:pt x="28" y="4"/>
                  </a:lnTo>
                  <a:lnTo>
                    <a:pt x="22" y="7"/>
                  </a:lnTo>
                  <a:lnTo>
                    <a:pt x="15" y="10"/>
                  </a:lnTo>
                  <a:lnTo>
                    <a:pt x="8" y="14"/>
                  </a:lnTo>
                  <a:lnTo>
                    <a:pt x="5" y="19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7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" name="Freeform 205"/>
            <p:cNvSpPr>
              <a:spLocks/>
            </p:cNvSpPr>
            <p:nvPr/>
          </p:nvSpPr>
          <p:spPr bwMode="auto">
            <a:xfrm>
              <a:off x="3619" y="2202"/>
              <a:ext cx="7" cy="17"/>
            </a:xfrm>
            <a:custGeom>
              <a:avLst/>
              <a:gdLst>
                <a:gd name="T0" fmla="*/ 3 w 15"/>
                <a:gd name="T1" fmla="*/ 33 h 33"/>
                <a:gd name="T2" fmla="*/ 7 w 15"/>
                <a:gd name="T3" fmla="*/ 30 h 33"/>
                <a:gd name="T4" fmla="*/ 7 w 15"/>
                <a:gd name="T5" fmla="*/ 22 h 33"/>
                <a:gd name="T6" fmla="*/ 8 w 15"/>
                <a:gd name="T7" fmla="*/ 16 h 33"/>
                <a:gd name="T8" fmla="*/ 12 w 15"/>
                <a:gd name="T9" fmla="*/ 9 h 33"/>
                <a:gd name="T10" fmla="*/ 15 w 15"/>
                <a:gd name="T11" fmla="*/ 5 h 33"/>
                <a:gd name="T12" fmla="*/ 8 w 15"/>
                <a:gd name="T13" fmla="*/ 0 h 33"/>
                <a:gd name="T14" fmla="*/ 5 w 15"/>
                <a:gd name="T15" fmla="*/ 7 h 33"/>
                <a:gd name="T16" fmla="*/ 1 w 15"/>
                <a:gd name="T17" fmla="*/ 14 h 33"/>
                <a:gd name="T18" fmla="*/ 0 w 15"/>
                <a:gd name="T19" fmla="*/ 22 h 33"/>
                <a:gd name="T20" fmla="*/ 0 w 15"/>
                <a:gd name="T21" fmla="*/ 30 h 33"/>
                <a:gd name="T22" fmla="*/ 5 w 15"/>
                <a:gd name="T23" fmla="*/ 26 h 33"/>
                <a:gd name="T24" fmla="*/ 0 w 15"/>
                <a:gd name="T25" fmla="*/ 30 h 33"/>
                <a:gd name="T26" fmla="*/ 1 w 15"/>
                <a:gd name="T27" fmla="*/ 32 h 33"/>
                <a:gd name="T28" fmla="*/ 4 w 15"/>
                <a:gd name="T29" fmla="*/ 33 h 33"/>
                <a:gd name="T30" fmla="*/ 6 w 15"/>
                <a:gd name="T31" fmla="*/ 32 h 33"/>
                <a:gd name="T32" fmla="*/ 7 w 15"/>
                <a:gd name="T33" fmla="*/ 30 h 33"/>
                <a:gd name="T34" fmla="*/ 3 w 15"/>
                <a:gd name="T3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" h="33">
                  <a:moveTo>
                    <a:pt x="3" y="33"/>
                  </a:moveTo>
                  <a:lnTo>
                    <a:pt x="7" y="30"/>
                  </a:lnTo>
                  <a:lnTo>
                    <a:pt x="7" y="22"/>
                  </a:lnTo>
                  <a:lnTo>
                    <a:pt x="8" y="16"/>
                  </a:lnTo>
                  <a:lnTo>
                    <a:pt x="12" y="9"/>
                  </a:lnTo>
                  <a:lnTo>
                    <a:pt x="15" y="5"/>
                  </a:lnTo>
                  <a:lnTo>
                    <a:pt x="8" y="0"/>
                  </a:lnTo>
                  <a:lnTo>
                    <a:pt x="5" y="7"/>
                  </a:lnTo>
                  <a:lnTo>
                    <a:pt x="1" y="14"/>
                  </a:lnTo>
                  <a:lnTo>
                    <a:pt x="0" y="22"/>
                  </a:lnTo>
                  <a:lnTo>
                    <a:pt x="0" y="30"/>
                  </a:lnTo>
                  <a:lnTo>
                    <a:pt x="5" y="26"/>
                  </a:lnTo>
                  <a:lnTo>
                    <a:pt x="0" y="30"/>
                  </a:lnTo>
                  <a:lnTo>
                    <a:pt x="1" y="32"/>
                  </a:lnTo>
                  <a:lnTo>
                    <a:pt x="4" y="33"/>
                  </a:lnTo>
                  <a:lnTo>
                    <a:pt x="6" y="32"/>
                  </a:lnTo>
                  <a:lnTo>
                    <a:pt x="7" y="30"/>
                  </a:lnTo>
                  <a:lnTo>
                    <a:pt x="3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" name="Freeform 206"/>
            <p:cNvSpPr>
              <a:spLocks/>
            </p:cNvSpPr>
            <p:nvPr/>
          </p:nvSpPr>
          <p:spPr bwMode="auto">
            <a:xfrm>
              <a:off x="3612" y="2214"/>
              <a:ext cx="9" cy="5"/>
            </a:xfrm>
            <a:custGeom>
              <a:avLst/>
              <a:gdLst>
                <a:gd name="T0" fmla="*/ 7 w 17"/>
                <a:gd name="T1" fmla="*/ 2 h 10"/>
                <a:gd name="T2" fmla="*/ 2 w 17"/>
                <a:gd name="T3" fmla="*/ 7 h 10"/>
                <a:gd name="T4" fmla="*/ 15 w 17"/>
                <a:gd name="T5" fmla="*/ 10 h 10"/>
                <a:gd name="T6" fmla="*/ 17 w 17"/>
                <a:gd name="T7" fmla="*/ 3 h 10"/>
                <a:gd name="T8" fmla="*/ 4 w 17"/>
                <a:gd name="T9" fmla="*/ 0 h 10"/>
                <a:gd name="T10" fmla="*/ 0 w 17"/>
                <a:gd name="T11" fmla="*/ 5 h 10"/>
                <a:gd name="T12" fmla="*/ 4 w 17"/>
                <a:gd name="T13" fmla="*/ 0 h 10"/>
                <a:gd name="T14" fmla="*/ 1 w 17"/>
                <a:gd name="T15" fmla="*/ 0 h 10"/>
                <a:gd name="T16" fmla="*/ 0 w 17"/>
                <a:gd name="T17" fmla="*/ 2 h 10"/>
                <a:gd name="T18" fmla="*/ 0 w 17"/>
                <a:gd name="T19" fmla="*/ 5 h 10"/>
                <a:gd name="T20" fmla="*/ 2 w 17"/>
                <a:gd name="T21" fmla="*/ 7 h 10"/>
                <a:gd name="T22" fmla="*/ 7 w 17"/>
                <a:gd name="T23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" h="10">
                  <a:moveTo>
                    <a:pt x="7" y="2"/>
                  </a:moveTo>
                  <a:lnTo>
                    <a:pt x="2" y="7"/>
                  </a:lnTo>
                  <a:lnTo>
                    <a:pt x="15" y="10"/>
                  </a:lnTo>
                  <a:lnTo>
                    <a:pt x="17" y="3"/>
                  </a:lnTo>
                  <a:lnTo>
                    <a:pt x="4" y="0"/>
                  </a:lnTo>
                  <a:lnTo>
                    <a:pt x="0" y="5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5"/>
                  </a:lnTo>
                  <a:lnTo>
                    <a:pt x="2" y="7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" name="Freeform 207"/>
            <p:cNvSpPr>
              <a:spLocks/>
            </p:cNvSpPr>
            <p:nvPr/>
          </p:nvSpPr>
          <p:spPr bwMode="auto">
            <a:xfrm>
              <a:off x="3612" y="2215"/>
              <a:ext cx="6" cy="15"/>
            </a:xfrm>
            <a:custGeom>
              <a:avLst/>
              <a:gdLst>
                <a:gd name="T0" fmla="*/ 10 w 11"/>
                <a:gd name="T1" fmla="*/ 30 h 31"/>
                <a:gd name="T2" fmla="*/ 9 w 11"/>
                <a:gd name="T3" fmla="*/ 31 h 31"/>
                <a:gd name="T4" fmla="*/ 11 w 11"/>
                <a:gd name="T5" fmla="*/ 23 h 31"/>
                <a:gd name="T6" fmla="*/ 10 w 11"/>
                <a:gd name="T7" fmla="*/ 14 h 31"/>
                <a:gd name="T8" fmla="*/ 8 w 11"/>
                <a:gd name="T9" fmla="*/ 4 h 31"/>
                <a:gd name="T10" fmla="*/ 7 w 11"/>
                <a:gd name="T11" fmla="*/ 0 h 31"/>
                <a:gd name="T12" fmla="*/ 0 w 11"/>
                <a:gd name="T13" fmla="*/ 3 h 31"/>
                <a:gd name="T14" fmla="*/ 1 w 11"/>
                <a:gd name="T15" fmla="*/ 6 h 31"/>
                <a:gd name="T16" fmla="*/ 3 w 11"/>
                <a:gd name="T17" fmla="*/ 14 h 31"/>
                <a:gd name="T18" fmla="*/ 4 w 11"/>
                <a:gd name="T19" fmla="*/ 23 h 31"/>
                <a:gd name="T20" fmla="*/ 7 w 11"/>
                <a:gd name="T21" fmla="*/ 25 h 31"/>
                <a:gd name="T22" fmla="*/ 5 w 11"/>
                <a:gd name="T23" fmla="*/ 26 h 31"/>
                <a:gd name="T24" fmla="*/ 10 w 11"/>
                <a:gd name="T25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31">
                  <a:moveTo>
                    <a:pt x="10" y="30"/>
                  </a:moveTo>
                  <a:lnTo>
                    <a:pt x="9" y="31"/>
                  </a:lnTo>
                  <a:lnTo>
                    <a:pt x="11" y="23"/>
                  </a:lnTo>
                  <a:lnTo>
                    <a:pt x="10" y="14"/>
                  </a:lnTo>
                  <a:lnTo>
                    <a:pt x="8" y="4"/>
                  </a:lnTo>
                  <a:lnTo>
                    <a:pt x="7" y="0"/>
                  </a:lnTo>
                  <a:lnTo>
                    <a:pt x="0" y="3"/>
                  </a:lnTo>
                  <a:lnTo>
                    <a:pt x="1" y="6"/>
                  </a:lnTo>
                  <a:lnTo>
                    <a:pt x="3" y="14"/>
                  </a:lnTo>
                  <a:lnTo>
                    <a:pt x="4" y="23"/>
                  </a:lnTo>
                  <a:lnTo>
                    <a:pt x="7" y="25"/>
                  </a:lnTo>
                  <a:lnTo>
                    <a:pt x="5" y="26"/>
                  </a:lnTo>
                  <a:lnTo>
                    <a:pt x="1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" name="Freeform 208"/>
            <p:cNvSpPr>
              <a:spLocks/>
            </p:cNvSpPr>
            <p:nvPr/>
          </p:nvSpPr>
          <p:spPr bwMode="auto">
            <a:xfrm>
              <a:off x="3582" y="2180"/>
              <a:ext cx="35" cy="50"/>
            </a:xfrm>
            <a:custGeom>
              <a:avLst/>
              <a:gdLst>
                <a:gd name="T0" fmla="*/ 0 w 71"/>
                <a:gd name="T1" fmla="*/ 0 h 100"/>
                <a:gd name="T2" fmla="*/ 0 w 71"/>
                <a:gd name="T3" fmla="*/ 0 h 100"/>
                <a:gd name="T4" fmla="*/ 5 w 71"/>
                <a:gd name="T5" fmla="*/ 27 h 100"/>
                <a:gd name="T6" fmla="*/ 13 w 71"/>
                <a:gd name="T7" fmla="*/ 47 h 100"/>
                <a:gd name="T8" fmla="*/ 24 w 71"/>
                <a:gd name="T9" fmla="*/ 66 h 100"/>
                <a:gd name="T10" fmla="*/ 36 w 71"/>
                <a:gd name="T11" fmla="*/ 78 h 100"/>
                <a:gd name="T12" fmla="*/ 47 w 71"/>
                <a:gd name="T13" fmla="*/ 90 h 100"/>
                <a:gd name="T14" fmla="*/ 57 w 71"/>
                <a:gd name="T15" fmla="*/ 97 h 100"/>
                <a:gd name="T16" fmla="*/ 64 w 71"/>
                <a:gd name="T17" fmla="*/ 100 h 100"/>
                <a:gd name="T18" fmla="*/ 71 w 71"/>
                <a:gd name="T19" fmla="*/ 100 h 100"/>
                <a:gd name="T20" fmla="*/ 66 w 71"/>
                <a:gd name="T21" fmla="*/ 96 h 100"/>
                <a:gd name="T22" fmla="*/ 66 w 71"/>
                <a:gd name="T23" fmla="*/ 93 h 100"/>
                <a:gd name="T24" fmla="*/ 62 w 71"/>
                <a:gd name="T25" fmla="*/ 90 h 100"/>
                <a:gd name="T26" fmla="*/ 51 w 71"/>
                <a:gd name="T27" fmla="*/ 83 h 100"/>
                <a:gd name="T28" fmla="*/ 41 w 71"/>
                <a:gd name="T29" fmla="*/ 74 h 100"/>
                <a:gd name="T30" fmla="*/ 31 w 71"/>
                <a:gd name="T31" fmla="*/ 61 h 100"/>
                <a:gd name="T32" fmla="*/ 20 w 71"/>
                <a:gd name="T33" fmla="*/ 45 h 100"/>
                <a:gd name="T34" fmla="*/ 12 w 71"/>
                <a:gd name="T35" fmla="*/ 24 h 100"/>
                <a:gd name="T36" fmla="*/ 6 w 71"/>
                <a:gd name="T37" fmla="*/ 0 h 100"/>
                <a:gd name="T38" fmla="*/ 6 w 71"/>
                <a:gd name="T39" fmla="*/ 0 h 100"/>
                <a:gd name="T40" fmla="*/ 0 w 71"/>
                <a:gd name="T41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" h="100">
                  <a:moveTo>
                    <a:pt x="0" y="0"/>
                  </a:moveTo>
                  <a:lnTo>
                    <a:pt x="0" y="0"/>
                  </a:lnTo>
                  <a:lnTo>
                    <a:pt x="5" y="27"/>
                  </a:lnTo>
                  <a:lnTo>
                    <a:pt x="13" y="47"/>
                  </a:lnTo>
                  <a:lnTo>
                    <a:pt x="24" y="66"/>
                  </a:lnTo>
                  <a:lnTo>
                    <a:pt x="36" y="78"/>
                  </a:lnTo>
                  <a:lnTo>
                    <a:pt x="47" y="90"/>
                  </a:lnTo>
                  <a:lnTo>
                    <a:pt x="57" y="97"/>
                  </a:lnTo>
                  <a:lnTo>
                    <a:pt x="64" y="100"/>
                  </a:lnTo>
                  <a:lnTo>
                    <a:pt x="71" y="100"/>
                  </a:lnTo>
                  <a:lnTo>
                    <a:pt x="66" y="96"/>
                  </a:lnTo>
                  <a:lnTo>
                    <a:pt x="66" y="93"/>
                  </a:lnTo>
                  <a:lnTo>
                    <a:pt x="62" y="90"/>
                  </a:lnTo>
                  <a:lnTo>
                    <a:pt x="51" y="83"/>
                  </a:lnTo>
                  <a:lnTo>
                    <a:pt x="41" y="74"/>
                  </a:lnTo>
                  <a:lnTo>
                    <a:pt x="31" y="61"/>
                  </a:lnTo>
                  <a:lnTo>
                    <a:pt x="20" y="45"/>
                  </a:lnTo>
                  <a:lnTo>
                    <a:pt x="12" y="2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" name="Freeform 209"/>
            <p:cNvSpPr>
              <a:spLocks/>
            </p:cNvSpPr>
            <p:nvPr/>
          </p:nvSpPr>
          <p:spPr bwMode="auto">
            <a:xfrm>
              <a:off x="3569" y="2135"/>
              <a:ext cx="16" cy="45"/>
            </a:xfrm>
            <a:custGeom>
              <a:avLst/>
              <a:gdLst>
                <a:gd name="T0" fmla="*/ 0 w 33"/>
                <a:gd name="T1" fmla="*/ 0 h 89"/>
                <a:gd name="T2" fmla="*/ 0 w 33"/>
                <a:gd name="T3" fmla="*/ 0 h 89"/>
                <a:gd name="T4" fmla="*/ 5 w 33"/>
                <a:gd name="T5" fmla="*/ 28 h 89"/>
                <a:gd name="T6" fmla="*/ 14 w 33"/>
                <a:gd name="T7" fmla="*/ 53 h 89"/>
                <a:gd name="T8" fmla="*/ 22 w 33"/>
                <a:gd name="T9" fmla="*/ 75 h 89"/>
                <a:gd name="T10" fmla="*/ 27 w 33"/>
                <a:gd name="T11" fmla="*/ 89 h 89"/>
                <a:gd name="T12" fmla="*/ 33 w 33"/>
                <a:gd name="T13" fmla="*/ 89 h 89"/>
                <a:gd name="T14" fmla="*/ 29 w 33"/>
                <a:gd name="T15" fmla="*/ 73 h 89"/>
                <a:gd name="T16" fmla="*/ 21 w 33"/>
                <a:gd name="T17" fmla="*/ 51 h 89"/>
                <a:gd name="T18" fmla="*/ 12 w 33"/>
                <a:gd name="T19" fmla="*/ 26 h 89"/>
                <a:gd name="T20" fmla="*/ 7 w 33"/>
                <a:gd name="T21" fmla="*/ 0 h 89"/>
                <a:gd name="T22" fmla="*/ 7 w 33"/>
                <a:gd name="T23" fmla="*/ 0 h 89"/>
                <a:gd name="T24" fmla="*/ 0 w 33"/>
                <a:gd name="T2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" h="89">
                  <a:moveTo>
                    <a:pt x="0" y="0"/>
                  </a:moveTo>
                  <a:lnTo>
                    <a:pt x="0" y="0"/>
                  </a:lnTo>
                  <a:lnTo>
                    <a:pt x="5" y="28"/>
                  </a:lnTo>
                  <a:lnTo>
                    <a:pt x="14" y="53"/>
                  </a:lnTo>
                  <a:lnTo>
                    <a:pt x="22" y="75"/>
                  </a:lnTo>
                  <a:lnTo>
                    <a:pt x="27" y="89"/>
                  </a:lnTo>
                  <a:lnTo>
                    <a:pt x="33" y="89"/>
                  </a:lnTo>
                  <a:lnTo>
                    <a:pt x="29" y="73"/>
                  </a:lnTo>
                  <a:lnTo>
                    <a:pt x="21" y="51"/>
                  </a:lnTo>
                  <a:lnTo>
                    <a:pt x="12" y="26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" name="Freeform 210"/>
            <p:cNvSpPr>
              <a:spLocks/>
            </p:cNvSpPr>
            <p:nvPr/>
          </p:nvSpPr>
          <p:spPr bwMode="auto">
            <a:xfrm>
              <a:off x="3568" y="2100"/>
              <a:ext cx="6" cy="35"/>
            </a:xfrm>
            <a:custGeom>
              <a:avLst/>
              <a:gdLst>
                <a:gd name="T0" fmla="*/ 3 w 11"/>
                <a:gd name="T1" fmla="*/ 2 h 70"/>
                <a:gd name="T2" fmla="*/ 3 w 11"/>
                <a:gd name="T3" fmla="*/ 2 h 70"/>
                <a:gd name="T4" fmla="*/ 2 w 11"/>
                <a:gd name="T5" fmla="*/ 9 h 70"/>
                <a:gd name="T6" fmla="*/ 2 w 11"/>
                <a:gd name="T7" fmla="*/ 25 h 70"/>
                <a:gd name="T8" fmla="*/ 0 w 11"/>
                <a:gd name="T9" fmla="*/ 46 h 70"/>
                <a:gd name="T10" fmla="*/ 1 w 11"/>
                <a:gd name="T11" fmla="*/ 70 h 70"/>
                <a:gd name="T12" fmla="*/ 8 w 11"/>
                <a:gd name="T13" fmla="*/ 70 h 70"/>
                <a:gd name="T14" fmla="*/ 9 w 11"/>
                <a:gd name="T15" fmla="*/ 46 h 70"/>
                <a:gd name="T16" fmla="*/ 9 w 11"/>
                <a:gd name="T17" fmla="*/ 25 h 70"/>
                <a:gd name="T18" fmla="*/ 11 w 11"/>
                <a:gd name="T19" fmla="*/ 9 h 70"/>
                <a:gd name="T20" fmla="*/ 10 w 11"/>
                <a:gd name="T21" fmla="*/ 0 h 70"/>
                <a:gd name="T22" fmla="*/ 10 w 11"/>
                <a:gd name="T23" fmla="*/ 0 h 70"/>
                <a:gd name="T24" fmla="*/ 3 w 11"/>
                <a:gd name="T25" fmla="*/ 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70">
                  <a:moveTo>
                    <a:pt x="3" y="2"/>
                  </a:moveTo>
                  <a:lnTo>
                    <a:pt x="3" y="2"/>
                  </a:lnTo>
                  <a:lnTo>
                    <a:pt x="2" y="9"/>
                  </a:lnTo>
                  <a:lnTo>
                    <a:pt x="2" y="25"/>
                  </a:lnTo>
                  <a:lnTo>
                    <a:pt x="0" y="46"/>
                  </a:lnTo>
                  <a:lnTo>
                    <a:pt x="1" y="70"/>
                  </a:lnTo>
                  <a:lnTo>
                    <a:pt x="8" y="70"/>
                  </a:lnTo>
                  <a:lnTo>
                    <a:pt x="9" y="46"/>
                  </a:lnTo>
                  <a:lnTo>
                    <a:pt x="9" y="25"/>
                  </a:lnTo>
                  <a:lnTo>
                    <a:pt x="11" y="9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9" name="Freeform 211"/>
            <p:cNvSpPr>
              <a:spLocks/>
            </p:cNvSpPr>
            <p:nvPr/>
          </p:nvSpPr>
          <p:spPr bwMode="auto">
            <a:xfrm>
              <a:off x="3563" y="2074"/>
              <a:ext cx="10" cy="27"/>
            </a:xfrm>
            <a:custGeom>
              <a:avLst/>
              <a:gdLst>
                <a:gd name="T0" fmla="*/ 0 w 20"/>
                <a:gd name="T1" fmla="*/ 0 h 55"/>
                <a:gd name="T2" fmla="*/ 0 w 20"/>
                <a:gd name="T3" fmla="*/ 0 h 55"/>
                <a:gd name="T4" fmla="*/ 1 w 20"/>
                <a:gd name="T5" fmla="*/ 13 h 55"/>
                <a:gd name="T6" fmla="*/ 5 w 20"/>
                <a:gd name="T7" fmla="*/ 31 h 55"/>
                <a:gd name="T8" fmla="*/ 10 w 20"/>
                <a:gd name="T9" fmla="*/ 47 h 55"/>
                <a:gd name="T10" fmla="*/ 13 w 20"/>
                <a:gd name="T11" fmla="*/ 55 h 55"/>
                <a:gd name="T12" fmla="*/ 20 w 20"/>
                <a:gd name="T13" fmla="*/ 53 h 55"/>
                <a:gd name="T14" fmla="*/ 17 w 20"/>
                <a:gd name="T15" fmla="*/ 45 h 55"/>
                <a:gd name="T16" fmla="*/ 12 w 20"/>
                <a:gd name="T17" fmla="*/ 29 h 55"/>
                <a:gd name="T18" fmla="*/ 8 w 20"/>
                <a:gd name="T19" fmla="*/ 13 h 55"/>
                <a:gd name="T20" fmla="*/ 6 w 20"/>
                <a:gd name="T21" fmla="*/ 0 h 55"/>
                <a:gd name="T22" fmla="*/ 6 w 20"/>
                <a:gd name="T23" fmla="*/ 0 h 55"/>
                <a:gd name="T24" fmla="*/ 0 w 20"/>
                <a:gd name="T2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55">
                  <a:moveTo>
                    <a:pt x="0" y="0"/>
                  </a:moveTo>
                  <a:lnTo>
                    <a:pt x="0" y="0"/>
                  </a:lnTo>
                  <a:lnTo>
                    <a:pt x="1" y="13"/>
                  </a:lnTo>
                  <a:lnTo>
                    <a:pt x="5" y="31"/>
                  </a:lnTo>
                  <a:lnTo>
                    <a:pt x="10" y="47"/>
                  </a:lnTo>
                  <a:lnTo>
                    <a:pt x="13" y="55"/>
                  </a:lnTo>
                  <a:lnTo>
                    <a:pt x="20" y="53"/>
                  </a:lnTo>
                  <a:lnTo>
                    <a:pt x="17" y="45"/>
                  </a:lnTo>
                  <a:lnTo>
                    <a:pt x="12" y="29"/>
                  </a:lnTo>
                  <a:lnTo>
                    <a:pt x="8" y="13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0" name="Freeform 212"/>
            <p:cNvSpPr>
              <a:spLocks/>
            </p:cNvSpPr>
            <p:nvPr/>
          </p:nvSpPr>
          <p:spPr bwMode="auto">
            <a:xfrm>
              <a:off x="3563" y="2056"/>
              <a:ext cx="9" cy="18"/>
            </a:xfrm>
            <a:custGeom>
              <a:avLst/>
              <a:gdLst>
                <a:gd name="T0" fmla="*/ 9 w 18"/>
                <a:gd name="T1" fmla="*/ 0 h 36"/>
                <a:gd name="T2" fmla="*/ 9 w 18"/>
                <a:gd name="T3" fmla="*/ 0 h 36"/>
                <a:gd name="T4" fmla="*/ 9 w 18"/>
                <a:gd name="T5" fmla="*/ 5 h 36"/>
                <a:gd name="T6" fmla="*/ 5 w 18"/>
                <a:gd name="T7" fmla="*/ 14 h 36"/>
                <a:gd name="T8" fmla="*/ 2 w 18"/>
                <a:gd name="T9" fmla="*/ 25 h 36"/>
                <a:gd name="T10" fmla="*/ 0 w 18"/>
                <a:gd name="T11" fmla="*/ 36 h 36"/>
                <a:gd name="T12" fmla="*/ 6 w 18"/>
                <a:gd name="T13" fmla="*/ 36 h 36"/>
                <a:gd name="T14" fmla="*/ 9 w 18"/>
                <a:gd name="T15" fmla="*/ 27 h 36"/>
                <a:gd name="T16" fmla="*/ 12 w 18"/>
                <a:gd name="T17" fmla="*/ 16 h 36"/>
                <a:gd name="T18" fmla="*/ 16 w 18"/>
                <a:gd name="T19" fmla="*/ 7 h 36"/>
                <a:gd name="T20" fmla="*/ 18 w 18"/>
                <a:gd name="T21" fmla="*/ 0 h 36"/>
                <a:gd name="T22" fmla="*/ 18 w 18"/>
                <a:gd name="T23" fmla="*/ 0 h 36"/>
                <a:gd name="T24" fmla="*/ 9 w 18"/>
                <a:gd name="T2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36">
                  <a:moveTo>
                    <a:pt x="9" y="0"/>
                  </a:moveTo>
                  <a:lnTo>
                    <a:pt x="9" y="0"/>
                  </a:lnTo>
                  <a:lnTo>
                    <a:pt x="9" y="5"/>
                  </a:lnTo>
                  <a:lnTo>
                    <a:pt x="5" y="14"/>
                  </a:lnTo>
                  <a:lnTo>
                    <a:pt x="2" y="25"/>
                  </a:lnTo>
                  <a:lnTo>
                    <a:pt x="0" y="36"/>
                  </a:lnTo>
                  <a:lnTo>
                    <a:pt x="6" y="36"/>
                  </a:lnTo>
                  <a:lnTo>
                    <a:pt x="9" y="27"/>
                  </a:lnTo>
                  <a:lnTo>
                    <a:pt x="12" y="16"/>
                  </a:lnTo>
                  <a:lnTo>
                    <a:pt x="16" y="7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1" name="Freeform 213"/>
            <p:cNvSpPr>
              <a:spLocks/>
            </p:cNvSpPr>
            <p:nvPr/>
          </p:nvSpPr>
          <p:spPr bwMode="auto">
            <a:xfrm>
              <a:off x="3567" y="2023"/>
              <a:ext cx="10" cy="33"/>
            </a:xfrm>
            <a:custGeom>
              <a:avLst/>
              <a:gdLst>
                <a:gd name="T0" fmla="*/ 16 w 18"/>
                <a:gd name="T1" fmla="*/ 7 h 65"/>
                <a:gd name="T2" fmla="*/ 12 w 18"/>
                <a:gd name="T3" fmla="*/ 1 h 65"/>
                <a:gd name="T4" fmla="*/ 6 w 18"/>
                <a:gd name="T5" fmla="*/ 17 h 65"/>
                <a:gd name="T6" fmla="*/ 3 w 18"/>
                <a:gd name="T7" fmla="*/ 35 h 65"/>
                <a:gd name="T8" fmla="*/ 1 w 18"/>
                <a:gd name="T9" fmla="*/ 55 h 65"/>
                <a:gd name="T10" fmla="*/ 0 w 18"/>
                <a:gd name="T11" fmla="*/ 65 h 65"/>
                <a:gd name="T12" fmla="*/ 9 w 18"/>
                <a:gd name="T13" fmla="*/ 65 h 65"/>
                <a:gd name="T14" fmla="*/ 8 w 18"/>
                <a:gd name="T15" fmla="*/ 55 h 65"/>
                <a:gd name="T16" fmla="*/ 10 w 18"/>
                <a:gd name="T17" fmla="*/ 35 h 65"/>
                <a:gd name="T18" fmla="*/ 12 w 18"/>
                <a:gd name="T19" fmla="*/ 17 h 65"/>
                <a:gd name="T20" fmla="*/ 17 w 18"/>
                <a:gd name="T21" fmla="*/ 5 h 65"/>
                <a:gd name="T22" fmla="*/ 14 w 18"/>
                <a:gd name="T23" fmla="*/ 0 h 65"/>
                <a:gd name="T24" fmla="*/ 17 w 18"/>
                <a:gd name="T25" fmla="*/ 5 h 65"/>
                <a:gd name="T26" fmla="*/ 18 w 18"/>
                <a:gd name="T27" fmla="*/ 3 h 65"/>
                <a:gd name="T28" fmla="*/ 17 w 18"/>
                <a:gd name="T29" fmla="*/ 1 h 65"/>
                <a:gd name="T30" fmla="*/ 15 w 18"/>
                <a:gd name="T31" fmla="*/ 0 h 65"/>
                <a:gd name="T32" fmla="*/ 12 w 18"/>
                <a:gd name="T33" fmla="*/ 1 h 65"/>
                <a:gd name="T34" fmla="*/ 16 w 18"/>
                <a:gd name="T35" fmla="*/ 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" h="65">
                  <a:moveTo>
                    <a:pt x="16" y="7"/>
                  </a:moveTo>
                  <a:lnTo>
                    <a:pt x="12" y="1"/>
                  </a:lnTo>
                  <a:lnTo>
                    <a:pt x="6" y="17"/>
                  </a:lnTo>
                  <a:lnTo>
                    <a:pt x="3" y="35"/>
                  </a:lnTo>
                  <a:lnTo>
                    <a:pt x="1" y="55"/>
                  </a:lnTo>
                  <a:lnTo>
                    <a:pt x="0" y="65"/>
                  </a:lnTo>
                  <a:lnTo>
                    <a:pt x="9" y="65"/>
                  </a:lnTo>
                  <a:lnTo>
                    <a:pt x="8" y="55"/>
                  </a:lnTo>
                  <a:lnTo>
                    <a:pt x="10" y="35"/>
                  </a:lnTo>
                  <a:lnTo>
                    <a:pt x="12" y="17"/>
                  </a:lnTo>
                  <a:lnTo>
                    <a:pt x="17" y="5"/>
                  </a:lnTo>
                  <a:lnTo>
                    <a:pt x="14" y="0"/>
                  </a:lnTo>
                  <a:lnTo>
                    <a:pt x="17" y="5"/>
                  </a:lnTo>
                  <a:lnTo>
                    <a:pt x="18" y="3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2" y="1"/>
                  </a:lnTo>
                  <a:lnTo>
                    <a:pt x="16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2" name="Freeform 214"/>
            <p:cNvSpPr>
              <a:spLocks/>
            </p:cNvSpPr>
            <p:nvPr/>
          </p:nvSpPr>
          <p:spPr bwMode="auto">
            <a:xfrm>
              <a:off x="3548" y="2023"/>
              <a:ext cx="27" cy="16"/>
            </a:xfrm>
            <a:custGeom>
              <a:avLst/>
              <a:gdLst>
                <a:gd name="T0" fmla="*/ 4 w 54"/>
                <a:gd name="T1" fmla="*/ 32 h 32"/>
                <a:gd name="T2" fmla="*/ 4 w 54"/>
                <a:gd name="T3" fmla="*/ 32 h 32"/>
                <a:gd name="T4" fmla="*/ 9 w 54"/>
                <a:gd name="T5" fmla="*/ 30 h 32"/>
                <a:gd name="T6" fmla="*/ 15 w 54"/>
                <a:gd name="T7" fmla="*/ 25 h 32"/>
                <a:gd name="T8" fmla="*/ 20 w 54"/>
                <a:gd name="T9" fmla="*/ 22 h 32"/>
                <a:gd name="T10" fmla="*/ 29 w 54"/>
                <a:gd name="T11" fmla="*/ 18 h 32"/>
                <a:gd name="T12" fmla="*/ 35 w 54"/>
                <a:gd name="T13" fmla="*/ 15 h 32"/>
                <a:gd name="T14" fmla="*/ 42 w 54"/>
                <a:gd name="T15" fmla="*/ 11 h 32"/>
                <a:gd name="T16" fmla="*/ 49 w 54"/>
                <a:gd name="T17" fmla="*/ 9 h 32"/>
                <a:gd name="T18" fmla="*/ 54 w 54"/>
                <a:gd name="T19" fmla="*/ 7 h 32"/>
                <a:gd name="T20" fmla="*/ 52 w 54"/>
                <a:gd name="T21" fmla="*/ 0 h 32"/>
                <a:gd name="T22" fmla="*/ 47 w 54"/>
                <a:gd name="T23" fmla="*/ 2 h 32"/>
                <a:gd name="T24" fmla="*/ 40 w 54"/>
                <a:gd name="T25" fmla="*/ 4 h 32"/>
                <a:gd name="T26" fmla="*/ 33 w 54"/>
                <a:gd name="T27" fmla="*/ 8 h 32"/>
                <a:gd name="T28" fmla="*/ 26 w 54"/>
                <a:gd name="T29" fmla="*/ 11 h 32"/>
                <a:gd name="T30" fmla="*/ 18 w 54"/>
                <a:gd name="T31" fmla="*/ 15 h 32"/>
                <a:gd name="T32" fmla="*/ 10 w 54"/>
                <a:gd name="T33" fmla="*/ 18 h 32"/>
                <a:gd name="T34" fmla="*/ 4 w 54"/>
                <a:gd name="T35" fmla="*/ 23 h 32"/>
                <a:gd name="T36" fmla="*/ 0 w 54"/>
                <a:gd name="T37" fmla="*/ 27 h 32"/>
                <a:gd name="T38" fmla="*/ 0 w 54"/>
                <a:gd name="T39" fmla="*/ 27 h 32"/>
                <a:gd name="T40" fmla="*/ 4 w 54"/>
                <a:gd name="T4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4" h="32">
                  <a:moveTo>
                    <a:pt x="4" y="32"/>
                  </a:moveTo>
                  <a:lnTo>
                    <a:pt x="4" y="32"/>
                  </a:lnTo>
                  <a:lnTo>
                    <a:pt x="9" y="30"/>
                  </a:lnTo>
                  <a:lnTo>
                    <a:pt x="15" y="25"/>
                  </a:lnTo>
                  <a:lnTo>
                    <a:pt x="20" y="22"/>
                  </a:lnTo>
                  <a:lnTo>
                    <a:pt x="29" y="18"/>
                  </a:lnTo>
                  <a:lnTo>
                    <a:pt x="35" y="15"/>
                  </a:lnTo>
                  <a:lnTo>
                    <a:pt x="42" y="11"/>
                  </a:lnTo>
                  <a:lnTo>
                    <a:pt x="49" y="9"/>
                  </a:lnTo>
                  <a:lnTo>
                    <a:pt x="54" y="7"/>
                  </a:lnTo>
                  <a:lnTo>
                    <a:pt x="52" y="0"/>
                  </a:lnTo>
                  <a:lnTo>
                    <a:pt x="47" y="2"/>
                  </a:lnTo>
                  <a:lnTo>
                    <a:pt x="40" y="4"/>
                  </a:lnTo>
                  <a:lnTo>
                    <a:pt x="33" y="8"/>
                  </a:lnTo>
                  <a:lnTo>
                    <a:pt x="26" y="11"/>
                  </a:lnTo>
                  <a:lnTo>
                    <a:pt x="18" y="15"/>
                  </a:lnTo>
                  <a:lnTo>
                    <a:pt x="10" y="18"/>
                  </a:lnTo>
                  <a:lnTo>
                    <a:pt x="4" y="23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4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3" name="Freeform 215"/>
            <p:cNvSpPr>
              <a:spLocks/>
            </p:cNvSpPr>
            <p:nvPr/>
          </p:nvSpPr>
          <p:spPr bwMode="auto">
            <a:xfrm>
              <a:off x="3526" y="2037"/>
              <a:ext cx="25" cy="15"/>
            </a:xfrm>
            <a:custGeom>
              <a:avLst/>
              <a:gdLst>
                <a:gd name="T0" fmla="*/ 4 w 49"/>
                <a:gd name="T1" fmla="*/ 30 h 31"/>
                <a:gd name="T2" fmla="*/ 4 w 49"/>
                <a:gd name="T3" fmla="*/ 30 h 31"/>
                <a:gd name="T4" fmla="*/ 11 w 49"/>
                <a:gd name="T5" fmla="*/ 29 h 31"/>
                <a:gd name="T6" fmla="*/ 19 w 49"/>
                <a:gd name="T7" fmla="*/ 28 h 31"/>
                <a:gd name="T8" fmla="*/ 25 w 49"/>
                <a:gd name="T9" fmla="*/ 26 h 31"/>
                <a:gd name="T10" fmla="*/ 32 w 49"/>
                <a:gd name="T11" fmla="*/ 22 h 31"/>
                <a:gd name="T12" fmla="*/ 37 w 49"/>
                <a:gd name="T13" fmla="*/ 19 h 31"/>
                <a:gd name="T14" fmla="*/ 41 w 49"/>
                <a:gd name="T15" fmla="*/ 14 h 31"/>
                <a:gd name="T16" fmla="*/ 46 w 49"/>
                <a:gd name="T17" fmla="*/ 10 h 31"/>
                <a:gd name="T18" fmla="*/ 49 w 49"/>
                <a:gd name="T19" fmla="*/ 5 h 31"/>
                <a:gd name="T20" fmla="*/ 45 w 49"/>
                <a:gd name="T21" fmla="*/ 0 h 31"/>
                <a:gd name="T22" fmla="*/ 41 w 49"/>
                <a:gd name="T23" fmla="*/ 5 h 31"/>
                <a:gd name="T24" fmla="*/ 37 w 49"/>
                <a:gd name="T25" fmla="*/ 7 h 31"/>
                <a:gd name="T26" fmla="*/ 32 w 49"/>
                <a:gd name="T27" fmla="*/ 12 h 31"/>
                <a:gd name="T28" fmla="*/ 27 w 49"/>
                <a:gd name="T29" fmla="*/ 15 h 31"/>
                <a:gd name="T30" fmla="*/ 23 w 49"/>
                <a:gd name="T31" fmla="*/ 19 h 31"/>
                <a:gd name="T32" fmla="*/ 17 w 49"/>
                <a:gd name="T33" fmla="*/ 21 h 31"/>
                <a:gd name="T34" fmla="*/ 11 w 49"/>
                <a:gd name="T35" fmla="*/ 22 h 31"/>
                <a:gd name="T36" fmla="*/ 4 w 49"/>
                <a:gd name="T37" fmla="*/ 23 h 31"/>
                <a:gd name="T38" fmla="*/ 4 w 49"/>
                <a:gd name="T39" fmla="*/ 23 h 31"/>
                <a:gd name="T40" fmla="*/ 4 w 49"/>
                <a:gd name="T41" fmla="*/ 22 h 31"/>
                <a:gd name="T42" fmla="*/ 1 w 49"/>
                <a:gd name="T43" fmla="*/ 23 h 31"/>
                <a:gd name="T44" fmla="*/ 0 w 49"/>
                <a:gd name="T45" fmla="*/ 27 h 31"/>
                <a:gd name="T46" fmla="*/ 1 w 49"/>
                <a:gd name="T47" fmla="*/ 30 h 31"/>
                <a:gd name="T48" fmla="*/ 4 w 49"/>
                <a:gd name="T49" fmla="*/ 31 h 31"/>
                <a:gd name="T50" fmla="*/ 4 w 49"/>
                <a:gd name="T51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9" h="31">
                  <a:moveTo>
                    <a:pt x="4" y="30"/>
                  </a:moveTo>
                  <a:lnTo>
                    <a:pt x="4" y="30"/>
                  </a:lnTo>
                  <a:lnTo>
                    <a:pt x="11" y="29"/>
                  </a:lnTo>
                  <a:lnTo>
                    <a:pt x="19" y="28"/>
                  </a:lnTo>
                  <a:lnTo>
                    <a:pt x="25" y="26"/>
                  </a:lnTo>
                  <a:lnTo>
                    <a:pt x="32" y="22"/>
                  </a:lnTo>
                  <a:lnTo>
                    <a:pt x="37" y="19"/>
                  </a:lnTo>
                  <a:lnTo>
                    <a:pt x="41" y="14"/>
                  </a:lnTo>
                  <a:lnTo>
                    <a:pt x="46" y="10"/>
                  </a:lnTo>
                  <a:lnTo>
                    <a:pt x="49" y="5"/>
                  </a:lnTo>
                  <a:lnTo>
                    <a:pt x="45" y="0"/>
                  </a:lnTo>
                  <a:lnTo>
                    <a:pt x="41" y="5"/>
                  </a:lnTo>
                  <a:lnTo>
                    <a:pt x="37" y="7"/>
                  </a:lnTo>
                  <a:lnTo>
                    <a:pt x="32" y="12"/>
                  </a:lnTo>
                  <a:lnTo>
                    <a:pt x="27" y="15"/>
                  </a:lnTo>
                  <a:lnTo>
                    <a:pt x="23" y="19"/>
                  </a:lnTo>
                  <a:lnTo>
                    <a:pt x="17" y="21"/>
                  </a:lnTo>
                  <a:lnTo>
                    <a:pt x="11" y="22"/>
                  </a:lnTo>
                  <a:lnTo>
                    <a:pt x="4" y="23"/>
                  </a:lnTo>
                  <a:lnTo>
                    <a:pt x="4" y="23"/>
                  </a:lnTo>
                  <a:lnTo>
                    <a:pt x="4" y="22"/>
                  </a:lnTo>
                  <a:lnTo>
                    <a:pt x="1" y="23"/>
                  </a:lnTo>
                  <a:lnTo>
                    <a:pt x="0" y="27"/>
                  </a:lnTo>
                  <a:lnTo>
                    <a:pt x="1" y="30"/>
                  </a:lnTo>
                  <a:lnTo>
                    <a:pt x="4" y="31"/>
                  </a:lnTo>
                  <a:lnTo>
                    <a:pt x="4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4" name="Freeform 216"/>
            <p:cNvSpPr>
              <a:spLocks/>
            </p:cNvSpPr>
            <p:nvPr/>
          </p:nvSpPr>
          <p:spPr bwMode="auto">
            <a:xfrm>
              <a:off x="3513" y="1961"/>
              <a:ext cx="154" cy="80"/>
            </a:xfrm>
            <a:custGeom>
              <a:avLst/>
              <a:gdLst>
                <a:gd name="T0" fmla="*/ 240 w 307"/>
                <a:gd name="T1" fmla="*/ 4 h 160"/>
                <a:gd name="T2" fmla="*/ 213 w 307"/>
                <a:gd name="T3" fmla="*/ 11 h 160"/>
                <a:gd name="T4" fmla="*/ 181 w 307"/>
                <a:gd name="T5" fmla="*/ 30 h 160"/>
                <a:gd name="T6" fmla="*/ 119 w 307"/>
                <a:gd name="T7" fmla="*/ 37 h 160"/>
                <a:gd name="T8" fmla="*/ 85 w 307"/>
                <a:gd name="T9" fmla="*/ 53 h 160"/>
                <a:gd name="T10" fmla="*/ 59 w 307"/>
                <a:gd name="T11" fmla="*/ 88 h 160"/>
                <a:gd name="T12" fmla="*/ 71 w 307"/>
                <a:gd name="T13" fmla="*/ 90 h 160"/>
                <a:gd name="T14" fmla="*/ 62 w 307"/>
                <a:gd name="T15" fmla="*/ 99 h 160"/>
                <a:gd name="T16" fmla="*/ 33 w 307"/>
                <a:gd name="T17" fmla="*/ 113 h 160"/>
                <a:gd name="T18" fmla="*/ 10 w 307"/>
                <a:gd name="T19" fmla="*/ 121 h 160"/>
                <a:gd name="T20" fmla="*/ 0 w 307"/>
                <a:gd name="T21" fmla="*/ 118 h 160"/>
                <a:gd name="T22" fmla="*/ 3 w 307"/>
                <a:gd name="T23" fmla="*/ 137 h 160"/>
                <a:gd name="T24" fmla="*/ 13 w 307"/>
                <a:gd name="T25" fmla="*/ 152 h 160"/>
                <a:gd name="T26" fmla="*/ 23 w 307"/>
                <a:gd name="T27" fmla="*/ 141 h 160"/>
                <a:gd name="T28" fmla="*/ 34 w 307"/>
                <a:gd name="T29" fmla="*/ 143 h 160"/>
                <a:gd name="T30" fmla="*/ 56 w 307"/>
                <a:gd name="T31" fmla="*/ 143 h 160"/>
                <a:gd name="T32" fmla="*/ 62 w 307"/>
                <a:gd name="T33" fmla="*/ 135 h 160"/>
                <a:gd name="T34" fmla="*/ 57 w 307"/>
                <a:gd name="T35" fmla="*/ 126 h 160"/>
                <a:gd name="T36" fmla="*/ 70 w 307"/>
                <a:gd name="T37" fmla="*/ 125 h 160"/>
                <a:gd name="T38" fmla="*/ 89 w 307"/>
                <a:gd name="T39" fmla="*/ 126 h 160"/>
                <a:gd name="T40" fmla="*/ 102 w 307"/>
                <a:gd name="T41" fmla="*/ 125 h 160"/>
                <a:gd name="T42" fmla="*/ 110 w 307"/>
                <a:gd name="T43" fmla="*/ 115 h 160"/>
                <a:gd name="T44" fmla="*/ 122 w 307"/>
                <a:gd name="T45" fmla="*/ 109 h 160"/>
                <a:gd name="T46" fmla="*/ 140 w 307"/>
                <a:gd name="T47" fmla="*/ 102 h 160"/>
                <a:gd name="T48" fmla="*/ 138 w 307"/>
                <a:gd name="T49" fmla="*/ 95 h 160"/>
                <a:gd name="T50" fmla="*/ 114 w 307"/>
                <a:gd name="T51" fmla="*/ 86 h 160"/>
                <a:gd name="T52" fmla="*/ 135 w 307"/>
                <a:gd name="T53" fmla="*/ 80 h 160"/>
                <a:gd name="T54" fmla="*/ 153 w 307"/>
                <a:gd name="T55" fmla="*/ 83 h 160"/>
                <a:gd name="T56" fmla="*/ 161 w 307"/>
                <a:gd name="T57" fmla="*/ 83 h 160"/>
                <a:gd name="T58" fmla="*/ 149 w 307"/>
                <a:gd name="T59" fmla="*/ 71 h 160"/>
                <a:gd name="T60" fmla="*/ 131 w 307"/>
                <a:gd name="T61" fmla="*/ 62 h 160"/>
                <a:gd name="T62" fmla="*/ 110 w 307"/>
                <a:gd name="T63" fmla="*/ 66 h 160"/>
                <a:gd name="T64" fmla="*/ 92 w 307"/>
                <a:gd name="T65" fmla="*/ 73 h 160"/>
                <a:gd name="T66" fmla="*/ 82 w 307"/>
                <a:gd name="T67" fmla="*/ 79 h 160"/>
                <a:gd name="T68" fmla="*/ 79 w 307"/>
                <a:gd name="T69" fmla="*/ 75 h 160"/>
                <a:gd name="T70" fmla="*/ 93 w 307"/>
                <a:gd name="T71" fmla="*/ 65 h 160"/>
                <a:gd name="T72" fmla="*/ 115 w 307"/>
                <a:gd name="T73" fmla="*/ 57 h 160"/>
                <a:gd name="T74" fmla="*/ 145 w 307"/>
                <a:gd name="T75" fmla="*/ 58 h 160"/>
                <a:gd name="T76" fmla="*/ 145 w 307"/>
                <a:gd name="T77" fmla="*/ 39 h 160"/>
                <a:gd name="T78" fmla="*/ 171 w 307"/>
                <a:gd name="T79" fmla="*/ 45 h 160"/>
                <a:gd name="T80" fmla="*/ 195 w 307"/>
                <a:gd name="T81" fmla="*/ 61 h 160"/>
                <a:gd name="T82" fmla="*/ 209 w 307"/>
                <a:gd name="T83" fmla="*/ 72 h 160"/>
                <a:gd name="T84" fmla="*/ 199 w 307"/>
                <a:gd name="T85" fmla="*/ 44 h 160"/>
                <a:gd name="T86" fmla="*/ 214 w 307"/>
                <a:gd name="T87" fmla="*/ 54 h 160"/>
                <a:gd name="T88" fmla="*/ 229 w 307"/>
                <a:gd name="T89" fmla="*/ 62 h 160"/>
                <a:gd name="T90" fmla="*/ 234 w 307"/>
                <a:gd name="T91" fmla="*/ 44 h 160"/>
                <a:gd name="T92" fmla="*/ 249 w 307"/>
                <a:gd name="T93" fmla="*/ 57 h 160"/>
                <a:gd name="T94" fmla="*/ 266 w 307"/>
                <a:gd name="T95" fmla="*/ 46 h 160"/>
                <a:gd name="T96" fmla="*/ 289 w 307"/>
                <a:gd name="T97" fmla="*/ 42 h 160"/>
                <a:gd name="T98" fmla="*/ 304 w 307"/>
                <a:gd name="T99" fmla="*/ 50 h 160"/>
                <a:gd name="T100" fmla="*/ 307 w 307"/>
                <a:gd name="T101" fmla="*/ 49 h 160"/>
                <a:gd name="T102" fmla="*/ 305 w 307"/>
                <a:gd name="T103" fmla="*/ 8 h 160"/>
                <a:gd name="T104" fmla="*/ 283 w 307"/>
                <a:gd name="T105" fmla="*/ 0 h 160"/>
                <a:gd name="T106" fmla="*/ 291 w 307"/>
                <a:gd name="T107" fmla="*/ 12 h 160"/>
                <a:gd name="T108" fmla="*/ 286 w 307"/>
                <a:gd name="T109" fmla="*/ 11 h 160"/>
                <a:gd name="T110" fmla="*/ 270 w 307"/>
                <a:gd name="T111" fmla="*/ 5 h 160"/>
                <a:gd name="T112" fmla="*/ 253 w 307"/>
                <a:gd name="T113" fmla="*/ 3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07" h="160">
                  <a:moveTo>
                    <a:pt x="253" y="3"/>
                  </a:moveTo>
                  <a:lnTo>
                    <a:pt x="247" y="3"/>
                  </a:lnTo>
                  <a:lnTo>
                    <a:pt x="240" y="4"/>
                  </a:lnTo>
                  <a:lnTo>
                    <a:pt x="232" y="5"/>
                  </a:lnTo>
                  <a:lnTo>
                    <a:pt x="223" y="7"/>
                  </a:lnTo>
                  <a:lnTo>
                    <a:pt x="213" y="11"/>
                  </a:lnTo>
                  <a:lnTo>
                    <a:pt x="202" y="16"/>
                  </a:lnTo>
                  <a:lnTo>
                    <a:pt x="192" y="22"/>
                  </a:lnTo>
                  <a:lnTo>
                    <a:pt x="181" y="30"/>
                  </a:lnTo>
                  <a:lnTo>
                    <a:pt x="156" y="33"/>
                  </a:lnTo>
                  <a:lnTo>
                    <a:pt x="135" y="35"/>
                  </a:lnTo>
                  <a:lnTo>
                    <a:pt x="119" y="37"/>
                  </a:lnTo>
                  <a:lnTo>
                    <a:pt x="105" y="41"/>
                  </a:lnTo>
                  <a:lnTo>
                    <a:pt x="94" y="46"/>
                  </a:lnTo>
                  <a:lnTo>
                    <a:pt x="85" y="53"/>
                  </a:lnTo>
                  <a:lnTo>
                    <a:pt x="76" y="62"/>
                  </a:lnTo>
                  <a:lnTo>
                    <a:pt x="65" y="76"/>
                  </a:lnTo>
                  <a:lnTo>
                    <a:pt x="59" y="88"/>
                  </a:lnTo>
                  <a:lnTo>
                    <a:pt x="63" y="89"/>
                  </a:lnTo>
                  <a:lnTo>
                    <a:pt x="69" y="88"/>
                  </a:lnTo>
                  <a:lnTo>
                    <a:pt x="71" y="90"/>
                  </a:lnTo>
                  <a:lnTo>
                    <a:pt x="70" y="95"/>
                  </a:lnTo>
                  <a:lnTo>
                    <a:pt x="67" y="97"/>
                  </a:lnTo>
                  <a:lnTo>
                    <a:pt x="62" y="99"/>
                  </a:lnTo>
                  <a:lnTo>
                    <a:pt x="52" y="102"/>
                  </a:lnTo>
                  <a:lnTo>
                    <a:pt x="40" y="106"/>
                  </a:lnTo>
                  <a:lnTo>
                    <a:pt x="33" y="113"/>
                  </a:lnTo>
                  <a:lnTo>
                    <a:pt x="27" y="120"/>
                  </a:lnTo>
                  <a:lnTo>
                    <a:pt x="19" y="122"/>
                  </a:lnTo>
                  <a:lnTo>
                    <a:pt x="10" y="121"/>
                  </a:lnTo>
                  <a:lnTo>
                    <a:pt x="4" y="120"/>
                  </a:lnTo>
                  <a:lnTo>
                    <a:pt x="1" y="119"/>
                  </a:lnTo>
                  <a:lnTo>
                    <a:pt x="0" y="118"/>
                  </a:lnTo>
                  <a:lnTo>
                    <a:pt x="1" y="121"/>
                  </a:lnTo>
                  <a:lnTo>
                    <a:pt x="2" y="128"/>
                  </a:lnTo>
                  <a:lnTo>
                    <a:pt x="3" y="137"/>
                  </a:lnTo>
                  <a:lnTo>
                    <a:pt x="3" y="144"/>
                  </a:lnTo>
                  <a:lnTo>
                    <a:pt x="6" y="149"/>
                  </a:lnTo>
                  <a:lnTo>
                    <a:pt x="13" y="152"/>
                  </a:lnTo>
                  <a:lnTo>
                    <a:pt x="20" y="157"/>
                  </a:lnTo>
                  <a:lnTo>
                    <a:pt x="27" y="160"/>
                  </a:lnTo>
                  <a:lnTo>
                    <a:pt x="23" y="141"/>
                  </a:lnTo>
                  <a:lnTo>
                    <a:pt x="24" y="141"/>
                  </a:lnTo>
                  <a:lnTo>
                    <a:pt x="28" y="142"/>
                  </a:lnTo>
                  <a:lnTo>
                    <a:pt x="34" y="143"/>
                  </a:lnTo>
                  <a:lnTo>
                    <a:pt x="42" y="143"/>
                  </a:lnTo>
                  <a:lnTo>
                    <a:pt x="49" y="143"/>
                  </a:lnTo>
                  <a:lnTo>
                    <a:pt x="56" y="143"/>
                  </a:lnTo>
                  <a:lnTo>
                    <a:pt x="62" y="142"/>
                  </a:lnTo>
                  <a:lnTo>
                    <a:pt x="65" y="140"/>
                  </a:lnTo>
                  <a:lnTo>
                    <a:pt x="62" y="135"/>
                  </a:lnTo>
                  <a:lnTo>
                    <a:pt x="59" y="130"/>
                  </a:lnTo>
                  <a:lnTo>
                    <a:pt x="57" y="128"/>
                  </a:lnTo>
                  <a:lnTo>
                    <a:pt x="57" y="126"/>
                  </a:lnTo>
                  <a:lnTo>
                    <a:pt x="59" y="125"/>
                  </a:lnTo>
                  <a:lnTo>
                    <a:pt x="63" y="125"/>
                  </a:lnTo>
                  <a:lnTo>
                    <a:pt x="70" y="125"/>
                  </a:lnTo>
                  <a:lnTo>
                    <a:pt x="77" y="125"/>
                  </a:lnTo>
                  <a:lnTo>
                    <a:pt x="84" y="125"/>
                  </a:lnTo>
                  <a:lnTo>
                    <a:pt x="89" y="126"/>
                  </a:lnTo>
                  <a:lnTo>
                    <a:pt x="95" y="126"/>
                  </a:lnTo>
                  <a:lnTo>
                    <a:pt x="99" y="126"/>
                  </a:lnTo>
                  <a:lnTo>
                    <a:pt x="102" y="125"/>
                  </a:lnTo>
                  <a:lnTo>
                    <a:pt x="105" y="122"/>
                  </a:lnTo>
                  <a:lnTo>
                    <a:pt x="109" y="119"/>
                  </a:lnTo>
                  <a:lnTo>
                    <a:pt x="110" y="115"/>
                  </a:lnTo>
                  <a:lnTo>
                    <a:pt x="112" y="114"/>
                  </a:lnTo>
                  <a:lnTo>
                    <a:pt x="116" y="112"/>
                  </a:lnTo>
                  <a:lnTo>
                    <a:pt x="122" y="109"/>
                  </a:lnTo>
                  <a:lnTo>
                    <a:pt x="127" y="106"/>
                  </a:lnTo>
                  <a:lnTo>
                    <a:pt x="134" y="104"/>
                  </a:lnTo>
                  <a:lnTo>
                    <a:pt x="140" y="102"/>
                  </a:lnTo>
                  <a:lnTo>
                    <a:pt x="145" y="99"/>
                  </a:lnTo>
                  <a:lnTo>
                    <a:pt x="147" y="99"/>
                  </a:lnTo>
                  <a:lnTo>
                    <a:pt x="138" y="95"/>
                  </a:lnTo>
                  <a:lnTo>
                    <a:pt x="128" y="90"/>
                  </a:lnTo>
                  <a:lnTo>
                    <a:pt x="119" y="87"/>
                  </a:lnTo>
                  <a:lnTo>
                    <a:pt x="114" y="86"/>
                  </a:lnTo>
                  <a:lnTo>
                    <a:pt x="122" y="84"/>
                  </a:lnTo>
                  <a:lnTo>
                    <a:pt x="128" y="81"/>
                  </a:lnTo>
                  <a:lnTo>
                    <a:pt x="135" y="80"/>
                  </a:lnTo>
                  <a:lnTo>
                    <a:pt x="140" y="80"/>
                  </a:lnTo>
                  <a:lnTo>
                    <a:pt x="146" y="81"/>
                  </a:lnTo>
                  <a:lnTo>
                    <a:pt x="153" y="83"/>
                  </a:lnTo>
                  <a:lnTo>
                    <a:pt x="160" y="86"/>
                  </a:lnTo>
                  <a:lnTo>
                    <a:pt x="163" y="87"/>
                  </a:lnTo>
                  <a:lnTo>
                    <a:pt x="161" y="83"/>
                  </a:lnTo>
                  <a:lnTo>
                    <a:pt x="157" y="79"/>
                  </a:lnTo>
                  <a:lnTo>
                    <a:pt x="154" y="74"/>
                  </a:lnTo>
                  <a:lnTo>
                    <a:pt x="149" y="71"/>
                  </a:lnTo>
                  <a:lnTo>
                    <a:pt x="143" y="66"/>
                  </a:lnTo>
                  <a:lnTo>
                    <a:pt x="138" y="64"/>
                  </a:lnTo>
                  <a:lnTo>
                    <a:pt x="131" y="62"/>
                  </a:lnTo>
                  <a:lnTo>
                    <a:pt x="124" y="62"/>
                  </a:lnTo>
                  <a:lnTo>
                    <a:pt x="117" y="64"/>
                  </a:lnTo>
                  <a:lnTo>
                    <a:pt x="110" y="66"/>
                  </a:lnTo>
                  <a:lnTo>
                    <a:pt x="103" y="68"/>
                  </a:lnTo>
                  <a:lnTo>
                    <a:pt x="97" y="71"/>
                  </a:lnTo>
                  <a:lnTo>
                    <a:pt x="92" y="73"/>
                  </a:lnTo>
                  <a:lnTo>
                    <a:pt x="88" y="75"/>
                  </a:lnTo>
                  <a:lnTo>
                    <a:pt x="85" y="77"/>
                  </a:lnTo>
                  <a:lnTo>
                    <a:pt x="82" y="79"/>
                  </a:lnTo>
                  <a:lnTo>
                    <a:pt x="80" y="80"/>
                  </a:lnTo>
                  <a:lnTo>
                    <a:pt x="78" y="79"/>
                  </a:lnTo>
                  <a:lnTo>
                    <a:pt x="79" y="75"/>
                  </a:lnTo>
                  <a:lnTo>
                    <a:pt x="84" y="71"/>
                  </a:lnTo>
                  <a:lnTo>
                    <a:pt x="88" y="68"/>
                  </a:lnTo>
                  <a:lnTo>
                    <a:pt x="93" y="65"/>
                  </a:lnTo>
                  <a:lnTo>
                    <a:pt x="100" y="61"/>
                  </a:lnTo>
                  <a:lnTo>
                    <a:pt x="107" y="59"/>
                  </a:lnTo>
                  <a:lnTo>
                    <a:pt x="115" y="57"/>
                  </a:lnTo>
                  <a:lnTo>
                    <a:pt x="124" y="56"/>
                  </a:lnTo>
                  <a:lnTo>
                    <a:pt x="134" y="56"/>
                  </a:lnTo>
                  <a:lnTo>
                    <a:pt x="145" y="58"/>
                  </a:lnTo>
                  <a:lnTo>
                    <a:pt x="141" y="51"/>
                  </a:lnTo>
                  <a:lnTo>
                    <a:pt x="140" y="44"/>
                  </a:lnTo>
                  <a:lnTo>
                    <a:pt x="145" y="39"/>
                  </a:lnTo>
                  <a:lnTo>
                    <a:pt x="155" y="39"/>
                  </a:lnTo>
                  <a:lnTo>
                    <a:pt x="163" y="42"/>
                  </a:lnTo>
                  <a:lnTo>
                    <a:pt x="171" y="45"/>
                  </a:lnTo>
                  <a:lnTo>
                    <a:pt x="180" y="51"/>
                  </a:lnTo>
                  <a:lnTo>
                    <a:pt x="188" y="56"/>
                  </a:lnTo>
                  <a:lnTo>
                    <a:pt x="195" y="61"/>
                  </a:lnTo>
                  <a:lnTo>
                    <a:pt x="202" y="66"/>
                  </a:lnTo>
                  <a:lnTo>
                    <a:pt x="207" y="69"/>
                  </a:lnTo>
                  <a:lnTo>
                    <a:pt x="209" y="72"/>
                  </a:lnTo>
                  <a:lnTo>
                    <a:pt x="205" y="59"/>
                  </a:lnTo>
                  <a:lnTo>
                    <a:pt x="201" y="50"/>
                  </a:lnTo>
                  <a:lnTo>
                    <a:pt x="199" y="44"/>
                  </a:lnTo>
                  <a:lnTo>
                    <a:pt x="196" y="41"/>
                  </a:lnTo>
                  <a:lnTo>
                    <a:pt x="205" y="45"/>
                  </a:lnTo>
                  <a:lnTo>
                    <a:pt x="214" y="54"/>
                  </a:lnTo>
                  <a:lnTo>
                    <a:pt x="222" y="64"/>
                  </a:lnTo>
                  <a:lnTo>
                    <a:pt x="226" y="71"/>
                  </a:lnTo>
                  <a:lnTo>
                    <a:pt x="229" y="62"/>
                  </a:lnTo>
                  <a:lnTo>
                    <a:pt x="231" y="56"/>
                  </a:lnTo>
                  <a:lnTo>
                    <a:pt x="233" y="49"/>
                  </a:lnTo>
                  <a:lnTo>
                    <a:pt x="234" y="44"/>
                  </a:lnTo>
                  <a:lnTo>
                    <a:pt x="240" y="48"/>
                  </a:lnTo>
                  <a:lnTo>
                    <a:pt x="245" y="52"/>
                  </a:lnTo>
                  <a:lnTo>
                    <a:pt x="249" y="57"/>
                  </a:lnTo>
                  <a:lnTo>
                    <a:pt x="252" y="61"/>
                  </a:lnTo>
                  <a:lnTo>
                    <a:pt x="259" y="53"/>
                  </a:lnTo>
                  <a:lnTo>
                    <a:pt x="266" y="46"/>
                  </a:lnTo>
                  <a:lnTo>
                    <a:pt x="272" y="43"/>
                  </a:lnTo>
                  <a:lnTo>
                    <a:pt x="281" y="41"/>
                  </a:lnTo>
                  <a:lnTo>
                    <a:pt x="289" y="42"/>
                  </a:lnTo>
                  <a:lnTo>
                    <a:pt x="294" y="45"/>
                  </a:lnTo>
                  <a:lnTo>
                    <a:pt x="300" y="49"/>
                  </a:lnTo>
                  <a:lnTo>
                    <a:pt x="304" y="50"/>
                  </a:lnTo>
                  <a:lnTo>
                    <a:pt x="305" y="50"/>
                  </a:lnTo>
                  <a:lnTo>
                    <a:pt x="306" y="50"/>
                  </a:lnTo>
                  <a:lnTo>
                    <a:pt x="307" y="49"/>
                  </a:lnTo>
                  <a:lnTo>
                    <a:pt x="307" y="49"/>
                  </a:lnTo>
                  <a:lnTo>
                    <a:pt x="307" y="9"/>
                  </a:lnTo>
                  <a:lnTo>
                    <a:pt x="305" y="8"/>
                  </a:lnTo>
                  <a:lnTo>
                    <a:pt x="298" y="5"/>
                  </a:lnTo>
                  <a:lnTo>
                    <a:pt x="290" y="3"/>
                  </a:lnTo>
                  <a:lnTo>
                    <a:pt x="283" y="0"/>
                  </a:lnTo>
                  <a:lnTo>
                    <a:pt x="286" y="5"/>
                  </a:lnTo>
                  <a:lnTo>
                    <a:pt x="289" y="8"/>
                  </a:lnTo>
                  <a:lnTo>
                    <a:pt x="291" y="12"/>
                  </a:lnTo>
                  <a:lnTo>
                    <a:pt x="291" y="13"/>
                  </a:lnTo>
                  <a:lnTo>
                    <a:pt x="290" y="13"/>
                  </a:lnTo>
                  <a:lnTo>
                    <a:pt x="286" y="11"/>
                  </a:lnTo>
                  <a:lnTo>
                    <a:pt x="282" y="9"/>
                  </a:lnTo>
                  <a:lnTo>
                    <a:pt x="276" y="7"/>
                  </a:lnTo>
                  <a:lnTo>
                    <a:pt x="270" y="5"/>
                  </a:lnTo>
                  <a:lnTo>
                    <a:pt x="263" y="4"/>
                  </a:lnTo>
                  <a:lnTo>
                    <a:pt x="257" y="3"/>
                  </a:lnTo>
                  <a:lnTo>
                    <a:pt x="253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5" name="Freeform 217"/>
            <p:cNvSpPr>
              <a:spLocks/>
            </p:cNvSpPr>
            <p:nvPr/>
          </p:nvSpPr>
          <p:spPr bwMode="auto">
            <a:xfrm>
              <a:off x="3603" y="1960"/>
              <a:ext cx="37" cy="17"/>
            </a:xfrm>
            <a:custGeom>
              <a:avLst/>
              <a:gdLst>
                <a:gd name="T0" fmla="*/ 2 w 74"/>
                <a:gd name="T1" fmla="*/ 35 h 35"/>
                <a:gd name="T2" fmla="*/ 5 w 74"/>
                <a:gd name="T3" fmla="*/ 34 h 35"/>
                <a:gd name="T4" fmla="*/ 15 w 74"/>
                <a:gd name="T5" fmla="*/ 27 h 35"/>
                <a:gd name="T6" fmla="*/ 24 w 74"/>
                <a:gd name="T7" fmla="*/ 21 h 35"/>
                <a:gd name="T8" fmla="*/ 35 w 74"/>
                <a:gd name="T9" fmla="*/ 15 h 35"/>
                <a:gd name="T10" fmla="*/ 45 w 74"/>
                <a:gd name="T11" fmla="*/ 12 h 35"/>
                <a:gd name="T12" fmla="*/ 53 w 74"/>
                <a:gd name="T13" fmla="*/ 9 h 35"/>
                <a:gd name="T14" fmla="*/ 61 w 74"/>
                <a:gd name="T15" fmla="*/ 8 h 35"/>
                <a:gd name="T16" fmla="*/ 68 w 74"/>
                <a:gd name="T17" fmla="*/ 7 h 35"/>
                <a:gd name="T18" fmla="*/ 74 w 74"/>
                <a:gd name="T19" fmla="*/ 7 h 35"/>
                <a:gd name="T20" fmla="*/ 74 w 74"/>
                <a:gd name="T21" fmla="*/ 0 h 35"/>
                <a:gd name="T22" fmla="*/ 68 w 74"/>
                <a:gd name="T23" fmla="*/ 0 h 35"/>
                <a:gd name="T24" fmla="*/ 61 w 74"/>
                <a:gd name="T25" fmla="*/ 1 h 35"/>
                <a:gd name="T26" fmla="*/ 53 w 74"/>
                <a:gd name="T27" fmla="*/ 2 h 35"/>
                <a:gd name="T28" fmla="*/ 43 w 74"/>
                <a:gd name="T29" fmla="*/ 5 h 35"/>
                <a:gd name="T30" fmla="*/ 32 w 74"/>
                <a:gd name="T31" fmla="*/ 8 h 35"/>
                <a:gd name="T32" fmla="*/ 22 w 74"/>
                <a:gd name="T33" fmla="*/ 14 h 35"/>
                <a:gd name="T34" fmla="*/ 11 w 74"/>
                <a:gd name="T35" fmla="*/ 20 h 35"/>
                <a:gd name="T36" fmla="*/ 0 w 74"/>
                <a:gd name="T37" fmla="*/ 29 h 35"/>
                <a:gd name="T38" fmla="*/ 2 w 74"/>
                <a:gd name="T39" fmla="*/ 28 h 35"/>
                <a:gd name="T40" fmla="*/ 0 w 74"/>
                <a:gd name="T41" fmla="*/ 29 h 35"/>
                <a:gd name="T42" fmla="*/ 0 w 74"/>
                <a:gd name="T43" fmla="*/ 31 h 35"/>
                <a:gd name="T44" fmla="*/ 1 w 74"/>
                <a:gd name="T45" fmla="*/ 32 h 35"/>
                <a:gd name="T46" fmla="*/ 2 w 74"/>
                <a:gd name="T47" fmla="*/ 34 h 35"/>
                <a:gd name="T48" fmla="*/ 5 w 74"/>
                <a:gd name="T49" fmla="*/ 34 h 35"/>
                <a:gd name="T50" fmla="*/ 2 w 74"/>
                <a:gd name="T51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4" h="35">
                  <a:moveTo>
                    <a:pt x="2" y="35"/>
                  </a:moveTo>
                  <a:lnTo>
                    <a:pt x="5" y="34"/>
                  </a:lnTo>
                  <a:lnTo>
                    <a:pt x="15" y="27"/>
                  </a:lnTo>
                  <a:lnTo>
                    <a:pt x="24" y="21"/>
                  </a:lnTo>
                  <a:lnTo>
                    <a:pt x="35" y="15"/>
                  </a:lnTo>
                  <a:lnTo>
                    <a:pt x="45" y="12"/>
                  </a:lnTo>
                  <a:lnTo>
                    <a:pt x="53" y="9"/>
                  </a:lnTo>
                  <a:lnTo>
                    <a:pt x="61" y="8"/>
                  </a:lnTo>
                  <a:lnTo>
                    <a:pt x="68" y="7"/>
                  </a:lnTo>
                  <a:lnTo>
                    <a:pt x="74" y="7"/>
                  </a:lnTo>
                  <a:lnTo>
                    <a:pt x="74" y="0"/>
                  </a:lnTo>
                  <a:lnTo>
                    <a:pt x="68" y="0"/>
                  </a:lnTo>
                  <a:lnTo>
                    <a:pt x="61" y="1"/>
                  </a:lnTo>
                  <a:lnTo>
                    <a:pt x="53" y="2"/>
                  </a:lnTo>
                  <a:lnTo>
                    <a:pt x="43" y="5"/>
                  </a:lnTo>
                  <a:lnTo>
                    <a:pt x="32" y="8"/>
                  </a:lnTo>
                  <a:lnTo>
                    <a:pt x="22" y="14"/>
                  </a:lnTo>
                  <a:lnTo>
                    <a:pt x="11" y="20"/>
                  </a:lnTo>
                  <a:lnTo>
                    <a:pt x="0" y="29"/>
                  </a:lnTo>
                  <a:lnTo>
                    <a:pt x="2" y="28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1" y="32"/>
                  </a:lnTo>
                  <a:lnTo>
                    <a:pt x="2" y="34"/>
                  </a:lnTo>
                  <a:lnTo>
                    <a:pt x="5" y="34"/>
                  </a:lnTo>
                  <a:lnTo>
                    <a:pt x="2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6" name="Freeform 218"/>
            <p:cNvSpPr>
              <a:spLocks/>
            </p:cNvSpPr>
            <p:nvPr/>
          </p:nvSpPr>
          <p:spPr bwMode="auto">
            <a:xfrm>
              <a:off x="3544" y="1974"/>
              <a:ext cx="60" cy="26"/>
            </a:xfrm>
            <a:custGeom>
              <a:avLst/>
              <a:gdLst>
                <a:gd name="T0" fmla="*/ 7 w 119"/>
                <a:gd name="T1" fmla="*/ 52 h 52"/>
                <a:gd name="T2" fmla="*/ 7 w 119"/>
                <a:gd name="T3" fmla="*/ 52 h 52"/>
                <a:gd name="T4" fmla="*/ 17 w 119"/>
                <a:gd name="T5" fmla="*/ 38 h 52"/>
                <a:gd name="T6" fmla="*/ 25 w 119"/>
                <a:gd name="T7" fmla="*/ 30 h 52"/>
                <a:gd name="T8" fmla="*/ 34 w 119"/>
                <a:gd name="T9" fmla="*/ 23 h 52"/>
                <a:gd name="T10" fmla="*/ 45 w 119"/>
                <a:gd name="T11" fmla="*/ 17 h 52"/>
                <a:gd name="T12" fmla="*/ 57 w 119"/>
                <a:gd name="T13" fmla="*/ 14 h 52"/>
                <a:gd name="T14" fmla="*/ 73 w 119"/>
                <a:gd name="T15" fmla="*/ 11 h 52"/>
                <a:gd name="T16" fmla="*/ 94 w 119"/>
                <a:gd name="T17" fmla="*/ 9 h 52"/>
                <a:gd name="T18" fmla="*/ 119 w 119"/>
                <a:gd name="T19" fmla="*/ 7 h 52"/>
                <a:gd name="T20" fmla="*/ 119 w 119"/>
                <a:gd name="T21" fmla="*/ 0 h 52"/>
                <a:gd name="T22" fmla="*/ 94 w 119"/>
                <a:gd name="T23" fmla="*/ 2 h 52"/>
                <a:gd name="T24" fmla="*/ 73 w 119"/>
                <a:gd name="T25" fmla="*/ 4 h 52"/>
                <a:gd name="T26" fmla="*/ 57 w 119"/>
                <a:gd name="T27" fmla="*/ 7 h 52"/>
                <a:gd name="T28" fmla="*/ 42 w 119"/>
                <a:gd name="T29" fmla="*/ 10 h 52"/>
                <a:gd name="T30" fmla="*/ 30 w 119"/>
                <a:gd name="T31" fmla="*/ 16 h 52"/>
                <a:gd name="T32" fmla="*/ 20 w 119"/>
                <a:gd name="T33" fmla="*/ 23 h 52"/>
                <a:gd name="T34" fmla="*/ 10 w 119"/>
                <a:gd name="T35" fmla="*/ 33 h 52"/>
                <a:gd name="T36" fmla="*/ 0 w 119"/>
                <a:gd name="T37" fmla="*/ 47 h 52"/>
                <a:gd name="T38" fmla="*/ 0 w 119"/>
                <a:gd name="T39" fmla="*/ 47 h 52"/>
                <a:gd name="T40" fmla="*/ 7 w 119"/>
                <a:gd name="T41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9" h="52">
                  <a:moveTo>
                    <a:pt x="7" y="52"/>
                  </a:moveTo>
                  <a:lnTo>
                    <a:pt x="7" y="52"/>
                  </a:lnTo>
                  <a:lnTo>
                    <a:pt x="17" y="38"/>
                  </a:lnTo>
                  <a:lnTo>
                    <a:pt x="25" y="30"/>
                  </a:lnTo>
                  <a:lnTo>
                    <a:pt x="34" y="23"/>
                  </a:lnTo>
                  <a:lnTo>
                    <a:pt x="45" y="17"/>
                  </a:lnTo>
                  <a:lnTo>
                    <a:pt x="57" y="14"/>
                  </a:lnTo>
                  <a:lnTo>
                    <a:pt x="73" y="11"/>
                  </a:lnTo>
                  <a:lnTo>
                    <a:pt x="94" y="9"/>
                  </a:lnTo>
                  <a:lnTo>
                    <a:pt x="119" y="7"/>
                  </a:lnTo>
                  <a:lnTo>
                    <a:pt x="119" y="0"/>
                  </a:lnTo>
                  <a:lnTo>
                    <a:pt x="94" y="2"/>
                  </a:lnTo>
                  <a:lnTo>
                    <a:pt x="73" y="4"/>
                  </a:lnTo>
                  <a:lnTo>
                    <a:pt x="57" y="7"/>
                  </a:lnTo>
                  <a:lnTo>
                    <a:pt x="42" y="10"/>
                  </a:lnTo>
                  <a:lnTo>
                    <a:pt x="30" y="16"/>
                  </a:lnTo>
                  <a:lnTo>
                    <a:pt x="20" y="23"/>
                  </a:lnTo>
                  <a:lnTo>
                    <a:pt x="10" y="33"/>
                  </a:lnTo>
                  <a:lnTo>
                    <a:pt x="0" y="47"/>
                  </a:lnTo>
                  <a:lnTo>
                    <a:pt x="0" y="47"/>
                  </a:lnTo>
                  <a:lnTo>
                    <a:pt x="7" y="5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7" name="Freeform 219"/>
            <p:cNvSpPr>
              <a:spLocks/>
            </p:cNvSpPr>
            <p:nvPr/>
          </p:nvSpPr>
          <p:spPr bwMode="auto">
            <a:xfrm>
              <a:off x="3541" y="1998"/>
              <a:ext cx="10" cy="9"/>
            </a:xfrm>
            <a:custGeom>
              <a:avLst/>
              <a:gdLst>
                <a:gd name="T0" fmla="*/ 18 w 18"/>
                <a:gd name="T1" fmla="*/ 16 h 20"/>
                <a:gd name="T2" fmla="*/ 18 w 18"/>
                <a:gd name="T3" fmla="*/ 16 h 20"/>
                <a:gd name="T4" fmla="*/ 13 w 18"/>
                <a:gd name="T5" fmla="*/ 10 h 20"/>
                <a:gd name="T6" fmla="*/ 7 w 18"/>
                <a:gd name="T7" fmla="*/ 10 h 20"/>
                <a:gd name="T8" fmla="*/ 7 w 18"/>
                <a:gd name="T9" fmla="*/ 14 h 20"/>
                <a:gd name="T10" fmla="*/ 13 w 18"/>
                <a:gd name="T11" fmla="*/ 5 h 20"/>
                <a:gd name="T12" fmla="*/ 6 w 18"/>
                <a:gd name="T13" fmla="*/ 0 h 20"/>
                <a:gd name="T14" fmla="*/ 0 w 18"/>
                <a:gd name="T15" fmla="*/ 14 h 20"/>
                <a:gd name="T16" fmla="*/ 7 w 18"/>
                <a:gd name="T17" fmla="*/ 20 h 20"/>
                <a:gd name="T18" fmla="*/ 13 w 18"/>
                <a:gd name="T19" fmla="*/ 17 h 20"/>
                <a:gd name="T20" fmla="*/ 11 w 18"/>
                <a:gd name="T21" fmla="*/ 16 h 20"/>
                <a:gd name="T22" fmla="*/ 11 w 18"/>
                <a:gd name="T23" fmla="*/ 16 h 20"/>
                <a:gd name="T24" fmla="*/ 18 w 18"/>
                <a:gd name="T25" fmla="*/ 1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0">
                  <a:moveTo>
                    <a:pt x="18" y="16"/>
                  </a:moveTo>
                  <a:lnTo>
                    <a:pt x="18" y="16"/>
                  </a:lnTo>
                  <a:lnTo>
                    <a:pt x="13" y="10"/>
                  </a:lnTo>
                  <a:lnTo>
                    <a:pt x="7" y="10"/>
                  </a:lnTo>
                  <a:lnTo>
                    <a:pt x="7" y="14"/>
                  </a:lnTo>
                  <a:lnTo>
                    <a:pt x="13" y="5"/>
                  </a:lnTo>
                  <a:lnTo>
                    <a:pt x="6" y="0"/>
                  </a:lnTo>
                  <a:lnTo>
                    <a:pt x="0" y="14"/>
                  </a:lnTo>
                  <a:lnTo>
                    <a:pt x="7" y="20"/>
                  </a:lnTo>
                  <a:lnTo>
                    <a:pt x="13" y="17"/>
                  </a:lnTo>
                  <a:lnTo>
                    <a:pt x="11" y="16"/>
                  </a:lnTo>
                  <a:lnTo>
                    <a:pt x="11" y="16"/>
                  </a:lnTo>
                  <a:lnTo>
                    <a:pt x="1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8" name="Freeform 220"/>
            <p:cNvSpPr>
              <a:spLocks/>
            </p:cNvSpPr>
            <p:nvPr/>
          </p:nvSpPr>
          <p:spPr bwMode="auto">
            <a:xfrm>
              <a:off x="3540" y="2006"/>
              <a:ext cx="11" cy="7"/>
            </a:xfrm>
            <a:custGeom>
              <a:avLst/>
              <a:gdLst>
                <a:gd name="T0" fmla="*/ 0 w 22"/>
                <a:gd name="T1" fmla="*/ 15 h 15"/>
                <a:gd name="T2" fmla="*/ 0 w 22"/>
                <a:gd name="T3" fmla="*/ 15 h 15"/>
                <a:gd name="T4" fmla="*/ 11 w 22"/>
                <a:gd name="T5" fmla="*/ 13 h 15"/>
                <a:gd name="T6" fmla="*/ 17 w 22"/>
                <a:gd name="T7" fmla="*/ 11 h 15"/>
                <a:gd name="T8" fmla="*/ 21 w 22"/>
                <a:gd name="T9" fmla="*/ 6 h 15"/>
                <a:gd name="T10" fmla="*/ 22 w 22"/>
                <a:gd name="T11" fmla="*/ 0 h 15"/>
                <a:gd name="T12" fmla="*/ 15 w 22"/>
                <a:gd name="T13" fmla="*/ 0 h 15"/>
                <a:gd name="T14" fmla="*/ 14 w 22"/>
                <a:gd name="T15" fmla="*/ 4 h 15"/>
                <a:gd name="T16" fmla="*/ 14 w 22"/>
                <a:gd name="T17" fmla="*/ 4 h 15"/>
                <a:gd name="T18" fmla="*/ 9 w 22"/>
                <a:gd name="T19" fmla="*/ 6 h 15"/>
                <a:gd name="T20" fmla="*/ 0 w 22"/>
                <a:gd name="T21" fmla="*/ 8 h 15"/>
                <a:gd name="T22" fmla="*/ 0 w 22"/>
                <a:gd name="T23" fmla="*/ 8 h 15"/>
                <a:gd name="T24" fmla="*/ 0 w 22"/>
                <a:gd name="T2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15">
                  <a:moveTo>
                    <a:pt x="0" y="15"/>
                  </a:moveTo>
                  <a:lnTo>
                    <a:pt x="0" y="15"/>
                  </a:lnTo>
                  <a:lnTo>
                    <a:pt x="11" y="13"/>
                  </a:lnTo>
                  <a:lnTo>
                    <a:pt x="17" y="11"/>
                  </a:lnTo>
                  <a:lnTo>
                    <a:pt x="21" y="6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9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9" name="Freeform 221"/>
            <p:cNvSpPr>
              <a:spLocks/>
            </p:cNvSpPr>
            <p:nvPr/>
          </p:nvSpPr>
          <p:spPr bwMode="auto">
            <a:xfrm>
              <a:off x="3523" y="2010"/>
              <a:ext cx="17" cy="14"/>
            </a:xfrm>
            <a:custGeom>
              <a:avLst/>
              <a:gdLst>
                <a:gd name="T0" fmla="*/ 0 w 33"/>
                <a:gd name="T1" fmla="*/ 29 h 29"/>
                <a:gd name="T2" fmla="*/ 0 w 33"/>
                <a:gd name="T3" fmla="*/ 29 h 29"/>
                <a:gd name="T4" fmla="*/ 10 w 33"/>
                <a:gd name="T5" fmla="*/ 26 h 29"/>
                <a:gd name="T6" fmla="*/ 16 w 33"/>
                <a:gd name="T7" fmla="*/ 17 h 29"/>
                <a:gd name="T8" fmla="*/ 23 w 33"/>
                <a:gd name="T9" fmla="*/ 12 h 29"/>
                <a:gd name="T10" fmla="*/ 33 w 33"/>
                <a:gd name="T11" fmla="*/ 7 h 29"/>
                <a:gd name="T12" fmla="*/ 33 w 33"/>
                <a:gd name="T13" fmla="*/ 0 h 29"/>
                <a:gd name="T14" fmla="*/ 19 w 33"/>
                <a:gd name="T15" fmla="*/ 5 h 29"/>
                <a:gd name="T16" fmla="*/ 12 w 33"/>
                <a:gd name="T17" fmla="*/ 13 h 29"/>
                <a:gd name="T18" fmla="*/ 6 w 33"/>
                <a:gd name="T19" fmla="*/ 19 h 29"/>
                <a:gd name="T20" fmla="*/ 0 w 33"/>
                <a:gd name="T21" fmla="*/ 20 h 29"/>
                <a:gd name="T22" fmla="*/ 0 w 33"/>
                <a:gd name="T23" fmla="*/ 20 h 29"/>
                <a:gd name="T24" fmla="*/ 0 w 33"/>
                <a:gd name="T2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" h="29">
                  <a:moveTo>
                    <a:pt x="0" y="29"/>
                  </a:moveTo>
                  <a:lnTo>
                    <a:pt x="0" y="29"/>
                  </a:lnTo>
                  <a:lnTo>
                    <a:pt x="10" y="26"/>
                  </a:lnTo>
                  <a:lnTo>
                    <a:pt x="16" y="17"/>
                  </a:lnTo>
                  <a:lnTo>
                    <a:pt x="23" y="12"/>
                  </a:lnTo>
                  <a:lnTo>
                    <a:pt x="33" y="7"/>
                  </a:lnTo>
                  <a:lnTo>
                    <a:pt x="33" y="0"/>
                  </a:lnTo>
                  <a:lnTo>
                    <a:pt x="19" y="5"/>
                  </a:lnTo>
                  <a:lnTo>
                    <a:pt x="12" y="13"/>
                  </a:lnTo>
                  <a:lnTo>
                    <a:pt x="6" y="19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0" name="Freeform 222"/>
            <p:cNvSpPr>
              <a:spLocks/>
            </p:cNvSpPr>
            <p:nvPr/>
          </p:nvSpPr>
          <p:spPr bwMode="auto">
            <a:xfrm>
              <a:off x="3511" y="2018"/>
              <a:ext cx="12" cy="6"/>
            </a:xfrm>
            <a:custGeom>
              <a:avLst/>
              <a:gdLst>
                <a:gd name="T0" fmla="*/ 8 w 24"/>
                <a:gd name="T1" fmla="*/ 4 h 13"/>
                <a:gd name="T2" fmla="*/ 2 w 24"/>
                <a:gd name="T3" fmla="*/ 7 h 13"/>
                <a:gd name="T4" fmla="*/ 5 w 24"/>
                <a:gd name="T5" fmla="*/ 8 h 13"/>
                <a:gd name="T6" fmla="*/ 9 w 24"/>
                <a:gd name="T7" fmla="*/ 10 h 13"/>
                <a:gd name="T8" fmla="*/ 15 w 24"/>
                <a:gd name="T9" fmla="*/ 11 h 13"/>
                <a:gd name="T10" fmla="*/ 24 w 24"/>
                <a:gd name="T11" fmla="*/ 13 h 13"/>
                <a:gd name="T12" fmla="*/ 24 w 24"/>
                <a:gd name="T13" fmla="*/ 4 h 13"/>
                <a:gd name="T14" fmla="*/ 15 w 24"/>
                <a:gd name="T15" fmla="*/ 4 h 13"/>
                <a:gd name="T16" fmla="*/ 9 w 24"/>
                <a:gd name="T17" fmla="*/ 3 h 13"/>
                <a:gd name="T18" fmla="*/ 7 w 24"/>
                <a:gd name="T19" fmla="*/ 1 h 13"/>
                <a:gd name="T20" fmla="*/ 7 w 24"/>
                <a:gd name="T21" fmla="*/ 0 h 13"/>
                <a:gd name="T22" fmla="*/ 1 w 24"/>
                <a:gd name="T23" fmla="*/ 4 h 13"/>
                <a:gd name="T24" fmla="*/ 7 w 24"/>
                <a:gd name="T25" fmla="*/ 0 h 13"/>
                <a:gd name="T26" fmla="*/ 3 w 24"/>
                <a:gd name="T27" fmla="*/ 0 h 13"/>
                <a:gd name="T28" fmla="*/ 1 w 24"/>
                <a:gd name="T29" fmla="*/ 1 h 13"/>
                <a:gd name="T30" fmla="*/ 0 w 24"/>
                <a:gd name="T31" fmla="*/ 5 h 13"/>
                <a:gd name="T32" fmla="*/ 2 w 24"/>
                <a:gd name="T33" fmla="*/ 7 h 13"/>
                <a:gd name="T34" fmla="*/ 8 w 24"/>
                <a:gd name="T35" fmla="*/ 4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" h="13">
                  <a:moveTo>
                    <a:pt x="8" y="4"/>
                  </a:moveTo>
                  <a:lnTo>
                    <a:pt x="2" y="7"/>
                  </a:lnTo>
                  <a:lnTo>
                    <a:pt x="5" y="8"/>
                  </a:lnTo>
                  <a:lnTo>
                    <a:pt x="9" y="10"/>
                  </a:lnTo>
                  <a:lnTo>
                    <a:pt x="15" y="11"/>
                  </a:lnTo>
                  <a:lnTo>
                    <a:pt x="24" y="13"/>
                  </a:lnTo>
                  <a:lnTo>
                    <a:pt x="24" y="4"/>
                  </a:lnTo>
                  <a:lnTo>
                    <a:pt x="15" y="4"/>
                  </a:lnTo>
                  <a:lnTo>
                    <a:pt x="9" y="3"/>
                  </a:lnTo>
                  <a:lnTo>
                    <a:pt x="7" y="1"/>
                  </a:lnTo>
                  <a:lnTo>
                    <a:pt x="7" y="0"/>
                  </a:lnTo>
                  <a:lnTo>
                    <a:pt x="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5"/>
                  </a:lnTo>
                  <a:lnTo>
                    <a:pt x="2" y="7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1" name="Freeform 223"/>
            <p:cNvSpPr>
              <a:spLocks/>
            </p:cNvSpPr>
            <p:nvPr/>
          </p:nvSpPr>
          <p:spPr bwMode="auto">
            <a:xfrm>
              <a:off x="3512" y="2019"/>
              <a:ext cx="5" cy="15"/>
            </a:xfrm>
            <a:custGeom>
              <a:avLst/>
              <a:gdLst>
                <a:gd name="T0" fmla="*/ 10 w 10"/>
                <a:gd name="T1" fmla="*/ 26 h 30"/>
                <a:gd name="T2" fmla="*/ 10 w 10"/>
                <a:gd name="T3" fmla="*/ 26 h 30"/>
                <a:gd name="T4" fmla="*/ 10 w 10"/>
                <a:gd name="T5" fmla="*/ 19 h 30"/>
                <a:gd name="T6" fmla="*/ 9 w 10"/>
                <a:gd name="T7" fmla="*/ 10 h 30"/>
                <a:gd name="T8" fmla="*/ 8 w 10"/>
                <a:gd name="T9" fmla="*/ 3 h 30"/>
                <a:gd name="T10" fmla="*/ 7 w 10"/>
                <a:gd name="T11" fmla="*/ 0 h 30"/>
                <a:gd name="T12" fmla="*/ 0 w 10"/>
                <a:gd name="T13" fmla="*/ 0 h 30"/>
                <a:gd name="T14" fmla="*/ 1 w 10"/>
                <a:gd name="T15" fmla="*/ 3 h 30"/>
                <a:gd name="T16" fmla="*/ 2 w 10"/>
                <a:gd name="T17" fmla="*/ 10 h 30"/>
                <a:gd name="T18" fmla="*/ 4 w 10"/>
                <a:gd name="T19" fmla="*/ 19 h 30"/>
                <a:gd name="T20" fmla="*/ 4 w 10"/>
                <a:gd name="T21" fmla="*/ 26 h 30"/>
                <a:gd name="T22" fmla="*/ 4 w 10"/>
                <a:gd name="T23" fmla="*/ 26 h 30"/>
                <a:gd name="T24" fmla="*/ 4 w 10"/>
                <a:gd name="T25" fmla="*/ 26 h 30"/>
                <a:gd name="T26" fmla="*/ 5 w 10"/>
                <a:gd name="T27" fmla="*/ 29 h 30"/>
                <a:gd name="T28" fmla="*/ 7 w 10"/>
                <a:gd name="T29" fmla="*/ 30 h 30"/>
                <a:gd name="T30" fmla="*/ 9 w 10"/>
                <a:gd name="T31" fmla="*/ 29 h 30"/>
                <a:gd name="T32" fmla="*/ 10 w 10"/>
                <a:gd name="T33" fmla="*/ 2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" h="30">
                  <a:moveTo>
                    <a:pt x="10" y="26"/>
                  </a:moveTo>
                  <a:lnTo>
                    <a:pt x="10" y="26"/>
                  </a:lnTo>
                  <a:lnTo>
                    <a:pt x="10" y="19"/>
                  </a:lnTo>
                  <a:lnTo>
                    <a:pt x="9" y="10"/>
                  </a:lnTo>
                  <a:lnTo>
                    <a:pt x="8" y="3"/>
                  </a:lnTo>
                  <a:lnTo>
                    <a:pt x="7" y="0"/>
                  </a:lnTo>
                  <a:lnTo>
                    <a:pt x="0" y="0"/>
                  </a:lnTo>
                  <a:lnTo>
                    <a:pt x="1" y="3"/>
                  </a:lnTo>
                  <a:lnTo>
                    <a:pt x="2" y="10"/>
                  </a:lnTo>
                  <a:lnTo>
                    <a:pt x="4" y="19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4" y="26"/>
                  </a:lnTo>
                  <a:lnTo>
                    <a:pt x="5" y="29"/>
                  </a:lnTo>
                  <a:lnTo>
                    <a:pt x="7" y="30"/>
                  </a:lnTo>
                  <a:lnTo>
                    <a:pt x="9" y="29"/>
                  </a:lnTo>
                  <a:lnTo>
                    <a:pt x="10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2" name="Freeform 224"/>
            <p:cNvSpPr>
              <a:spLocks/>
            </p:cNvSpPr>
            <p:nvPr/>
          </p:nvSpPr>
          <p:spPr bwMode="auto">
            <a:xfrm>
              <a:off x="3513" y="2033"/>
              <a:ext cx="16" cy="9"/>
            </a:xfrm>
            <a:custGeom>
              <a:avLst/>
              <a:gdLst>
                <a:gd name="T0" fmla="*/ 24 w 32"/>
                <a:gd name="T1" fmla="*/ 16 h 20"/>
                <a:gd name="T2" fmla="*/ 29 w 32"/>
                <a:gd name="T3" fmla="*/ 13 h 20"/>
                <a:gd name="T4" fmla="*/ 23 w 32"/>
                <a:gd name="T5" fmla="*/ 10 h 20"/>
                <a:gd name="T6" fmla="*/ 16 w 32"/>
                <a:gd name="T7" fmla="*/ 5 h 20"/>
                <a:gd name="T8" fmla="*/ 9 w 32"/>
                <a:gd name="T9" fmla="*/ 1 h 20"/>
                <a:gd name="T10" fmla="*/ 6 w 32"/>
                <a:gd name="T11" fmla="*/ 0 h 20"/>
                <a:gd name="T12" fmla="*/ 0 w 32"/>
                <a:gd name="T13" fmla="*/ 0 h 20"/>
                <a:gd name="T14" fmla="*/ 4 w 32"/>
                <a:gd name="T15" fmla="*/ 8 h 20"/>
                <a:gd name="T16" fmla="*/ 11 w 32"/>
                <a:gd name="T17" fmla="*/ 12 h 20"/>
                <a:gd name="T18" fmla="*/ 18 w 32"/>
                <a:gd name="T19" fmla="*/ 16 h 20"/>
                <a:gd name="T20" fmla="*/ 25 w 32"/>
                <a:gd name="T21" fmla="*/ 20 h 20"/>
                <a:gd name="T22" fmla="*/ 31 w 32"/>
                <a:gd name="T23" fmla="*/ 16 h 20"/>
                <a:gd name="T24" fmla="*/ 25 w 32"/>
                <a:gd name="T25" fmla="*/ 20 h 20"/>
                <a:gd name="T26" fmla="*/ 28 w 32"/>
                <a:gd name="T27" fmla="*/ 20 h 20"/>
                <a:gd name="T28" fmla="*/ 31 w 32"/>
                <a:gd name="T29" fmla="*/ 18 h 20"/>
                <a:gd name="T30" fmla="*/ 32 w 32"/>
                <a:gd name="T31" fmla="*/ 15 h 20"/>
                <a:gd name="T32" fmla="*/ 29 w 32"/>
                <a:gd name="T33" fmla="*/ 13 h 20"/>
                <a:gd name="T34" fmla="*/ 24 w 32"/>
                <a:gd name="T35" fmla="*/ 1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20">
                  <a:moveTo>
                    <a:pt x="24" y="16"/>
                  </a:moveTo>
                  <a:lnTo>
                    <a:pt x="29" y="13"/>
                  </a:lnTo>
                  <a:lnTo>
                    <a:pt x="23" y="10"/>
                  </a:lnTo>
                  <a:lnTo>
                    <a:pt x="16" y="5"/>
                  </a:lnTo>
                  <a:lnTo>
                    <a:pt x="9" y="1"/>
                  </a:lnTo>
                  <a:lnTo>
                    <a:pt x="6" y="0"/>
                  </a:lnTo>
                  <a:lnTo>
                    <a:pt x="0" y="0"/>
                  </a:lnTo>
                  <a:lnTo>
                    <a:pt x="4" y="8"/>
                  </a:lnTo>
                  <a:lnTo>
                    <a:pt x="11" y="12"/>
                  </a:lnTo>
                  <a:lnTo>
                    <a:pt x="18" y="16"/>
                  </a:lnTo>
                  <a:lnTo>
                    <a:pt x="25" y="20"/>
                  </a:lnTo>
                  <a:lnTo>
                    <a:pt x="31" y="16"/>
                  </a:lnTo>
                  <a:lnTo>
                    <a:pt x="25" y="20"/>
                  </a:lnTo>
                  <a:lnTo>
                    <a:pt x="28" y="20"/>
                  </a:lnTo>
                  <a:lnTo>
                    <a:pt x="31" y="18"/>
                  </a:lnTo>
                  <a:lnTo>
                    <a:pt x="32" y="15"/>
                  </a:lnTo>
                  <a:lnTo>
                    <a:pt x="29" y="13"/>
                  </a:lnTo>
                  <a:lnTo>
                    <a:pt x="24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3" name="Freeform 225"/>
            <p:cNvSpPr>
              <a:spLocks/>
            </p:cNvSpPr>
            <p:nvPr/>
          </p:nvSpPr>
          <p:spPr bwMode="auto">
            <a:xfrm>
              <a:off x="3523" y="2029"/>
              <a:ext cx="6" cy="12"/>
            </a:xfrm>
            <a:custGeom>
              <a:avLst/>
              <a:gdLst>
                <a:gd name="T0" fmla="*/ 4 w 12"/>
                <a:gd name="T1" fmla="*/ 0 h 23"/>
                <a:gd name="T2" fmla="*/ 0 w 12"/>
                <a:gd name="T3" fmla="*/ 4 h 23"/>
                <a:gd name="T4" fmla="*/ 5 w 12"/>
                <a:gd name="T5" fmla="*/ 23 h 23"/>
                <a:gd name="T6" fmla="*/ 12 w 12"/>
                <a:gd name="T7" fmla="*/ 23 h 23"/>
                <a:gd name="T8" fmla="*/ 7 w 12"/>
                <a:gd name="T9" fmla="*/ 4 h 23"/>
                <a:gd name="T10" fmla="*/ 4 w 12"/>
                <a:gd name="T11" fmla="*/ 7 h 23"/>
                <a:gd name="T12" fmla="*/ 7 w 12"/>
                <a:gd name="T13" fmla="*/ 4 h 23"/>
                <a:gd name="T14" fmla="*/ 6 w 12"/>
                <a:gd name="T15" fmla="*/ 2 h 23"/>
                <a:gd name="T16" fmla="*/ 4 w 12"/>
                <a:gd name="T17" fmla="*/ 0 h 23"/>
                <a:gd name="T18" fmla="*/ 1 w 12"/>
                <a:gd name="T19" fmla="*/ 2 h 23"/>
                <a:gd name="T20" fmla="*/ 0 w 12"/>
                <a:gd name="T21" fmla="*/ 4 h 23"/>
                <a:gd name="T22" fmla="*/ 4 w 12"/>
                <a:gd name="T2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23">
                  <a:moveTo>
                    <a:pt x="4" y="0"/>
                  </a:moveTo>
                  <a:lnTo>
                    <a:pt x="0" y="4"/>
                  </a:lnTo>
                  <a:lnTo>
                    <a:pt x="5" y="23"/>
                  </a:lnTo>
                  <a:lnTo>
                    <a:pt x="12" y="23"/>
                  </a:lnTo>
                  <a:lnTo>
                    <a:pt x="7" y="4"/>
                  </a:lnTo>
                  <a:lnTo>
                    <a:pt x="4" y="7"/>
                  </a:lnTo>
                  <a:lnTo>
                    <a:pt x="7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1" y="2"/>
                  </a:lnTo>
                  <a:lnTo>
                    <a:pt x="0" y="4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4" name="Freeform 226"/>
            <p:cNvSpPr>
              <a:spLocks/>
            </p:cNvSpPr>
            <p:nvPr/>
          </p:nvSpPr>
          <p:spPr bwMode="auto">
            <a:xfrm>
              <a:off x="3525" y="2028"/>
              <a:ext cx="23" cy="6"/>
            </a:xfrm>
            <a:custGeom>
              <a:avLst/>
              <a:gdLst>
                <a:gd name="T0" fmla="*/ 39 w 46"/>
                <a:gd name="T1" fmla="*/ 7 h 13"/>
                <a:gd name="T2" fmla="*/ 39 w 46"/>
                <a:gd name="T3" fmla="*/ 2 h 13"/>
                <a:gd name="T4" fmla="*/ 38 w 46"/>
                <a:gd name="T5" fmla="*/ 4 h 13"/>
                <a:gd name="T6" fmla="*/ 33 w 46"/>
                <a:gd name="T7" fmla="*/ 5 h 13"/>
                <a:gd name="T8" fmla="*/ 26 w 46"/>
                <a:gd name="T9" fmla="*/ 4 h 13"/>
                <a:gd name="T10" fmla="*/ 19 w 46"/>
                <a:gd name="T11" fmla="*/ 4 h 13"/>
                <a:gd name="T12" fmla="*/ 11 w 46"/>
                <a:gd name="T13" fmla="*/ 5 h 13"/>
                <a:gd name="T14" fmla="*/ 5 w 46"/>
                <a:gd name="T15" fmla="*/ 4 h 13"/>
                <a:gd name="T16" fmla="*/ 1 w 46"/>
                <a:gd name="T17" fmla="*/ 2 h 13"/>
                <a:gd name="T18" fmla="*/ 0 w 46"/>
                <a:gd name="T19" fmla="*/ 2 h 13"/>
                <a:gd name="T20" fmla="*/ 0 w 46"/>
                <a:gd name="T21" fmla="*/ 9 h 13"/>
                <a:gd name="T22" fmla="*/ 1 w 46"/>
                <a:gd name="T23" fmla="*/ 9 h 13"/>
                <a:gd name="T24" fmla="*/ 5 w 46"/>
                <a:gd name="T25" fmla="*/ 10 h 13"/>
                <a:gd name="T26" fmla="*/ 11 w 46"/>
                <a:gd name="T27" fmla="*/ 12 h 13"/>
                <a:gd name="T28" fmla="*/ 19 w 46"/>
                <a:gd name="T29" fmla="*/ 13 h 13"/>
                <a:gd name="T30" fmla="*/ 26 w 46"/>
                <a:gd name="T31" fmla="*/ 13 h 13"/>
                <a:gd name="T32" fmla="*/ 33 w 46"/>
                <a:gd name="T33" fmla="*/ 12 h 13"/>
                <a:gd name="T34" fmla="*/ 40 w 46"/>
                <a:gd name="T35" fmla="*/ 10 h 13"/>
                <a:gd name="T36" fmla="*/ 46 w 46"/>
                <a:gd name="T37" fmla="*/ 7 h 13"/>
                <a:gd name="T38" fmla="*/ 46 w 46"/>
                <a:gd name="T39" fmla="*/ 2 h 13"/>
                <a:gd name="T40" fmla="*/ 46 w 46"/>
                <a:gd name="T41" fmla="*/ 7 h 13"/>
                <a:gd name="T42" fmla="*/ 46 w 46"/>
                <a:gd name="T43" fmla="*/ 4 h 13"/>
                <a:gd name="T44" fmla="*/ 44 w 46"/>
                <a:gd name="T45" fmla="*/ 1 h 13"/>
                <a:gd name="T46" fmla="*/ 41 w 46"/>
                <a:gd name="T47" fmla="*/ 0 h 13"/>
                <a:gd name="T48" fmla="*/ 39 w 46"/>
                <a:gd name="T49" fmla="*/ 2 h 13"/>
                <a:gd name="T50" fmla="*/ 39 w 46"/>
                <a:gd name="T51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6" h="13">
                  <a:moveTo>
                    <a:pt x="39" y="7"/>
                  </a:moveTo>
                  <a:lnTo>
                    <a:pt x="39" y="2"/>
                  </a:lnTo>
                  <a:lnTo>
                    <a:pt x="38" y="4"/>
                  </a:lnTo>
                  <a:lnTo>
                    <a:pt x="33" y="5"/>
                  </a:lnTo>
                  <a:lnTo>
                    <a:pt x="26" y="4"/>
                  </a:lnTo>
                  <a:lnTo>
                    <a:pt x="19" y="4"/>
                  </a:lnTo>
                  <a:lnTo>
                    <a:pt x="11" y="5"/>
                  </a:lnTo>
                  <a:lnTo>
                    <a:pt x="5" y="4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9"/>
                  </a:lnTo>
                  <a:lnTo>
                    <a:pt x="1" y="9"/>
                  </a:lnTo>
                  <a:lnTo>
                    <a:pt x="5" y="10"/>
                  </a:lnTo>
                  <a:lnTo>
                    <a:pt x="11" y="12"/>
                  </a:lnTo>
                  <a:lnTo>
                    <a:pt x="19" y="13"/>
                  </a:lnTo>
                  <a:lnTo>
                    <a:pt x="26" y="13"/>
                  </a:lnTo>
                  <a:lnTo>
                    <a:pt x="33" y="12"/>
                  </a:lnTo>
                  <a:lnTo>
                    <a:pt x="40" y="10"/>
                  </a:lnTo>
                  <a:lnTo>
                    <a:pt x="46" y="7"/>
                  </a:lnTo>
                  <a:lnTo>
                    <a:pt x="46" y="2"/>
                  </a:lnTo>
                  <a:lnTo>
                    <a:pt x="46" y="7"/>
                  </a:lnTo>
                  <a:lnTo>
                    <a:pt x="46" y="4"/>
                  </a:lnTo>
                  <a:lnTo>
                    <a:pt x="44" y="1"/>
                  </a:lnTo>
                  <a:lnTo>
                    <a:pt x="41" y="0"/>
                  </a:lnTo>
                  <a:lnTo>
                    <a:pt x="39" y="2"/>
                  </a:lnTo>
                  <a:lnTo>
                    <a:pt x="3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5" name="Freeform 227"/>
            <p:cNvSpPr>
              <a:spLocks/>
            </p:cNvSpPr>
            <p:nvPr/>
          </p:nvSpPr>
          <p:spPr bwMode="auto">
            <a:xfrm>
              <a:off x="3540" y="2023"/>
              <a:ext cx="8" cy="8"/>
            </a:xfrm>
            <a:custGeom>
              <a:avLst/>
              <a:gdLst>
                <a:gd name="T0" fmla="*/ 2 w 17"/>
                <a:gd name="T1" fmla="*/ 0 h 17"/>
                <a:gd name="T2" fmla="*/ 0 w 17"/>
                <a:gd name="T3" fmla="*/ 1 h 17"/>
                <a:gd name="T4" fmla="*/ 2 w 17"/>
                <a:gd name="T5" fmla="*/ 4 h 17"/>
                <a:gd name="T6" fmla="*/ 4 w 17"/>
                <a:gd name="T7" fmla="*/ 8 h 17"/>
                <a:gd name="T8" fmla="*/ 6 w 17"/>
                <a:gd name="T9" fmla="*/ 12 h 17"/>
                <a:gd name="T10" fmla="*/ 10 w 17"/>
                <a:gd name="T11" fmla="*/ 17 h 17"/>
                <a:gd name="T12" fmla="*/ 17 w 17"/>
                <a:gd name="T13" fmla="*/ 12 h 17"/>
                <a:gd name="T14" fmla="*/ 13 w 17"/>
                <a:gd name="T15" fmla="*/ 8 h 17"/>
                <a:gd name="T16" fmla="*/ 11 w 17"/>
                <a:gd name="T17" fmla="*/ 3 h 17"/>
                <a:gd name="T18" fmla="*/ 9 w 17"/>
                <a:gd name="T19" fmla="*/ 2 h 17"/>
                <a:gd name="T20" fmla="*/ 10 w 17"/>
                <a:gd name="T21" fmla="*/ 1 h 17"/>
                <a:gd name="T22" fmla="*/ 9 w 17"/>
                <a:gd name="T23" fmla="*/ 2 h 17"/>
                <a:gd name="T24" fmla="*/ 2 w 17"/>
                <a:gd name="T2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17">
                  <a:moveTo>
                    <a:pt x="2" y="0"/>
                  </a:moveTo>
                  <a:lnTo>
                    <a:pt x="0" y="1"/>
                  </a:lnTo>
                  <a:lnTo>
                    <a:pt x="2" y="4"/>
                  </a:lnTo>
                  <a:lnTo>
                    <a:pt x="4" y="8"/>
                  </a:lnTo>
                  <a:lnTo>
                    <a:pt x="6" y="12"/>
                  </a:lnTo>
                  <a:lnTo>
                    <a:pt x="10" y="17"/>
                  </a:lnTo>
                  <a:lnTo>
                    <a:pt x="17" y="12"/>
                  </a:lnTo>
                  <a:lnTo>
                    <a:pt x="13" y="8"/>
                  </a:lnTo>
                  <a:lnTo>
                    <a:pt x="11" y="3"/>
                  </a:lnTo>
                  <a:lnTo>
                    <a:pt x="9" y="2"/>
                  </a:lnTo>
                  <a:lnTo>
                    <a:pt x="10" y="1"/>
                  </a:lnTo>
                  <a:lnTo>
                    <a:pt x="9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6" name="Freeform 228"/>
            <p:cNvSpPr>
              <a:spLocks/>
            </p:cNvSpPr>
            <p:nvPr/>
          </p:nvSpPr>
          <p:spPr bwMode="auto">
            <a:xfrm>
              <a:off x="3540" y="2021"/>
              <a:ext cx="23" cy="5"/>
            </a:xfrm>
            <a:custGeom>
              <a:avLst/>
              <a:gdLst>
                <a:gd name="T0" fmla="*/ 45 w 45"/>
                <a:gd name="T1" fmla="*/ 2 h 10"/>
                <a:gd name="T2" fmla="*/ 45 w 45"/>
                <a:gd name="T3" fmla="*/ 1 h 10"/>
                <a:gd name="T4" fmla="*/ 41 w 45"/>
                <a:gd name="T5" fmla="*/ 1 h 10"/>
                <a:gd name="T6" fmla="*/ 35 w 45"/>
                <a:gd name="T7" fmla="*/ 2 h 10"/>
                <a:gd name="T8" fmla="*/ 30 w 45"/>
                <a:gd name="T9" fmla="*/ 1 h 10"/>
                <a:gd name="T10" fmla="*/ 23 w 45"/>
                <a:gd name="T11" fmla="*/ 0 h 10"/>
                <a:gd name="T12" fmla="*/ 16 w 45"/>
                <a:gd name="T13" fmla="*/ 0 h 10"/>
                <a:gd name="T14" fmla="*/ 9 w 45"/>
                <a:gd name="T15" fmla="*/ 0 h 10"/>
                <a:gd name="T16" fmla="*/ 5 w 45"/>
                <a:gd name="T17" fmla="*/ 1 h 10"/>
                <a:gd name="T18" fmla="*/ 0 w 45"/>
                <a:gd name="T19" fmla="*/ 5 h 10"/>
                <a:gd name="T20" fmla="*/ 7 w 45"/>
                <a:gd name="T21" fmla="*/ 7 h 10"/>
                <a:gd name="T22" fmla="*/ 5 w 45"/>
                <a:gd name="T23" fmla="*/ 8 h 10"/>
                <a:gd name="T24" fmla="*/ 9 w 45"/>
                <a:gd name="T25" fmla="*/ 9 h 10"/>
                <a:gd name="T26" fmla="*/ 16 w 45"/>
                <a:gd name="T27" fmla="*/ 9 h 10"/>
                <a:gd name="T28" fmla="*/ 23 w 45"/>
                <a:gd name="T29" fmla="*/ 9 h 10"/>
                <a:gd name="T30" fmla="*/ 30 w 45"/>
                <a:gd name="T31" fmla="*/ 8 h 10"/>
                <a:gd name="T32" fmla="*/ 35 w 45"/>
                <a:gd name="T33" fmla="*/ 9 h 10"/>
                <a:gd name="T34" fmla="*/ 41 w 45"/>
                <a:gd name="T35" fmla="*/ 10 h 10"/>
                <a:gd name="T36" fmla="*/ 45 w 45"/>
                <a:gd name="T37" fmla="*/ 10 h 10"/>
                <a:gd name="T38" fmla="*/ 45 w 45"/>
                <a:gd name="T39" fmla="*/ 9 h 10"/>
                <a:gd name="T40" fmla="*/ 45 w 45"/>
                <a:gd name="T41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5" h="10">
                  <a:moveTo>
                    <a:pt x="45" y="2"/>
                  </a:moveTo>
                  <a:lnTo>
                    <a:pt x="45" y="1"/>
                  </a:lnTo>
                  <a:lnTo>
                    <a:pt x="41" y="1"/>
                  </a:lnTo>
                  <a:lnTo>
                    <a:pt x="35" y="2"/>
                  </a:lnTo>
                  <a:lnTo>
                    <a:pt x="30" y="1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9" y="0"/>
                  </a:lnTo>
                  <a:lnTo>
                    <a:pt x="5" y="1"/>
                  </a:lnTo>
                  <a:lnTo>
                    <a:pt x="0" y="5"/>
                  </a:lnTo>
                  <a:lnTo>
                    <a:pt x="7" y="7"/>
                  </a:lnTo>
                  <a:lnTo>
                    <a:pt x="5" y="8"/>
                  </a:lnTo>
                  <a:lnTo>
                    <a:pt x="9" y="9"/>
                  </a:lnTo>
                  <a:lnTo>
                    <a:pt x="16" y="9"/>
                  </a:lnTo>
                  <a:lnTo>
                    <a:pt x="23" y="9"/>
                  </a:lnTo>
                  <a:lnTo>
                    <a:pt x="30" y="8"/>
                  </a:lnTo>
                  <a:lnTo>
                    <a:pt x="35" y="9"/>
                  </a:lnTo>
                  <a:lnTo>
                    <a:pt x="41" y="10"/>
                  </a:lnTo>
                  <a:lnTo>
                    <a:pt x="45" y="10"/>
                  </a:lnTo>
                  <a:lnTo>
                    <a:pt x="45" y="9"/>
                  </a:lnTo>
                  <a:lnTo>
                    <a:pt x="45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7" name="Freeform 229"/>
            <p:cNvSpPr>
              <a:spLocks/>
            </p:cNvSpPr>
            <p:nvPr/>
          </p:nvSpPr>
          <p:spPr bwMode="auto">
            <a:xfrm>
              <a:off x="3563" y="2018"/>
              <a:ext cx="7" cy="7"/>
            </a:xfrm>
            <a:custGeom>
              <a:avLst/>
              <a:gdLst>
                <a:gd name="T0" fmla="*/ 8 w 15"/>
                <a:gd name="T1" fmla="*/ 0 h 15"/>
                <a:gd name="T2" fmla="*/ 8 w 15"/>
                <a:gd name="T3" fmla="*/ 1 h 15"/>
                <a:gd name="T4" fmla="*/ 6 w 15"/>
                <a:gd name="T5" fmla="*/ 3 h 15"/>
                <a:gd name="T6" fmla="*/ 4 w 15"/>
                <a:gd name="T7" fmla="*/ 5 h 15"/>
                <a:gd name="T8" fmla="*/ 2 w 15"/>
                <a:gd name="T9" fmla="*/ 7 h 15"/>
                <a:gd name="T10" fmla="*/ 0 w 15"/>
                <a:gd name="T11" fmla="*/ 8 h 15"/>
                <a:gd name="T12" fmla="*/ 0 w 15"/>
                <a:gd name="T13" fmla="*/ 15 h 15"/>
                <a:gd name="T14" fmla="*/ 4 w 15"/>
                <a:gd name="T15" fmla="*/ 14 h 15"/>
                <a:gd name="T16" fmla="*/ 9 w 15"/>
                <a:gd name="T17" fmla="*/ 12 h 15"/>
                <a:gd name="T18" fmla="*/ 13 w 15"/>
                <a:gd name="T19" fmla="*/ 7 h 15"/>
                <a:gd name="T20" fmla="*/ 15 w 15"/>
                <a:gd name="T21" fmla="*/ 1 h 15"/>
                <a:gd name="T22" fmla="*/ 15 w 15"/>
                <a:gd name="T23" fmla="*/ 3 h 15"/>
                <a:gd name="T24" fmla="*/ 8 w 15"/>
                <a:gd name="T2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15">
                  <a:moveTo>
                    <a:pt x="8" y="0"/>
                  </a:moveTo>
                  <a:lnTo>
                    <a:pt x="8" y="1"/>
                  </a:lnTo>
                  <a:lnTo>
                    <a:pt x="6" y="3"/>
                  </a:lnTo>
                  <a:lnTo>
                    <a:pt x="4" y="5"/>
                  </a:lnTo>
                  <a:lnTo>
                    <a:pt x="2" y="7"/>
                  </a:lnTo>
                  <a:lnTo>
                    <a:pt x="0" y="8"/>
                  </a:lnTo>
                  <a:lnTo>
                    <a:pt x="0" y="15"/>
                  </a:lnTo>
                  <a:lnTo>
                    <a:pt x="4" y="14"/>
                  </a:lnTo>
                  <a:lnTo>
                    <a:pt x="9" y="12"/>
                  </a:lnTo>
                  <a:lnTo>
                    <a:pt x="13" y="7"/>
                  </a:lnTo>
                  <a:lnTo>
                    <a:pt x="15" y="1"/>
                  </a:lnTo>
                  <a:lnTo>
                    <a:pt x="15" y="3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8" name="Freeform 230"/>
            <p:cNvSpPr>
              <a:spLocks/>
            </p:cNvSpPr>
            <p:nvPr/>
          </p:nvSpPr>
          <p:spPr bwMode="auto">
            <a:xfrm>
              <a:off x="3567" y="2008"/>
              <a:ext cx="22" cy="11"/>
            </a:xfrm>
            <a:custGeom>
              <a:avLst/>
              <a:gdLst>
                <a:gd name="T0" fmla="*/ 38 w 45"/>
                <a:gd name="T1" fmla="*/ 8 h 23"/>
                <a:gd name="T2" fmla="*/ 40 w 45"/>
                <a:gd name="T3" fmla="*/ 0 h 23"/>
                <a:gd name="T4" fmla="*/ 36 w 45"/>
                <a:gd name="T5" fmla="*/ 1 h 23"/>
                <a:gd name="T6" fmla="*/ 32 w 45"/>
                <a:gd name="T7" fmla="*/ 3 h 23"/>
                <a:gd name="T8" fmla="*/ 26 w 45"/>
                <a:gd name="T9" fmla="*/ 6 h 23"/>
                <a:gd name="T10" fmla="*/ 19 w 45"/>
                <a:gd name="T11" fmla="*/ 8 h 23"/>
                <a:gd name="T12" fmla="*/ 13 w 45"/>
                <a:gd name="T13" fmla="*/ 10 h 23"/>
                <a:gd name="T14" fmla="*/ 7 w 45"/>
                <a:gd name="T15" fmla="*/ 14 h 23"/>
                <a:gd name="T16" fmla="*/ 3 w 45"/>
                <a:gd name="T17" fmla="*/ 16 h 23"/>
                <a:gd name="T18" fmla="*/ 0 w 45"/>
                <a:gd name="T19" fmla="*/ 19 h 23"/>
                <a:gd name="T20" fmla="*/ 7 w 45"/>
                <a:gd name="T21" fmla="*/ 22 h 23"/>
                <a:gd name="T22" fmla="*/ 8 w 45"/>
                <a:gd name="T23" fmla="*/ 23 h 23"/>
                <a:gd name="T24" fmla="*/ 11 w 45"/>
                <a:gd name="T25" fmla="*/ 20 h 23"/>
                <a:gd name="T26" fmla="*/ 16 w 45"/>
                <a:gd name="T27" fmla="*/ 17 h 23"/>
                <a:gd name="T28" fmla="*/ 21 w 45"/>
                <a:gd name="T29" fmla="*/ 15 h 23"/>
                <a:gd name="T30" fmla="*/ 28 w 45"/>
                <a:gd name="T31" fmla="*/ 12 h 23"/>
                <a:gd name="T32" fmla="*/ 34 w 45"/>
                <a:gd name="T33" fmla="*/ 10 h 23"/>
                <a:gd name="T34" fmla="*/ 39 w 45"/>
                <a:gd name="T35" fmla="*/ 8 h 23"/>
                <a:gd name="T36" fmla="*/ 40 w 45"/>
                <a:gd name="T37" fmla="*/ 9 h 23"/>
                <a:gd name="T38" fmla="*/ 42 w 45"/>
                <a:gd name="T39" fmla="*/ 1 h 23"/>
                <a:gd name="T40" fmla="*/ 40 w 45"/>
                <a:gd name="T41" fmla="*/ 9 h 23"/>
                <a:gd name="T42" fmla="*/ 43 w 45"/>
                <a:gd name="T43" fmla="*/ 8 h 23"/>
                <a:gd name="T44" fmla="*/ 45 w 45"/>
                <a:gd name="T45" fmla="*/ 4 h 23"/>
                <a:gd name="T46" fmla="*/ 43 w 45"/>
                <a:gd name="T47" fmla="*/ 1 h 23"/>
                <a:gd name="T48" fmla="*/ 40 w 45"/>
                <a:gd name="T49" fmla="*/ 0 h 23"/>
                <a:gd name="T50" fmla="*/ 38 w 45"/>
                <a:gd name="T51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5" h="23">
                  <a:moveTo>
                    <a:pt x="38" y="8"/>
                  </a:moveTo>
                  <a:lnTo>
                    <a:pt x="40" y="0"/>
                  </a:lnTo>
                  <a:lnTo>
                    <a:pt x="36" y="1"/>
                  </a:lnTo>
                  <a:lnTo>
                    <a:pt x="32" y="3"/>
                  </a:lnTo>
                  <a:lnTo>
                    <a:pt x="26" y="6"/>
                  </a:lnTo>
                  <a:lnTo>
                    <a:pt x="19" y="8"/>
                  </a:lnTo>
                  <a:lnTo>
                    <a:pt x="13" y="10"/>
                  </a:lnTo>
                  <a:lnTo>
                    <a:pt x="7" y="14"/>
                  </a:lnTo>
                  <a:lnTo>
                    <a:pt x="3" y="16"/>
                  </a:lnTo>
                  <a:lnTo>
                    <a:pt x="0" y="19"/>
                  </a:lnTo>
                  <a:lnTo>
                    <a:pt x="7" y="22"/>
                  </a:lnTo>
                  <a:lnTo>
                    <a:pt x="8" y="23"/>
                  </a:lnTo>
                  <a:lnTo>
                    <a:pt x="11" y="20"/>
                  </a:lnTo>
                  <a:lnTo>
                    <a:pt x="16" y="17"/>
                  </a:lnTo>
                  <a:lnTo>
                    <a:pt x="21" y="15"/>
                  </a:lnTo>
                  <a:lnTo>
                    <a:pt x="28" y="12"/>
                  </a:lnTo>
                  <a:lnTo>
                    <a:pt x="34" y="10"/>
                  </a:lnTo>
                  <a:lnTo>
                    <a:pt x="39" y="8"/>
                  </a:lnTo>
                  <a:lnTo>
                    <a:pt x="40" y="9"/>
                  </a:lnTo>
                  <a:lnTo>
                    <a:pt x="42" y="1"/>
                  </a:lnTo>
                  <a:lnTo>
                    <a:pt x="40" y="9"/>
                  </a:lnTo>
                  <a:lnTo>
                    <a:pt x="43" y="8"/>
                  </a:lnTo>
                  <a:lnTo>
                    <a:pt x="45" y="4"/>
                  </a:lnTo>
                  <a:lnTo>
                    <a:pt x="43" y="1"/>
                  </a:lnTo>
                  <a:lnTo>
                    <a:pt x="40" y="0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9" name="Freeform 231"/>
            <p:cNvSpPr>
              <a:spLocks/>
            </p:cNvSpPr>
            <p:nvPr/>
          </p:nvSpPr>
          <p:spPr bwMode="auto">
            <a:xfrm>
              <a:off x="3569" y="2002"/>
              <a:ext cx="19" cy="10"/>
            </a:xfrm>
            <a:custGeom>
              <a:avLst/>
              <a:gdLst>
                <a:gd name="T0" fmla="*/ 4 w 39"/>
                <a:gd name="T1" fmla="*/ 0 h 21"/>
                <a:gd name="T2" fmla="*/ 4 w 39"/>
                <a:gd name="T3" fmla="*/ 7 h 21"/>
                <a:gd name="T4" fmla="*/ 8 w 39"/>
                <a:gd name="T5" fmla="*/ 8 h 21"/>
                <a:gd name="T6" fmla="*/ 17 w 39"/>
                <a:gd name="T7" fmla="*/ 12 h 21"/>
                <a:gd name="T8" fmla="*/ 27 w 39"/>
                <a:gd name="T9" fmla="*/ 16 h 21"/>
                <a:gd name="T10" fmla="*/ 35 w 39"/>
                <a:gd name="T11" fmla="*/ 21 h 21"/>
                <a:gd name="T12" fmla="*/ 39 w 39"/>
                <a:gd name="T13" fmla="*/ 14 h 21"/>
                <a:gd name="T14" fmla="*/ 29 w 39"/>
                <a:gd name="T15" fmla="*/ 9 h 21"/>
                <a:gd name="T16" fmla="*/ 20 w 39"/>
                <a:gd name="T17" fmla="*/ 5 h 21"/>
                <a:gd name="T18" fmla="*/ 10 w 39"/>
                <a:gd name="T19" fmla="*/ 1 h 21"/>
                <a:gd name="T20" fmla="*/ 4 w 39"/>
                <a:gd name="T21" fmla="*/ 0 h 21"/>
                <a:gd name="T22" fmla="*/ 4 w 39"/>
                <a:gd name="T23" fmla="*/ 7 h 21"/>
                <a:gd name="T24" fmla="*/ 4 w 39"/>
                <a:gd name="T25" fmla="*/ 0 h 21"/>
                <a:gd name="T26" fmla="*/ 1 w 39"/>
                <a:gd name="T27" fmla="*/ 1 h 21"/>
                <a:gd name="T28" fmla="*/ 0 w 39"/>
                <a:gd name="T29" fmla="*/ 4 h 21"/>
                <a:gd name="T30" fmla="*/ 1 w 39"/>
                <a:gd name="T31" fmla="*/ 6 h 21"/>
                <a:gd name="T32" fmla="*/ 4 w 39"/>
                <a:gd name="T33" fmla="*/ 7 h 21"/>
                <a:gd name="T34" fmla="*/ 4 w 39"/>
                <a:gd name="T3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21">
                  <a:moveTo>
                    <a:pt x="4" y="0"/>
                  </a:moveTo>
                  <a:lnTo>
                    <a:pt x="4" y="7"/>
                  </a:lnTo>
                  <a:lnTo>
                    <a:pt x="8" y="8"/>
                  </a:lnTo>
                  <a:lnTo>
                    <a:pt x="17" y="12"/>
                  </a:lnTo>
                  <a:lnTo>
                    <a:pt x="27" y="16"/>
                  </a:lnTo>
                  <a:lnTo>
                    <a:pt x="35" y="21"/>
                  </a:lnTo>
                  <a:lnTo>
                    <a:pt x="39" y="14"/>
                  </a:lnTo>
                  <a:lnTo>
                    <a:pt x="29" y="9"/>
                  </a:lnTo>
                  <a:lnTo>
                    <a:pt x="20" y="5"/>
                  </a:lnTo>
                  <a:lnTo>
                    <a:pt x="10" y="1"/>
                  </a:lnTo>
                  <a:lnTo>
                    <a:pt x="4" y="0"/>
                  </a:lnTo>
                  <a:lnTo>
                    <a:pt x="4" y="7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1" y="6"/>
                  </a:lnTo>
                  <a:lnTo>
                    <a:pt x="4" y="7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0" name="Freeform 232"/>
            <p:cNvSpPr>
              <a:spLocks/>
            </p:cNvSpPr>
            <p:nvPr/>
          </p:nvSpPr>
          <p:spPr bwMode="auto">
            <a:xfrm>
              <a:off x="3570" y="1999"/>
              <a:ext cx="14" cy="6"/>
            </a:xfrm>
            <a:custGeom>
              <a:avLst/>
              <a:gdLst>
                <a:gd name="T0" fmla="*/ 26 w 27"/>
                <a:gd name="T1" fmla="*/ 0 h 13"/>
                <a:gd name="T2" fmla="*/ 27 w 27"/>
                <a:gd name="T3" fmla="*/ 0 h 13"/>
                <a:gd name="T4" fmla="*/ 21 w 27"/>
                <a:gd name="T5" fmla="*/ 0 h 13"/>
                <a:gd name="T6" fmla="*/ 13 w 27"/>
                <a:gd name="T7" fmla="*/ 1 h 13"/>
                <a:gd name="T8" fmla="*/ 6 w 27"/>
                <a:gd name="T9" fmla="*/ 5 h 13"/>
                <a:gd name="T10" fmla="*/ 0 w 27"/>
                <a:gd name="T11" fmla="*/ 6 h 13"/>
                <a:gd name="T12" fmla="*/ 0 w 27"/>
                <a:gd name="T13" fmla="*/ 13 h 13"/>
                <a:gd name="T14" fmla="*/ 9 w 27"/>
                <a:gd name="T15" fmla="*/ 12 h 13"/>
                <a:gd name="T16" fmla="*/ 16 w 27"/>
                <a:gd name="T17" fmla="*/ 8 h 13"/>
                <a:gd name="T18" fmla="*/ 21 w 27"/>
                <a:gd name="T19" fmla="*/ 7 h 13"/>
                <a:gd name="T20" fmla="*/ 25 w 27"/>
                <a:gd name="T21" fmla="*/ 7 h 13"/>
                <a:gd name="T22" fmla="*/ 26 w 27"/>
                <a:gd name="T23" fmla="*/ 7 h 13"/>
                <a:gd name="T24" fmla="*/ 26 w 27"/>
                <a:gd name="T2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" h="13">
                  <a:moveTo>
                    <a:pt x="26" y="0"/>
                  </a:moveTo>
                  <a:lnTo>
                    <a:pt x="27" y="0"/>
                  </a:lnTo>
                  <a:lnTo>
                    <a:pt x="21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0" y="6"/>
                  </a:lnTo>
                  <a:lnTo>
                    <a:pt x="0" y="13"/>
                  </a:lnTo>
                  <a:lnTo>
                    <a:pt x="9" y="12"/>
                  </a:lnTo>
                  <a:lnTo>
                    <a:pt x="16" y="8"/>
                  </a:lnTo>
                  <a:lnTo>
                    <a:pt x="21" y="7"/>
                  </a:lnTo>
                  <a:lnTo>
                    <a:pt x="25" y="7"/>
                  </a:lnTo>
                  <a:lnTo>
                    <a:pt x="26" y="7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1" name="Freeform 233"/>
            <p:cNvSpPr>
              <a:spLocks/>
            </p:cNvSpPr>
            <p:nvPr/>
          </p:nvSpPr>
          <p:spPr bwMode="auto">
            <a:xfrm>
              <a:off x="3584" y="1999"/>
              <a:ext cx="13" cy="7"/>
            </a:xfrm>
            <a:custGeom>
              <a:avLst/>
              <a:gdLst>
                <a:gd name="T0" fmla="*/ 20 w 26"/>
                <a:gd name="T1" fmla="*/ 12 h 14"/>
                <a:gd name="T2" fmla="*/ 24 w 26"/>
                <a:gd name="T3" fmla="*/ 7 h 14"/>
                <a:gd name="T4" fmla="*/ 21 w 26"/>
                <a:gd name="T5" fmla="*/ 6 h 14"/>
                <a:gd name="T6" fmla="*/ 14 w 26"/>
                <a:gd name="T7" fmla="*/ 4 h 14"/>
                <a:gd name="T8" fmla="*/ 7 w 26"/>
                <a:gd name="T9" fmla="*/ 1 h 14"/>
                <a:gd name="T10" fmla="*/ 0 w 26"/>
                <a:gd name="T11" fmla="*/ 0 h 14"/>
                <a:gd name="T12" fmla="*/ 0 w 26"/>
                <a:gd name="T13" fmla="*/ 7 h 14"/>
                <a:gd name="T14" fmla="*/ 5 w 26"/>
                <a:gd name="T15" fmla="*/ 8 h 14"/>
                <a:gd name="T16" fmla="*/ 12 w 26"/>
                <a:gd name="T17" fmla="*/ 11 h 14"/>
                <a:gd name="T18" fmla="*/ 18 w 26"/>
                <a:gd name="T19" fmla="*/ 13 h 14"/>
                <a:gd name="T20" fmla="*/ 22 w 26"/>
                <a:gd name="T21" fmla="*/ 14 h 14"/>
                <a:gd name="T22" fmla="*/ 26 w 26"/>
                <a:gd name="T23" fmla="*/ 10 h 14"/>
                <a:gd name="T24" fmla="*/ 22 w 26"/>
                <a:gd name="T25" fmla="*/ 14 h 14"/>
                <a:gd name="T26" fmla="*/ 25 w 26"/>
                <a:gd name="T27" fmla="*/ 14 h 14"/>
                <a:gd name="T28" fmla="*/ 26 w 26"/>
                <a:gd name="T29" fmla="*/ 12 h 14"/>
                <a:gd name="T30" fmla="*/ 26 w 26"/>
                <a:gd name="T31" fmla="*/ 8 h 14"/>
                <a:gd name="T32" fmla="*/ 24 w 26"/>
                <a:gd name="T33" fmla="*/ 7 h 14"/>
                <a:gd name="T34" fmla="*/ 20 w 26"/>
                <a:gd name="T35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4">
                  <a:moveTo>
                    <a:pt x="20" y="12"/>
                  </a:moveTo>
                  <a:lnTo>
                    <a:pt x="24" y="7"/>
                  </a:lnTo>
                  <a:lnTo>
                    <a:pt x="21" y="6"/>
                  </a:lnTo>
                  <a:lnTo>
                    <a:pt x="14" y="4"/>
                  </a:lnTo>
                  <a:lnTo>
                    <a:pt x="7" y="1"/>
                  </a:lnTo>
                  <a:lnTo>
                    <a:pt x="0" y="0"/>
                  </a:lnTo>
                  <a:lnTo>
                    <a:pt x="0" y="7"/>
                  </a:lnTo>
                  <a:lnTo>
                    <a:pt x="5" y="8"/>
                  </a:lnTo>
                  <a:lnTo>
                    <a:pt x="12" y="11"/>
                  </a:lnTo>
                  <a:lnTo>
                    <a:pt x="18" y="13"/>
                  </a:lnTo>
                  <a:lnTo>
                    <a:pt x="22" y="14"/>
                  </a:lnTo>
                  <a:lnTo>
                    <a:pt x="26" y="10"/>
                  </a:lnTo>
                  <a:lnTo>
                    <a:pt x="22" y="14"/>
                  </a:lnTo>
                  <a:lnTo>
                    <a:pt x="25" y="14"/>
                  </a:lnTo>
                  <a:lnTo>
                    <a:pt x="26" y="12"/>
                  </a:lnTo>
                  <a:lnTo>
                    <a:pt x="26" y="8"/>
                  </a:lnTo>
                  <a:lnTo>
                    <a:pt x="24" y="7"/>
                  </a:lnTo>
                  <a:lnTo>
                    <a:pt x="2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2" name="Freeform 234"/>
            <p:cNvSpPr>
              <a:spLocks/>
            </p:cNvSpPr>
            <p:nvPr/>
          </p:nvSpPr>
          <p:spPr bwMode="auto">
            <a:xfrm>
              <a:off x="3575" y="1990"/>
              <a:ext cx="22" cy="14"/>
            </a:xfrm>
            <a:custGeom>
              <a:avLst/>
              <a:gdLst>
                <a:gd name="T0" fmla="*/ 0 w 42"/>
                <a:gd name="T1" fmla="*/ 7 h 29"/>
                <a:gd name="T2" fmla="*/ 0 w 42"/>
                <a:gd name="T3" fmla="*/ 7 h 29"/>
                <a:gd name="T4" fmla="*/ 7 w 42"/>
                <a:gd name="T5" fmla="*/ 7 h 29"/>
                <a:gd name="T6" fmla="*/ 13 w 42"/>
                <a:gd name="T7" fmla="*/ 8 h 29"/>
                <a:gd name="T8" fmla="*/ 17 w 42"/>
                <a:gd name="T9" fmla="*/ 10 h 29"/>
                <a:gd name="T10" fmla="*/ 23 w 42"/>
                <a:gd name="T11" fmla="*/ 15 h 29"/>
                <a:gd name="T12" fmla="*/ 28 w 42"/>
                <a:gd name="T13" fmla="*/ 17 h 29"/>
                <a:gd name="T14" fmla="*/ 30 w 42"/>
                <a:gd name="T15" fmla="*/ 22 h 29"/>
                <a:gd name="T16" fmla="*/ 33 w 42"/>
                <a:gd name="T17" fmla="*/ 27 h 29"/>
                <a:gd name="T18" fmla="*/ 36 w 42"/>
                <a:gd name="T19" fmla="*/ 29 h 29"/>
                <a:gd name="T20" fmla="*/ 42 w 42"/>
                <a:gd name="T21" fmla="*/ 27 h 29"/>
                <a:gd name="T22" fmla="*/ 40 w 42"/>
                <a:gd name="T23" fmla="*/ 22 h 29"/>
                <a:gd name="T24" fmla="*/ 37 w 42"/>
                <a:gd name="T25" fmla="*/ 17 h 29"/>
                <a:gd name="T26" fmla="*/ 32 w 42"/>
                <a:gd name="T27" fmla="*/ 13 h 29"/>
                <a:gd name="T28" fmla="*/ 28 w 42"/>
                <a:gd name="T29" fmla="*/ 8 h 29"/>
                <a:gd name="T30" fmla="*/ 22 w 42"/>
                <a:gd name="T31" fmla="*/ 3 h 29"/>
                <a:gd name="T32" fmla="*/ 15 w 42"/>
                <a:gd name="T33" fmla="*/ 1 h 29"/>
                <a:gd name="T34" fmla="*/ 7 w 42"/>
                <a:gd name="T35" fmla="*/ 0 h 29"/>
                <a:gd name="T36" fmla="*/ 0 w 42"/>
                <a:gd name="T37" fmla="*/ 0 h 29"/>
                <a:gd name="T38" fmla="*/ 0 w 42"/>
                <a:gd name="T39" fmla="*/ 0 h 29"/>
                <a:gd name="T40" fmla="*/ 0 w 42"/>
                <a:gd name="T41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2" h="29">
                  <a:moveTo>
                    <a:pt x="0" y="7"/>
                  </a:moveTo>
                  <a:lnTo>
                    <a:pt x="0" y="7"/>
                  </a:lnTo>
                  <a:lnTo>
                    <a:pt x="7" y="7"/>
                  </a:lnTo>
                  <a:lnTo>
                    <a:pt x="13" y="8"/>
                  </a:lnTo>
                  <a:lnTo>
                    <a:pt x="17" y="10"/>
                  </a:lnTo>
                  <a:lnTo>
                    <a:pt x="23" y="15"/>
                  </a:lnTo>
                  <a:lnTo>
                    <a:pt x="28" y="17"/>
                  </a:lnTo>
                  <a:lnTo>
                    <a:pt x="30" y="22"/>
                  </a:lnTo>
                  <a:lnTo>
                    <a:pt x="33" y="27"/>
                  </a:lnTo>
                  <a:lnTo>
                    <a:pt x="36" y="29"/>
                  </a:lnTo>
                  <a:lnTo>
                    <a:pt x="42" y="27"/>
                  </a:lnTo>
                  <a:lnTo>
                    <a:pt x="40" y="22"/>
                  </a:lnTo>
                  <a:lnTo>
                    <a:pt x="37" y="17"/>
                  </a:lnTo>
                  <a:lnTo>
                    <a:pt x="32" y="13"/>
                  </a:lnTo>
                  <a:lnTo>
                    <a:pt x="28" y="8"/>
                  </a:lnTo>
                  <a:lnTo>
                    <a:pt x="22" y="3"/>
                  </a:lnTo>
                  <a:lnTo>
                    <a:pt x="15" y="1"/>
                  </a:lnTo>
                  <a:lnTo>
                    <a:pt x="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3" name="Freeform 235"/>
            <p:cNvSpPr>
              <a:spLocks/>
            </p:cNvSpPr>
            <p:nvPr/>
          </p:nvSpPr>
          <p:spPr bwMode="auto">
            <a:xfrm>
              <a:off x="3553" y="1990"/>
              <a:ext cx="22" cy="11"/>
            </a:xfrm>
            <a:custGeom>
              <a:avLst/>
              <a:gdLst>
                <a:gd name="T0" fmla="*/ 7 w 45"/>
                <a:gd name="T1" fmla="*/ 22 h 22"/>
                <a:gd name="T2" fmla="*/ 6 w 45"/>
                <a:gd name="T3" fmla="*/ 22 h 22"/>
                <a:gd name="T4" fmla="*/ 8 w 45"/>
                <a:gd name="T5" fmla="*/ 22 h 22"/>
                <a:gd name="T6" fmla="*/ 11 w 45"/>
                <a:gd name="T7" fmla="*/ 20 h 22"/>
                <a:gd name="T8" fmla="*/ 14 w 45"/>
                <a:gd name="T9" fmla="*/ 17 h 22"/>
                <a:gd name="T10" fmla="*/ 20 w 45"/>
                <a:gd name="T11" fmla="*/ 15 h 22"/>
                <a:gd name="T12" fmla="*/ 25 w 45"/>
                <a:gd name="T13" fmla="*/ 13 h 22"/>
                <a:gd name="T14" fmla="*/ 32 w 45"/>
                <a:gd name="T15" fmla="*/ 10 h 22"/>
                <a:gd name="T16" fmla="*/ 38 w 45"/>
                <a:gd name="T17" fmla="*/ 8 h 22"/>
                <a:gd name="T18" fmla="*/ 45 w 45"/>
                <a:gd name="T19" fmla="*/ 7 h 22"/>
                <a:gd name="T20" fmla="*/ 45 w 45"/>
                <a:gd name="T21" fmla="*/ 0 h 22"/>
                <a:gd name="T22" fmla="*/ 38 w 45"/>
                <a:gd name="T23" fmla="*/ 1 h 22"/>
                <a:gd name="T24" fmla="*/ 30 w 45"/>
                <a:gd name="T25" fmla="*/ 3 h 22"/>
                <a:gd name="T26" fmla="*/ 23 w 45"/>
                <a:gd name="T27" fmla="*/ 6 h 22"/>
                <a:gd name="T28" fmla="*/ 17 w 45"/>
                <a:gd name="T29" fmla="*/ 8 h 22"/>
                <a:gd name="T30" fmla="*/ 11 w 45"/>
                <a:gd name="T31" fmla="*/ 10 h 22"/>
                <a:gd name="T32" fmla="*/ 7 w 45"/>
                <a:gd name="T33" fmla="*/ 13 h 22"/>
                <a:gd name="T34" fmla="*/ 3 w 45"/>
                <a:gd name="T35" fmla="*/ 15 h 22"/>
                <a:gd name="T36" fmla="*/ 1 w 45"/>
                <a:gd name="T37" fmla="*/ 17 h 22"/>
                <a:gd name="T38" fmla="*/ 0 w 45"/>
                <a:gd name="T39" fmla="*/ 17 h 22"/>
                <a:gd name="T40" fmla="*/ 7 w 45"/>
                <a:gd name="T4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5" h="22">
                  <a:moveTo>
                    <a:pt x="7" y="22"/>
                  </a:moveTo>
                  <a:lnTo>
                    <a:pt x="6" y="22"/>
                  </a:lnTo>
                  <a:lnTo>
                    <a:pt x="8" y="22"/>
                  </a:lnTo>
                  <a:lnTo>
                    <a:pt x="11" y="20"/>
                  </a:lnTo>
                  <a:lnTo>
                    <a:pt x="14" y="17"/>
                  </a:lnTo>
                  <a:lnTo>
                    <a:pt x="20" y="15"/>
                  </a:lnTo>
                  <a:lnTo>
                    <a:pt x="25" y="13"/>
                  </a:lnTo>
                  <a:lnTo>
                    <a:pt x="32" y="10"/>
                  </a:lnTo>
                  <a:lnTo>
                    <a:pt x="38" y="8"/>
                  </a:lnTo>
                  <a:lnTo>
                    <a:pt x="45" y="7"/>
                  </a:lnTo>
                  <a:lnTo>
                    <a:pt x="45" y="0"/>
                  </a:lnTo>
                  <a:lnTo>
                    <a:pt x="38" y="1"/>
                  </a:lnTo>
                  <a:lnTo>
                    <a:pt x="30" y="3"/>
                  </a:lnTo>
                  <a:lnTo>
                    <a:pt x="23" y="6"/>
                  </a:lnTo>
                  <a:lnTo>
                    <a:pt x="17" y="8"/>
                  </a:lnTo>
                  <a:lnTo>
                    <a:pt x="11" y="10"/>
                  </a:lnTo>
                  <a:lnTo>
                    <a:pt x="7" y="13"/>
                  </a:lnTo>
                  <a:lnTo>
                    <a:pt x="3" y="15"/>
                  </a:lnTo>
                  <a:lnTo>
                    <a:pt x="1" y="17"/>
                  </a:lnTo>
                  <a:lnTo>
                    <a:pt x="0" y="17"/>
                  </a:lnTo>
                  <a:lnTo>
                    <a:pt x="7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4" name="Freeform 236"/>
            <p:cNvSpPr>
              <a:spLocks/>
            </p:cNvSpPr>
            <p:nvPr/>
          </p:nvSpPr>
          <p:spPr bwMode="auto">
            <a:xfrm>
              <a:off x="3551" y="1994"/>
              <a:ext cx="5" cy="9"/>
            </a:xfrm>
            <a:custGeom>
              <a:avLst/>
              <a:gdLst>
                <a:gd name="T0" fmla="*/ 7 w 12"/>
                <a:gd name="T1" fmla="*/ 0 h 17"/>
                <a:gd name="T2" fmla="*/ 7 w 12"/>
                <a:gd name="T3" fmla="*/ 0 h 17"/>
                <a:gd name="T4" fmla="*/ 2 w 12"/>
                <a:gd name="T5" fmla="*/ 6 h 17"/>
                <a:gd name="T6" fmla="*/ 0 w 12"/>
                <a:gd name="T7" fmla="*/ 12 h 17"/>
                <a:gd name="T8" fmla="*/ 6 w 12"/>
                <a:gd name="T9" fmla="*/ 17 h 17"/>
                <a:gd name="T10" fmla="*/ 12 w 12"/>
                <a:gd name="T11" fmla="*/ 14 h 17"/>
                <a:gd name="T12" fmla="*/ 5 w 12"/>
                <a:gd name="T13" fmla="*/ 9 h 17"/>
                <a:gd name="T14" fmla="*/ 6 w 12"/>
                <a:gd name="T15" fmla="*/ 8 h 17"/>
                <a:gd name="T16" fmla="*/ 7 w 12"/>
                <a:gd name="T17" fmla="*/ 12 h 17"/>
                <a:gd name="T18" fmla="*/ 8 w 12"/>
                <a:gd name="T19" fmla="*/ 10 h 17"/>
                <a:gd name="T20" fmla="*/ 12 w 12"/>
                <a:gd name="T21" fmla="*/ 7 h 17"/>
                <a:gd name="T22" fmla="*/ 12 w 12"/>
                <a:gd name="T23" fmla="*/ 7 h 17"/>
                <a:gd name="T24" fmla="*/ 7 w 12"/>
                <a:gd name="T2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7" y="0"/>
                  </a:lnTo>
                  <a:lnTo>
                    <a:pt x="2" y="6"/>
                  </a:lnTo>
                  <a:lnTo>
                    <a:pt x="0" y="12"/>
                  </a:lnTo>
                  <a:lnTo>
                    <a:pt x="6" y="17"/>
                  </a:lnTo>
                  <a:lnTo>
                    <a:pt x="12" y="14"/>
                  </a:lnTo>
                  <a:lnTo>
                    <a:pt x="5" y="9"/>
                  </a:lnTo>
                  <a:lnTo>
                    <a:pt x="6" y="8"/>
                  </a:lnTo>
                  <a:lnTo>
                    <a:pt x="7" y="12"/>
                  </a:lnTo>
                  <a:lnTo>
                    <a:pt x="8" y="10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5" name="Freeform 237"/>
            <p:cNvSpPr>
              <a:spLocks/>
            </p:cNvSpPr>
            <p:nvPr/>
          </p:nvSpPr>
          <p:spPr bwMode="auto">
            <a:xfrm>
              <a:off x="3554" y="1986"/>
              <a:ext cx="34" cy="12"/>
            </a:xfrm>
            <a:custGeom>
              <a:avLst/>
              <a:gdLst>
                <a:gd name="T0" fmla="*/ 60 w 67"/>
                <a:gd name="T1" fmla="*/ 9 h 23"/>
                <a:gd name="T2" fmla="*/ 65 w 67"/>
                <a:gd name="T3" fmla="*/ 3 h 23"/>
                <a:gd name="T4" fmla="*/ 53 w 67"/>
                <a:gd name="T5" fmla="*/ 1 h 23"/>
                <a:gd name="T6" fmla="*/ 43 w 67"/>
                <a:gd name="T7" fmla="*/ 0 h 23"/>
                <a:gd name="T8" fmla="*/ 34 w 67"/>
                <a:gd name="T9" fmla="*/ 2 h 23"/>
                <a:gd name="T10" fmla="*/ 24 w 67"/>
                <a:gd name="T11" fmla="*/ 5 h 23"/>
                <a:gd name="T12" fmla="*/ 18 w 67"/>
                <a:gd name="T13" fmla="*/ 7 h 23"/>
                <a:gd name="T14" fmla="*/ 9 w 67"/>
                <a:gd name="T15" fmla="*/ 10 h 23"/>
                <a:gd name="T16" fmla="*/ 5 w 67"/>
                <a:gd name="T17" fmla="*/ 14 h 23"/>
                <a:gd name="T18" fmla="*/ 0 w 67"/>
                <a:gd name="T19" fmla="*/ 16 h 23"/>
                <a:gd name="T20" fmla="*/ 5 w 67"/>
                <a:gd name="T21" fmla="*/ 23 h 23"/>
                <a:gd name="T22" fmla="*/ 9 w 67"/>
                <a:gd name="T23" fmla="*/ 21 h 23"/>
                <a:gd name="T24" fmla="*/ 14 w 67"/>
                <a:gd name="T25" fmla="*/ 17 h 23"/>
                <a:gd name="T26" fmla="*/ 20 w 67"/>
                <a:gd name="T27" fmla="*/ 14 h 23"/>
                <a:gd name="T28" fmla="*/ 27 w 67"/>
                <a:gd name="T29" fmla="*/ 11 h 23"/>
                <a:gd name="T30" fmla="*/ 34 w 67"/>
                <a:gd name="T31" fmla="*/ 9 h 23"/>
                <a:gd name="T32" fmla="*/ 43 w 67"/>
                <a:gd name="T33" fmla="*/ 9 h 23"/>
                <a:gd name="T34" fmla="*/ 53 w 67"/>
                <a:gd name="T35" fmla="*/ 8 h 23"/>
                <a:gd name="T36" fmla="*/ 62 w 67"/>
                <a:gd name="T37" fmla="*/ 10 h 23"/>
                <a:gd name="T38" fmla="*/ 67 w 67"/>
                <a:gd name="T39" fmla="*/ 5 h 23"/>
                <a:gd name="T40" fmla="*/ 62 w 67"/>
                <a:gd name="T41" fmla="*/ 10 h 23"/>
                <a:gd name="T42" fmla="*/ 66 w 67"/>
                <a:gd name="T43" fmla="*/ 10 h 23"/>
                <a:gd name="T44" fmla="*/ 67 w 67"/>
                <a:gd name="T45" fmla="*/ 8 h 23"/>
                <a:gd name="T46" fmla="*/ 67 w 67"/>
                <a:gd name="T47" fmla="*/ 5 h 23"/>
                <a:gd name="T48" fmla="*/ 65 w 67"/>
                <a:gd name="T49" fmla="*/ 3 h 23"/>
                <a:gd name="T50" fmla="*/ 60 w 67"/>
                <a:gd name="T51" fmla="*/ 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7" h="23">
                  <a:moveTo>
                    <a:pt x="60" y="9"/>
                  </a:moveTo>
                  <a:lnTo>
                    <a:pt x="65" y="3"/>
                  </a:lnTo>
                  <a:lnTo>
                    <a:pt x="53" y="1"/>
                  </a:lnTo>
                  <a:lnTo>
                    <a:pt x="43" y="0"/>
                  </a:lnTo>
                  <a:lnTo>
                    <a:pt x="34" y="2"/>
                  </a:lnTo>
                  <a:lnTo>
                    <a:pt x="24" y="5"/>
                  </a:lnTo>
                  <a:lnTo>
                    <a:pt x="18" y="7"/>
                  </a:lnTo>
                  <a:lnTo>
                    <a:pt x="9" y="10"/>
                  </a:lnTo>
                  <a:lnTo>
                    <a:pt x="5" y="14"/>
                  </a:lnTo>
                  <a:lnTo>
                    <a:pt x="0" y="16"/>
                  </a:lnTo>
                  <a:lnTo>
                    <a:pt x="5" y="23"/>
                  </a:lnTo>
                  <a:lnTo>
                    <a:pt x="9" y="21"/>
                  </a:lnTo>
                  <a:lnTo>
                    <a:pt x="14" y="17"/>
                  </a:lnTo>
                  <a:lnTo>
                    <a:pt x="20" y="14"/>
                  </a:lnTo>
                  <a:lnTo>
                    <a:pt x="27" y="11"/>
                  </a:lnTo>
                  <a:lnTo>
                    <a:pt x="34" y="9"/>
                  </a:lnTo>
                  <a:lnTo>
                    <a:pt x="43" y="9"/>
                  </a:lnTo>
                  <a:lnTo>
                    <a:pt x="53" y="8"/>
                  </a:lnTo>
                  <a:lnTo>
                    <a:pt x="62" y="10"/>
                  </a:lnTo>
                  <a:lnTo>
                    <a:pt x="67" y="5"/>
                  </a:lnTo>
                  <a:lnTo>
                    <a:pt x="62" y="10"/>
                  </a:lnTo>
                  <a:lnTo>
                    <a:pt x="66" y="10"/>
                  </a:lnTo>
                  <a:lnTo>
                    <a:pt x="67" y="8"/>
                  </a:lnTo>
                  <a:lnTo>
                    <a:pt x="67" y="5"/>
                  </a:lnTo>
                  <a:lnTo>
                    <a:pt x="65" y="3"/>
                  </a:lnTo>
                  <a:lnTo>
                    <a:pt x="6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6" name="Freeform 238"/>
            <p:cNvSpPr>
              <a:spLocks/>
            </p:cNvSpPr>
            <p:nvPr/>
          </p:nvSpPr>
          <p:spPr bwMode="auto">
            <a:xfrm>
              <a:off x="3582" y="1978"/>
              <a:ext cx="9" cy="13"/>
            </a:xfrm>
            <a:custGeom>
              <a:avLst/>
              <a:gdLst>
                <a:gd name="T0" fmla="*/ 18 w 18"/>
                <a:gd name="T1" fmla="*/ 0 h 24"/>
                <a:gd name="T2" fmla="*/ 18 w 18"/>
                <a:gd name="T3" fmla="*/ 0 h 24"/>
                <a:gd name="T4" fmla="*/ 6 w 18"/>
                <a:gd name="T5" fmla="*/ 0 h 24"/>
                <a:gd name="T6" fmla="*/ 0 w 18"/>
                <a:gd name="T7" fmla="*/ 7 h 24"/>
                <a:gd name="T8" fmla="*/ 1 w 18"/>
                <a:gd name="T9" fmla="*/ 16 h 24"/>
                <a:gd name="T10" fmla="*/ 4 w 18"/>
                <a:gd name="T11" fmla="*/ 24 h 24"/>
                <a:gd name="T12" fmla="*/ 11 w 18"/>
                <a:gd name="T13" fmla="*/ 20 h 24"/>
                <a:gd name="T14" fmla="*/ 8 w 18"/>
                <a:gd name="T15" fmla="*/ 14 h 24"/>
                <a:gd name="T16" fmla="*/ 6 w 18"/>
                <a:gd name="T17" fmla="*/ 9 h 24"/>
                <a:gd name="T18" fmla="*/ 9 w 18"/>
                <a:gd name="T19" fmla="*/ 7 h 24"/>
                <a:gd name="T20" fmla="*/ 18 w 18"/>
                <a:gd name="T21" fmla="*/ 7 h 24"/>
                <a:gd name="T22" fmla="*/ 18 w 18"/>
                <a:gd name="T23" fmla="*/ 7 h 24"/>
                <a:gd name="T24" fmla="*/ 18 w 18"/>
                <a:gd name="T2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24">
                  <a:moveTo>
                    <a:pt x="18" y="0"/>
                  </a:moveTo>
                  <a:lnTo>
                    <a:pt x="18" y="0"/>
                  </a:lnTo>
                  <a:lnTo>
                    <a:pt x="6" y="0"/>
                  </a:lnTo>
                  <a:lnTo>
                    <a:pt x="0" y="7"/>
                  </a:lnTo>
                  <a:lnTo>
                    <a:pt x="1" y="16"/>
                  </a:lnTo>
                  <a:lnTo>
                    <a:pt x="4" y="24"/>
                  </a:lnTo>
                  <a:lnTo>
                    <a:pt x="11" y="20"/>
                  </a:lnTo>
                  <a:lnTo>
                    <a:pt x="8" y="14"/>
                  </a:lnTo>
                  <a:lnTo>
                    <a:pt x="6" y="9"/>
                  </a:lnTo>
                  <a:lnTo>
                    <a:pt x="9" y="7"/>
                  </a:lnTo>
                  <a:lnTo>
                    <a:pt x="18" y="7"/>
                  </a:lnTo>
                  <a:lnTo>
                    <a:pt x="18" y="7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7" name="Freeform 239"/>
            <p:cNvSpPr>
              <a:spLocks/>
            </p:cNvSpPr>
            <p:nvPr/>
          </p:nvSpPr>
          <p:spPr bwMode="auto">
            <a:xfrm>
              <a:off x="3591" y="1978"/>
              <a:ext cx="29" cy="20"/>
            </a:xfrm>
            <a:custGeom>
              <a:avLst/>
              <a:gdLst>
                <a:gd name="T0" fmla="*/ 51 w 58"/>
                <a:gd name="T1" fmla="*/ 37 h 39"/>
                <a:gd name="T2" fmla="*/ 55 w 58"/>
                <a:gd name="T3" fmla="*/ 32 h 39"/>
                <a:gd name="T4" fmla="*/ 54 w 58"/>
                <a:gd name="T5" fmla="*/ 30 h 39"/>
                <a:gd name="T6" fmla="*/ 50 w 58"/>
                <a:gd name="T7" fmla="*/ 26 h 39"/>
                <a:gd name="T8" fmla="*/ 43 w 58"/>
                <a:gd name="T9" fmla="*/ 22 h 39"/>
                <a:gd name="T10" fmla="*/ 36 w 58"/>
                <a:gd name="T11" fmla="*/ 16 h 39"/>
                <a:gd name="T12" fmla="*/ 28 w 58"/>
                <a:gd name="T13" fmla="*/ 12 h 39"/>
                <a:gd name="T14" fmla="*/ 17 w 58"/>
                <a:gd name="T15" fmla="*/ 6 h 39"/>
                <a:gd name="T16" fmla="*/ 9 w 58"/>
                <a:gd name="T17" fmla="*/ 2 h 39"/>
                <a:gd name="T18" fmla="*/ 0 w 58"/>
                <a:gd name="T19" fmla="*/ 0 h 39"/>
                <a:gd name="T20" fmla="*/ 0 w 58"/>
                <a:gd name="T21" fmla="*/ 7 h 39"/>
                <a:gd name="T22" fmla="*/ 7 w 58"/>
                <a:gd name="T23" fmla="*/ 9 h 39"/>
                <a:gd name="T24" fmla="*/ 15 w 58"/>
                <a:gd name="T25" fmla="*/ 13 h 39"/>
                <a:gd name="T26" fmla="*/ 23 w 58"/>
                <a:gd name="T27" fmla="*/ 18 h 39"/>
                <a:gd name="T28" fmla="*/ 31 w 58"/>
                <a:gd name="T29" fmla="*/ 23 h 39"/>
                <a:gd name="T30" fmla="*/ 38 w 58"/>
                <a:gd name="T31" fmla="*/ 29 h 39"/>
                <a:gd name="T32" fmla="*/ 45 w 58"/>
                <a:gd name="T33" fmla="*/ 33 h 39"/>
                <a:gd name="T34" fmla="*/ 50 w 58"/>
                <a:gd name="T35" fmla="*/ 37 h 39"/>
                <a:gd name="T36" fmla="*/ 53 w 58"/>
                <a:gd name="T37" fmla="*/ 39 h 39"/>
                <a:gd name="T38" fmla="*/ 58 w 58"/>
                <a:gd name="T39" fmla="*/ 35 h 39"/>
                <a:gd name="T40" fmla="*/ 53 w 58"/>
                <a:gd name="T41" fmla="*/ 39 h 39"/>
                <a:gd name="T42" fmla="*/ 56 w 58"/>
                <a:gd name="T43" fmla="*/ 39 h 39"/>
                <a:gd name="T44" fmla="*/ 58 w 58"/>
                <a:gd name="T45" fmla="*/ 37 h 39"/>
                <a:gd name="T46" fmla="*/ 58 w 58"/>
                <a:gd name="T47" fmla="*/ 33 h 39"/>
                <a:gd name="T48" fmla="*/ 55 w 58"/>
                <a:gd name="T49" fmla="*/ 32 h 39"/>
                <a:gd name="T50" fmla="*/ 51 w 58"/>
                <a:gd name="T51" fmla="*/ 3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8" h="39">
                  <a:moveTo>
                    <a:pt x="51" y="37"/>
                  </a:moveTo>
                  <a:lnTo>
                    <a:pt x="55" y="32"/>
                  </a:lnTo>
                  <a:lnTo>
                    <a:pt x="54" y="30"/>
                  </a:lnTo>
                  <a:lnTo>
                    <a:pt x="50" y="26"/>
                  </a:lnTo>
                  <a:lnTo>
                    <a:pt x="43" y="22"/>
                  </a:lnTo>
                  <a:lnTo>
                    <a:pt x="36" y="16"/>
                  </a:lnTo>
                  <a:lnTo>
                    <a:pt x="28" y="12"/>
                  </a:lnTo>
                  <a:lnTo>
                    <a:pt x="17" y="6"/>
                  </a:lnTo>
                  <a:lnTo>
                    <a:pt x="9" y="2"/>
                  </a:lnTo>
                  <a:lnTo>
                    <a:pt x="0" y="0"/>
                  </a:lnTo>
                  <a:lnTo>
                    <a:pt x="0" y="7"/>
                  </a:lnTo>
                  <a:lnTo>
                    <a:pt x="7" y="9"/>
                  </a:lnTo>
                  <a:lnTo>
                    <a:pt x="15" y="13"/>
                  </a:lnTo>
                  <a:lnTo>
                    <a:pt x="23" y="18"/>
                  </a:lnTo>
                  <a:lnTo>
                    <a:pt x="31" y="23"/>
                  </a:lnTo>
                  <a:lnTo>
                    <a:pt x="38" y="29"/>
                  </a:lnTo>
                  <a:lnTo>
                    <a:pt x="45" y="33"/>
                  </a:lnTo>
                  <a:lnTo>
                    <a:pt x="50" y="37"/>
                  </a:lnTo>
                  <a:lnTo>
                    <a:pt x="53" y="39"/>
                  </a:lnTo>
                  <a:lnTo>
                    <a:pt x="58" y="35"/>
                  </a:lnTo>
                  <a:lnTo>
                    <a:pt x="53" y="39"/>
                  </a:lnTo>
                  <a:lnTo>
                    <a:pt x="56" y="39"/>
                  </a:lnTo>
                  <a:lnTo>
                    <a:pt x="58" y="37"/>
                  </a:lnTo>
                  <a:lnTo>
                    <a:pt x="58" y="33"/>
                  </a:lnTo>
                  <a:lnTo>
                    <a:pt x="55" y="32"/>
                  </a:lnTo>
                  <a:lnTo>
                    <a:pt x="51" y="3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8" name="Freeform 240"/>
            <p:cNvSpPr>
              <a:spLocks/>
            </p:cNvSpPr>
            <p:nvPr/>
          </p:nvSpPr>
          <p:spPr bwMode="auto">
            <a:xfrm>
              <a:off x="3611" y="1979"/>
              <a:ext cx="9" cy="18"/>
            </a:xfrm>
            <a:custGeom>
              <a:avLst/>
              <a:gdLst>
                <a:gd name="T0" fmla="*/ 4 w 19"/>
                <a:gd name="T1" fmla="*/ 0 h 36"/>
                <a:gd name="T2" fmla="*/ 0 w 19"/>
                <a:gd name="T3" fmla="*/ 6 h 36"/>
                <a:gd name="T4" fmla="*/ 1 w 19"/>
                <a:gd name="T5" fmla="*/ 8 h 36"/>
                <a:gd name="T6" fmla="*/ 4 w 19"/>
                <a:gd name="T7" fmla="*/ 14 h 36"/>
                <a:gd name="T8" fmla="*/ 7 w 19"/>
                <a:gd name="T9" fmla="*/ 23 h 36"/>
                <a:gd name="T10" fmla="*/ 12 w 19"/>
                <a:gd name="T11" fmla="*/ 36 h 36"/>
                <a:gd name="T12" fmla="*/ 19 w 19"/>
                <a:gd name="T13" fmla="*/ 34 h 36"/>
                <a:gd name="T14" fmla="*/ 14 w 19"/>
                <a:gd name="T15" fmla="*/ 21 h 36"/>
                <a:gd name="T16" fmla="*/ 11 w 19"/>
                <a:gd name="T17" fmla="*/ 12 h 36"/>
                <a:gd name="T18" fmla="*/ 8 w 19"/>
                <a:gd name="T19" fmla="*/ 6 h 36"/>
                <a:gd name="T20" fmla="*/ 5 w 19"/>
                <a:gd name="T21" fmla="*/ 1 h 36"/>
                <a:gd name="T22" fmla="*/ 1 w 19"/>
                <a:gd name="T23" fmla="*/ 7 h 36"/>
                <a:gd name="T24" fmla="*/ 5 w 19"/>
                <a:gd name="T25" fmla="*/ 1 h 36"/>
                <a:gd name="T26" fmla="*/ 2 w 19"/>
                <a:gd name="T27" fmla="*/ 0 h 36"/>
                <a:gd name="T28" fmla="*/ 1 w 19"/>
                <a:gd name="T29" fmla="*/ 1 h 36"/>
                <a:gd name="T30" fmla="*/ 0 w 19"/>
                <a:gd name="T31" fmla="*/ 4 h 36"/>
                <a:gd name="T32" fmla="*/ 0 w 19"/>
                <a:gd name="T33" fmla="*/ 6 h 36"/>
                <a:gd name="T34" fmla="*/ 4 w 19"/>
                <a:gd name="T3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36">
                  <a:moveTo>
                    <a:pt x="4" y="0"/>
                  </a:moveTo>
                  <a:lnTo>
                    <a:pt x="0" y="6"/>
                  </a:lnTo>
                  <a:lnTo>
                    <a:pt x="1" y="8"/>
                  </a:lnTo>
                  <a:lnTo>
                    <a:pt x="4" y="14"/>
                  </a:lnTo>
                  <a:lnTo>
                    <a:pt x="7" y="23"/>
                  </a:lnTo>
                  <a:lnTo>
                    <a:pt x="12" y="36"/>
                  </a:lnTo>
                  <a:lnTo>
                    <a:pt x="19" y="34"/>
                  </a:lnTo>
                  <a:lnTo>
                    <a:pt x="14" y="21"/>
                  </a:lnTo>
                  <a:lnTo>
                    <a:pt x="11" y="12"/>
                  </a:lnTo>
                  <a:lnTo>
                    <a:pt x="8" y="6"/>
                  </a:lnTo>
                  <a:lnTo>
                    <a:pt x="5" y="1"/>
                  </a:lnTo>
                  <a:lnTo>
                    <a:pt x="1" y="7"/>
                  </a:lnTo>
                  <a:lnTo>
                    <a:pt x="5" y="1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9" name="Freeform 241"/>
            <p:cNvSpPr>
              <a:spLocks/>
            </p:cNvSpPr>
            <p:nvPr/>
          </p:nvSpPr>
          <p:spPr bwMode="auto">
            <a:xfrm>
              <a:off x="3611" y="1979"/>
              <a:ext cx="17" cy="19"/>
            </a:xfrm>
            <a:custGeom>
              <a:avLst/>
              <a:gdLst>
                <a:gd name="T0" fmla="*/ 28 w 35"/>
                <a:gd name="T1" fmla="*/ 34 h 38"/>
                <a:gd name="T2" fmla="*/ 35 w 35"/>
                <a:gd name="T3" fmla="*/ 31 h 38"/>
                <a:gd name="T4" fmla="*/ 30 w 35"/>
                <a:gd name="T5" fmla="*/ 24 h 38"/>
                <a:gd name="T6" fmla="*/ 21 w 35"/>
                <a:gd name="T7" fmla="*/ 15 h 38"/>
                <a:gd name="T8" fmla="*/ 12 w 35"/>
                <a:gd name="T9" fmla="*/ 5 h 38"/>
                <a:gd name="T10" fmla="*/ 3 w 35"/>
                <a:gd name="T11" fmla="*/ 0 h 38"/>
                <a:gd name="T12" fmla="*/ 0 w 35"/>
                <a:gd name="T13" fmla="*/ 7 h 38"/>
                <a:gd name="T14" fmla="*/ 7 w 35"/>
                <a:gd name="T15" fmla="*/ 12 h 38"/>
                <a:gd name="T16" fmla="*/ 16 w 35"/>
                <a:gd name="T17" fmla="*/ 20 h 38"/>
                <a:gd name="T18" fmla="*/ 23 w 35"/>
                <a:gd name="T19" fmla="*/ 29 h 38"/>
                <a:gd name="T20" fmla="*/ 28 w 35"/>
                <a:gd name="T21" fmla="*/ 36 h 38"/>
                <a:gd name="T22" fmla="*/ 35 w 35"/>
                <a:gd name="T23" fmla="*/ 34 h 38"/>
                <a:gd name="T24" fmla="*/ 28 w 35"/>
                <a:gd name="T25" fmla="*/ 36 h 38"/>
                <a:gd name="T26" fmla="*/ 30 w 35"/>
                <a:gd name="T27" fmla="*/ 38 h 38"/>
                <a:gd name="T28" fmla="*/ 34 w 35"/>
                <a:gd name="T29" fmla="*/ 37 h 38"/>
                <a:gd name="T30" fmla="*/ 35 w 35"/>
                <a:gd name="T31" fmla="*/ 35 h 38"/>
                <a:gd name="T32" fmla="*/ 35 w 35"/>
                <a:gd name="T33" fmla="*/ 31 h 38"/>
                <a:gd name="T34" fmla="*/ 28 w 35"/>
                <a:gd name="T35" fmla="*/ 3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" h="38">
                  <a:moveTo>
                    <a:pt x="28" y="34"/>
                  </a:moveTo>
                  <a:lnTo>
                    <a:pt x="35" y="31"/>
                  </a:lnTo>
                  <a:lnTo>
                    <a:pt x="30" y="24"/>
                  </a:lnTo>
                  <a:lnTo>
                    <a:pt x="21" y="15"/>
                  </a:lnTo>
                  <a:lnTo>
                    <a:pt x="12" y="5"/>
                  </a:lnTo>
                  <a:lnTo>
                    <a:pt x="3" y="0"/>
                  </a:lnTo>
                  <a:lnTo>
                    <a:pt x="0" y="7"/>
                  </a:lnTo>
                  <a:lnTo>
                    <a:pt x="7" y="12"/>
                  </a:lnTo>
                  <a:lnTo>
                    <a:pt x="16" y="20"/>
                  </a:lnTo>
                  <a:lnTo>
                    <a:pt x="23" y="29"/>
                  </a:lnTo>
                  <a:lnTo>
                    <a:pt x="28" y="36"/>
                  </a:lnTo>
                  <a:lnTo>
                    <a:pt x="35" y="34"/>
                  </a:lnTo>
                  <a:lnTo>
                    <a:pt x="28" y="36"/>
                  </a:lnTo>
                  <a:lnTo>
                    <a:pt x="30" y="38"/>
                  </a:lnTo>
                  <a:lnTo>
                    <a:pt x="34" y="37"/>
                  </a:lnTo>
                  <a:lnTo>
                    <a:pt x="35" y="35"/>
                  </a:lnTo>
                  <a:lnTo>
                    <a:pt x="35" y="31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0" name="Freeform 242"/>
            <p:cNvSpPr>
              <a:spLocks/>
            </p:cNvSpPr>
            <p:nvPr/>
          </p:nvSpPr>
          <p:spPr bwMode="auto">
            <a:xfrm>
              <a:off x="3625" y="1980"/>
              <a:ext cx="8" cy="16"/>
            </a:xfrm>
            <a:custGeom>
              <a:avLst/>
              <a:gdLst>
                <a:gd name="T0" fmla="*/ 13 w 16"/>
                <a:gd name="T1" fmla="*/ 2 h 32"/>
                <a:gd name="T2" fmla="*/ 7 w 16"/>
                <a:gd name="T3" fmla="*/ 5 h 32"/>
                <a:gd name="T4" fmla="*/ 7 w 16"/>
                <a:gd name="T5" fmla="*/ 9 h 32"/>
                <a:gd name="T6" fmla="*/ 5 w 16"/>
                <a:gd name="T7" fmla="*/ 15 h 32"/>
                <a:gd name="T8" fmla="*/ 2 w 16"/>
                <a:gd name="T9" fmla="*/ 22 h 32"/>
                <a:gd name="T10" fmla="*/ 0 w 16"/>
                <a:gd name="T11" fmla="*/ 32 h 32"/>
                <a:gd name="T12" fmla="*/ 7 w 16"/>
                <a:gd name="T13" fmla="*/ 32 h 32"/>
                <a:gd name="T14" fmla="*/ 9 w 16"/>
                <a:gd name="T15" fmla="*/ 25 h 32"/>
                <a:gd name="T16" fmla="*/ 11 w 16"/>
                <a:gd name="T17" fmla="*/ 18 h 32"/>
                <a:gd name="T18" fmla="*/ 14 w 16"/>
                <a:gd name="T19" fmla="*/ 11 h 32"/>
                <a:gd name="T20" fmla="*/ 16 w 16"/>
                <a:gd name="T21" fmla="*/ 5 h 32"/>
                <a:gd name="T22" fmla="*/ 10 w 16"/>
                <a:gd name="T23" fmla="*/ 9 h 32"/>
                <a:gd name="T24" fmla="*/ 16 w 16"/>
                <a:gd name="T25" fmla="*/ 5 h 32"/>
                <a:gd name="T26" fmla="*/ 15 w 16"/>
                <a:gd name="T27" fmla="*/ 2 h 32"/>
                <a:gd name="T28" fmla="*/ 11 w 16"/>
                <a:gd name="T29" fmla="*/ 0 h 32"/>
                <a:gd name="T30" fmla="*/ 8 w 16"/>
                <a:gd name="T31" fmla="*/ 2 h 32"/>
                <a:gd name="T32" fmla="*/ 7 w 16"/>
                <a:gd name="T33" fmla="*/ 5 h 32"/>
                <a:gd name="T34" fmla="*/ 13 w 16"/>
                <a:gd name="T35" fmla="*/ 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" h="32">
                  <a:moveTo>
                    <a:pt x="13" y="2"/>
                  </a:moveTo>
                  <a:lnTo>
                    <a:pt x="7" y="5"/>
                  </a:lnTo>
                  <a:lnTo>
                    <a:pt x="7" y="9"/>
                  </a:lnTo>
                  <a:lnTo>
                    <a:pt x="5" y="15"/>
                  </a:lnTo>
                  <a:lnTo>
                    <a:pt x="2" y="22"/>
                  </a:lnTo>
                  <a:lnTo>
                    <a:pt x="0" y="32"/>
                  </a:lnTo>
                  <a:lnTo>
                    <a:pt x="7" y="32"/>
                  </a:lnTo>
                  <a:lnTo>
                    <a:pt x="9" y="25"/>
                  </a:lnTo>
                  <a:lnTo>
                    <a:pt x="11" y="18"/>
                  </a:lnTo>
                  <a:lnTo>
                    <a:pt x="14" y="11"/>
                  </a:lnTo>
                  <a:lnTo>
                    <a:pt x="16" y="5"/>
                  </a:lnTo>
                  <a:lnTo>
                    <a:pt x="10" y="9"/>
                  </a:lnTo>
                  <a:lnTo>
                    <a:pt x="16" y="5"/>
                  </a:lnTo>
                  <a:lnTo>
                    <a:pt x="15" y="2"/>
                  </a:lnTo>
                  <a:lnTo>
                    <a:pt x="11" y="0"/>
                  </a:lnTo>
                  <a:lnTo>
                    <a:pt x="8" y="2"/>
                  </a:lnTo>
                  <a:lnTo>
                    <a:pt x="7" y="5"/>
                  </a:lnTo>
                  <a:lnTo>
                    <a:pt x="13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1" name="Freeform 243"/>
            <p:cNvSpPr>
              <a:spLocks/>
            </p:cNvSpPr>
            <p:nvPr/>
          </p:nvSpPr>
          <p:spPr bwMode="auto">
            <a:xfrm>
              <a:off x="3630" y="1981"/>
              <a:ext cx="11" cy="12"/>
            </a:xfrm>
            <a:custGeom>
              <a:avLst/>
              <a:gdLst>
                <a:gd name="T0" fmla="*/ 15 w 22"/>
                <a:gd name="T1" fmla="*/ 18 h 24"/>
                <a:gd name="T2" fmla="*/ 22 w 22"/>
                <a:gd name="T3" fmla="*/ 19 h 24"/>
                <a:gd name="T4" fmla="*/ 20 w 22"/>
                <a:gd name="T5" fmla="*/ 13 h 24"/>
                <a:gd name="T6" fmla="*/ 14 w 22"/>
                <a:gd name="T7" fmla="*/ 9 h 24"/>
                <a:gd name="T8" fmla="*/ 10 w 22"/>
                <a:gd name="T9" fmla="*/ 3 h 24"/>
                <a:gd name="T10" fmla="*/ 3 w 22"/>
                <a:gd name="T11" fmla="*/ 0 h 24"/>
                <a:gd name="T12" fmla="*/ 0 w 22"/>
                <a:gd name="T13" fmla="*/ 7 h 24"/>
                <a:gd name="T14" fmla="*/ 5 w 22"/>
                <a:gd name="T15" fmla="*/ 10 h 24"/>
                <a:gd name="T16" fmla="*/ 10 w 22"/>
                <a:gd name="T17" fmla="*/ 13 h 24"/>
                <a:gd name="T18" fmla="*/ 13 w 22"/>
                <a:gd name="T19" fmla="*/ 18 h 24"/>
                <a:gd name="T20" fmla="*/ 15 w 22"/>
                <a:gd name="T21" fmla="*/ 21 h 24"/>
                <a:gd name="T22" fmla="*/ 22 w 22"/>
                <a:gd name="T23" fmla="*/ 23 h 24"/>
                <a:gd name="T24" fmla="*/ 15 w 22"/>
                <a:gd name="T25" fmla="*/ 21 h 24"/>
                <a:gd name="T26" fmla="*/ 18 w 22"/>
                <a:gd name="T27" fmla="*/ 24 h 24"/>
                <a:gd name="T28" fmla="*/ 20 w 22"/>
                <a:gd name="T29" fmla="*/ 24 h 24"/>
                <a:gd name="T30" fmla="*/ 22 w 22"/>
                <a:gd name="T31" fmla="*/ 23 h 24"/>
                <a:gd name="T32" fmla="*/ 22 w 22"/>
                <a:gd name="T33" fmla="*/ 19 h 24"/>
                <a:gd name="T34" fmla="*/ 15 w 22"/>
                <a:gd name="T35" fmla="*/ 1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" h="24">
                  <a:moveTo>
                    <a:pt x="15" y="18"/>
                  </a:moveTo>
                  <a:lnTo>
                    <a:pt x="22" y="19"/>
                  </a:lnTo>
                  <a:lnTo>
                    <a:pt x="20" y="13"/>
                  </a:lnTo>
                  <a:lnTo>
                    <a:pt x="14" y="9"/>
                  </a:lnTo>
                  <a:lnTo>
                    <a:pt x="10" y="3"/>
                  </a:lnTo>
                  <a:lnTo>
                    <a:pt x="3" y="0"/>
                  </a:lnTo>
                  <a:lnTo>
                    <a:pt x="0" y="7"/>
                  </a:lnTo>
                  <a:lnTo>
                    <a:pt x="5" y="10"/>
                  </a:lnTo>
                  <a:lnTo>
                    <a:pt x="10" y="13"/>
                  </a:lnTo>
                  <a:lnTo>
                    <a:pt x="13" y="18"/>
                  </a:lnTo>
                  <a:lnTo>
                    <a:pt x="15" y="21"/>
                  </a:lnTo>
                  <a:lnTo>
                    <a:pt x="22" y="23"/>
                  </a:lnTo>
                  <a:lnTo>
                    <a:pt x="15" y="21"/>
                  </a:lnTo>
                  <a:lnTo>
                    <a:pt x="18" y="24"/>
                  </a:lnTo>
                  <a:lnTo>
                    <a:pt x="20" y="24"/>
                  </a:lnTo>
                  <a:lnTo>
                    <a:pt x="22" y="23"/>
                  </a:lnTo>
                  <a:lnTo>
                    <a:pt x="22" y="19"/>
                  </a:lnTo>
                  <a:lnTo>
                    <a:pt x="15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2" name="Freeform 244"/>
            <p:cNvSpPr>
              <a:spLocks/>
            </p:cNvSpPr>
            <p:nvPr/>
          </p:nvSpPr>
          <p:spPr bwMode="auto">
            <a:xfrm>
              <a:off x="3638" y="1978"/>
              <a:ext cx="16" cy="14"/>
            </a:xfrm>
            <a:custGeom>
              <a:avLst/>
              <a:gdLst>
                <a:gd name="T0" fmla="*/ 33 w 33"/>
                <a:gd name="T1" fmla="*/ 0 h 28"/>
                <a:gd name="T2" fmla="*/ 33 w 33"/>
                <a:gd name="T3" fmla="*/ 1 h 28"/>
                <a:gd name="T4" fmla="*/ 23 w 33"/>
                <a:gd name="T5" fmla="*/ 3 h 28"/>
                <a:gd name="T6" fmla="*/ 15 w 33"/>
                <a:gd name="T7" fmla="*/ 7 h 28"/>
                <a:gd name="T8" fmla="*/ 8 w 33"/>
                <a:gd name="T9" fmla="*/ 15 h 28"/>
                <a:gd name="T10" fmla="*/ 0 w 33"/>
                <a:gd name="T11" fmla="*/ 23 h 28"/>
                <a:gd name="T12" fmla="*/ 7 w 33"/>
                <a:gd name="T13" fmla="*/ 28 h 28"/>
                <a:gd name="T14" fmla="*/ 13 w 33"/>
                <a:gd name="T15" fmla="*/ 20 h 28"/>
                <a:gd name="T16" fmla="*/ 20 w 33"/>
                <a:gd name="T17" fmla="*/ 14 h 28"/>
                <a:gd name="T18" fmla="*/ 26 w 33"/>
                <a:gd name="T19" fmla="*/ 10 h 28"/>
                <a:gd name="T20" fmla="*/ 33 w 33"/>
                <a:gd name="T21" fmla="*/ 8 h 28"/>
                <a:gd name="T22" fmla="*/ 33 w 33"/>
                <a:gd name="T23" fmla="*/ 9 h 28"/>
                <a:gd name="T24" fmla="*/ 33 w 33"/>
                <a:gd name="T2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" h="28">
                  <a:moveTo>
                    <a:pt x="33" y="0"/>
                  </a:moveTo>
                  <a:lnTo>
                    <a:pt x="33" y="1"/>
                  </a:lnTo>
                  <a:lnTo>
                    <a:pt x="23" y="3"/>
                  </a:lnTo>
                  <a:lnTo>
                    <a:pt x="15" y="7"/>
                  </a:lnTo>
                  <a:lnTo>
                    <a:pt x="8" y="15"/>
                  </a:lnTo>
                  <a:lnTo>
                    <a:pt x="0" y="23"/>
                  </a:lnTo>
                  <a:lnTo>
                    <a:pt x="7" y="28"/>
                  </a:lnTo>
                  <a:lnTo>
                    <a:pt x="13" y="20"/>
                  </a:lnTo>
                  <a:lnTo>
                    <a:pt x="20" y="14"/>
                  </a:lnTo>
                  <a:lnTo>
                    <a:pt x="26" y="10"/>
                  </a:lnTo>
                  <a:lnTo>
                    <a:pt x="33" y="8"/>
                  </a:lnTo>
                  <a:lnTo>
                    <a:pt x="33" y="9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3" name="Freeform 245"/>
            <p:cNvSpPr>
              <a:spLocks/>
            </p:cNvSpPr>
            <p:nvPr/>
          </p:nvSpPr>
          <p:spPr bwMode="auto">
            <a:xfrm>
              <a:off x="3654" y="1978"/>
              <a:ext cx="12" cy="10"/>
            </a:xfrm>
            <a:custGeom>
              <a:avLst/>
              <a:gdLst>
                <a:gd name="T0" fmla="*/ 24 w 24"/>
                <a:gd name="T1" fmla="*/ 10 h 18"/>
                <a:gd name="T2" fmla="*/ 23 w 24"/>
                <a:gd name="T3" fmla="*/ 9 h 18"/>
                <a:gd name="T4" fmla="*/ 20 w 24"/>
                <a:gd name="T5" fmla="*/ 9 h 18"/>
                <a:gd name="T6" fmla="*/ 16 w 24"/>
                <a:gd name="T7" fmla="*/ 6 h 18"/>
                <a:gd name="T8" fmla="*/ 9 w 24"/>
                <a:gd name="T9" fmla="*/ 2 h 18"/>
                <a:gd name="T10" fmla="*/ 0 w 24"/>
                <a:gd name="T11" fmla="*/ 0 h 18"/>
                <a:gd name="T12" fmla="*/ 0 w 24"/>
                <a:gd name="T13" fmla="*/ 9 h 18"/>
                <a:gd name="T14" fmla="*/ 6 w 24"/>
                <a:gd name="T15" fmla="*/ 9 h 18"/>
                <a:gd name="T16" fmla="*/ 11 w 24"/>
                <a:gd name="T17" fmla="*/ 13 h 18"/>
                <a:gd name="T18" fmla="*/ 18 w 24"/>
                <a:gd name="T19" fmla="*/ 16 h 18"/>
                <a:gd name="T20" fmla="*/ 23 w 24"/>
                <a:gd name="T21" fmla="*/ 18 h 18"/>
                <a:gd name="T22" fmla="*/ 21 w 24"/>
                <a:gd name="T23" fmla="*/ 17 h 18"/>
                <a:gd name="T24" fmla="*/ 24 w 24"/>
                <a:gd name="T25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" h="18">
                  <a:moveTo>
                    <a:pt x="24" y="10"/>
                  </a:moveTo>
                  <a:lnTo>
                    <a:pt x="23" y="9"/>
                  </a:lnTo>
                  <a:lnTo>
                    <a:pt x="20" y="9"/>
                  </a:lnTo>
                  <a:lnTo>
                    <a:pt x="16" y="6"/>
                  </a:lnTo>
                  <a:lnTo>
                    <a:pt x="9" y="2"/>
                  </a:lnTo>
                  <a:lnTo>
                    <a:pt x="0" y="0"/>
                  </a:lnTo>
                  <a:lnTo>
                    <a:pt x="0" y="9"/>
                  </a:lnTo>
                  <a:lnTo>
                    <a:pt x="6" y="9"/>
                  </a:lnTo>
                  <a:lnTo>
                    <a:pt x="11" y="13"/>
                  </a:lnTo>
                  <a:lnTo>
                    <a:pt x="18" y="16"/>
                  </a:lnTo>
                  <a:lnTo>
                    <a:pt x="23" y="18"/>
                  </a:lnTo>
                  <a:lnTo>
                    <a:pt x="21" y="17"/>
                  </a:lnTo>
                  <a:lnTo>
                    <a:pt x="24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4" name="Freeform 246"/>
            <p:cNvSpPr>
              <a:spLocks/>
            </p:cNvSpPr>
            <p:nvPr/>
          </p:nvSpPr>
          <p:spPr bwMode="auto">
            <a:xfrm>
              <a:off x="3665" y="1983"/>
              <a:ext cx="4" cy="5"/>
            </a:xfrm>
            <a:custGeom>
              <a:avLst/>
              <a:gdLst>
                <a:gd name="T0" fmla="*/ 0 w 10"/>
                <a:gd name="T1" fmla="*/ 4 h 9"/>
                <a:gd name="T2" fmla="*/ 2 w 10"/>
                <a:gd name="T3" fmla="*/ 3 h 9"/>
                <a:gd name="T4" fmla="*/ 3 w 10"/>
                <a:gd name="T5" fmla="*/ 1 h 9"/>
                <a:gd name="T6" fmla="*/ 3 w 10"/>
                <a:gd name="T7" fmla="*/ 1 h 9"/>
                <a:gd name="T8" fmla="*/ 3 w 10"/>
                <a:gd name="T9" fmla="*/ 0 h 9"/>
                <a:gd name="T10" fmla="*/ 3 w 10"/>
                <a:gd name="T11" fmla="*/ 1 h 9"/>
                <a:gd name="T12" fmla="*/ 0 w 10"/>
                <a:gd name="T13" fmla="*/ 8 h 9"/>
                <a:gd name="T14" fmla="*/ 3 w 10"/>
                <a:gd name="T15" fmla="*/ 9 h 9"/>
                <a:gd name="T16" fmla="*/ 5 w 10"/>
                <a:gd name="T17" fmla="*/ 8 h 9"/>
                <a:gd name="T18" fmla="*/ 7 w 10"/>
                <a:gd name="T19" fmla="*/ 6 h 9"/>
                <a:gd name="T20" fmla="*/ 8 w 10"/>
                <a:gd name="T21" fmla="*/ 5 h 9"/>
                <a:gd name="T22" fmla="*/ 10 w 10"/>
                <a:gd name="T23" fmla="*/ 4 h 9"/>
                <a:gd name="T24" fmla="*/ 8 w 10"/>
                <a:gd name="T25" fmla="*/ 5 h 9"/>
                <a:gd name="T26" fmla="*/ 8 w 10"/>
                <a:gd name="T27" fmla="*/ 1 h 9"/>
                <a:gd name="T28" fmla="*/ 6 w 10"/>
                <a:gd name="T29" fmla="*/ 0 h 9"/>
                <a:gd name="T30" fmla="*/ 4 w 10"/>
                <a:gd name="T31" fmla="*/ 0 h 9"/>
                <a:gd name="T32" fmla="*/ 2 w 10"/>
                <a:gd name="T33" fmla="*/ 3 h 9"/>
                <a:gd name="T34" fmla="*/ 0 w 10"/>
                <a:gd name="T35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" h="9">
                  <a:moveTo>
                    <a:pt x="0" y="4"/>
                  </a:moveTo>
                  <a:lnTo>
                    <a:pt x="2" y="3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0" y="8"/>
                  </a:lnTo>
                  <a:lnTo>
                    <a:pt x="3" y="9"/>
                  </a:lnTo>
                  <a:lnTo>
                    <a:pt x="5" y="8"/>
                  </a:lnTo>
                  <a:lnTo>
                    <a:pt x="7" y="6"/>
                  </a:lnTo>
                  <a:lnTo>
                    <a:pt x="8" y="5"/>
                  </a:lnTo>
                  <a:lnTo>
                    <a:pt x="10" y="4"/>
                  </a:lnTo>
                  <a:lnTo>
                    <a:pt x="8" y="5"/>
                  </a:lnTo>
                  <a:lnTo>
                    <a:pt x="8" y="1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3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5" name="Freeform 247"/>
            <p:cNvSpPr>
              <a:spLocks/>
            </p:cNvSpPr>
            <p:nvPr/>
          </p:nvSpPr>
          <p:spPr bwMode="auto">
            <a:xfrm>
              <a:off x="3665" y="1963"/>
              <a:ext cx="4" cy="22"/>
            </a:xfrm>
            <a:custGeom>
              <a:avLst/>
              <a:gdLst>
                <a:gd name="T0" fmla="*/ 4 w 10"/>
                <a:gd name="T1" fmla="*/ 8 h 44"/>
                <a:gd name="T2" fmla="*/ 0 w 10"/>
                <a:gd name="T3" fmla="*/ 4 h 44"/>
                <a:gd name="T4" fmla="*/ 0 w 10"/>
                <a:gd name="T5" fmla="*/ 44 h 44"/>
                <a:gd name="T6" fmla="*/ 10 w 10"/>
                <a:gd name="T7" fmla="*/ 44 h 44"/>
                <a:gd name="T8" fmla="*/ 10 w 10"/>
                <a:gd name="T9" fmla="*/ 4 h 44"/>
                <a:gd name="T10" fmla="*/ 6 w 10"/>
                <a:gd name="T11" fmla="*/ 1 h 44"/>
                <a:gd name="T12" fmla="*/ 10 w 10"/>
                <a:gd name="T13" fmla="*/ 4 h 44"/>
                <a:gd name="T14" fmla="*/ 8 w 10"/>
                <a:gd name="T15" fmla="*/ 1 h 44"/>
                <a:gd name="T16" fmla="*/ 5 w 10"/>
                <a:gd name="T17" fmla="*/ 0 h 44"/>
                <a:gd name="T18" fmla="*/ 2 w 10"/>
                <a:gd name="T19" fmla="*/ 1 h 44"/>
                <a:gd name="T20" fmla="*/ 0 w 10"/>
                <a:gd name="T21" fmla="*/ 4 h 44"/>
                <a:gd name="T22" fmla="*/ 4 w 10"/>
                <a:gd name="T23" fmla="*/ 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" h="44">
                  <a:moveTo>
                    <a:pt x="4" y="8"/>
                  </a:moveTo>
                  <a:lnTo>
                    <a:pt x="0" y="4"/>
                  </a:lnTo>
                  <a:lnTo>
                    <a:pt x="0" y="44"/>
                  </a:lnTo>
                  <a:lnTo>
                    <a:pt x="10" y="44"/>
                  </a:lnTo>
                  <a:lnTo>
                    <a:pt x="10" y="4"/>
                  </a:lnTo>
                  <a:lnTo>
                    <a:pt x="6" y="1"/>
                  </a:lnTo>
                  <a:lnTo>
                    <a:pt x="10" y="4"/>
                  </a:lnTo>
                  <a:lnTo>
                    <a:pt x="8" y="1"/>
                  </a:lnTo>
                  <a:lnTo>
                    <a:pt x="5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6" name="Freeform 248"/>
            <p:cNvSpPr>
              <a:spLocks/>
            </p:cNvSpPr>
            <p:nvPr/>
          </p:nvSpPr>
          <p:spPr bwMode="auto">
            <a:xfrm>
              <a:off x="3653" y="1959"/>
              <a:ext cx="15" cy="8"/>
            </a:xfrm>
            <a:custGeom>
              <a:avLst/>
              <a:gdLst>
                <a:gd name="T0" fmla="*/ 6 w 29"/>
                <a:gd name="T1" fmla="*/ 1 h 16"/>
                <a:gd name="T2" fmla="*/ 4 w 29"/>
                <a:gd name="T3" fmla="*/ 7 h 16"/>
                <a:gd name="T4" fmla="*/ 10 w 29"/>
                <a:gd name="T5" fmla="*/ 9 h 16"/>
                <a:gd name="T6" fmla="*/ 18 w 29"/>
                <a:gd name="T7" fmla="*/ 11 h 16"/>
                <a:gd name="T8" fmla="*/ 25 w 29"/>
                <a:gd name="T9" fmla="*/ 15 h 16"/>
                <a:gd name="T10" fmla="*/ 27 w 29"/>
                <a:gd name="T11" fmla="*/ 16 h 16"/>
                <a:gd name="T12" fmla="*/ 29 w 29"/>
                <a:gd name="T13" fmla="*/ 9 h 16"/>
                <a:gd name="T14" fmla="*/ 27 w 29"/>
                <a:gd name="T15" fmla="*/ 8 h 16"/>
                <a:gd name="T16" fmla="*/ 20 w 29"/>
                <a:gd name="T17" fmla="*/ 4 h 16"/>
                <a:gd name="T18" fmla="*/ 12 w 29"/>
                <a:gd name="T19" fmla="*/ 2 h 16"/>
                <a:gd name="T20" fmla="*/ 4 w 29"/>
                <a:gd name="T21" fmla="*/ 0 h 16"/>
                <a:gd name="T22" fmla="*/ 2 w 29"/>
                <a:gd name="T23" fmla="*/ 6 h 16"/>
                <a:gd name="T24" fmla="*/ 4 w 29"/>
                <a:gd name="T25" fmla="*/ 0 h 16"/>
                <a:gd name="T26" fmla="*/ 2 w 29"/>
                <a:gd name="T27" fmla="*/ 1 h 16"/>
                <a:gd name="T28" fmla="*/ 0 w 29"/>
                <a:gd name="T29" fmla="*/ 3 h 16"/>
                <a:gd name="T30" fmla="*/ 2 w 29"/>
                <a:gd name="T31" fmla="*/ 6 h 16"/>
                <a:gd name="T32" fmla="*/ 4 w 29"/>
                <a:gd name="T33" fmla="*/ 7 h 16"/>
                <a:gd name="T34" fmla="*/ 6 w 29"/>
                <a:gd name="T35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" h="16">
                  <a:moveTo>
                    <a:pt x="6" y="1"/>
                  </a:moveTo>
                  <a:lnTo>
                    <a:pt x="4" y="7"/>
                  </a:lnTo>
                  <a:lnTo>
                    <a:pt x="10" y="9"/>
                  </a:lnTo>
                  <a:lnTo>
                    <a:pt x="18" y="11"/>
                  </a:lnTo>
                  <a:lnTo>
                    <a:pt x="25" y="15"/>
                  </a:lnTo>
                  <a:lnTo>
                    <a:pt x="27" y="16"/>
                  </a:lnTo>
                  <a:lnTo>
                    <a:pt x="29" y="9"/>
                  </a:lnTo>
                  <a:lnTo>
                    <a:pt x="27" y="8"/>
                  </a:lnTo>
                  <a:lnTo>
                    <a:pt x="20" y="4"/>
                  </a:lnTo>
                  <a:lnTo>
                    <a:pt x="12" y="2"/>
                  </a:lnTo>
                  <a:lnTo>
                    <a:pt x="4" y="0"/>
                  </a:lnTo>
                  <a:lnTo>
                    <a:pt x="2" y="6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2" y="6"/>
                  </a:lnTo>
                  <a:lnTo>
                    <a:pt x="4" y="7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7" name="Freeform 249"/>
            <p:cNvSpPr>
              <a:spLocks/>
            </p:cNvSpPr>
            <p:nvPr/>
          </p:nvSpPr>
          <p:spPr bwMode="auto">
            <a:xfrm>
              <a:off x="3654" y="1959"/>
              <a:ext cx="7" cy="10"/>
            </a:xfrm>
            <a:custGeom>
              <a:avLst/>
              <a:gdLst>
                <a:gd name="T0" fmla="*/ 9 w 13"/>
                <a:gd name="T1" fmla="*/ 18 h 18"/>
                <a:gd name="T2" fmla="*/ 13 w 13"/>
                <a:gd name="T3" fmla="*/ 14 h 18"/>
                <a:gd name="T4" fmla="*/ 13 w 13"/>
                <a:gd name="T5" fmla="*/ 13 h 18"/>
                <a:gd name="T6" fmla="*/ 11 w 13"/>
                <a:gd name="T7" fmla="*/ 8 h 18"/>
                <a:gd name="T8" fmla="*/ 9 w 13"/>
                <a:gd name="T9" fmla="*/ 5 h 18"/>
                <a:gd name="T10" fmla="*/ 4 w 13"/>
                <a:gd name="T11" fmla="*/ 0 h 18"/>
                <a:gd name="T12" fmla="*/ 0 w 13"/>
                <a:gd name="T13" fmla="*/ 5 h 18"/>
                <a:gd name="T14" fmla="*/ 2 w 13"/>
                <a:gd name="T15" fmla="*/ 9 h 18"/>
                <a:gd name="T16" fmla="*/ 4 w 13"/>
                <a:gd name="T17" fmla="*/ 13 h 18"/>
                <a:gd name="T18" fmla="*/ 6 w 13"/>
                <a:gd name="T19" fmla="*/ 15 h 18"/>
                <a:gd name="T20" fmla="*/ 6 w 13"/>
                <a:gd name="T21" fmla="*/ 16 h 18"/>
                <a:gd name="T22" fmla="*/ 11 w 13"/>
                <a:gd name="T23" fmla="*/ 11 h 18"/>
                <a:gd name="T24" fmla="*/ 6 w 13"/>
                <a:gd name="T25" fmla="*/ 16 h 18"/>
                <a:gd name="T26" fmla="*/ 9 w 13"/>
                <a:gd name="T27" fmla="*/ 18 h 18"/>
                <a:gd name="T28" fmla="*/ 11 w 13"/>
                <a:gd name="T29" fmla="*/ 18 h 18"/>
                <a:gd name="T30" fmla="*/ 13 w 13"/>
                <a:gd name="T31" fmla="*/ 17 h 18"/>
                <a:gd name="T32" fmla="*/ 13 w 13"/>
                <a:gd name="T33" fmla="*/ 14 h 18"/>
                <a:gd name="T34" fmla="*/ 9 w 13"/>
                <a:gd name="T3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" h="18">
                  <a:moveTo>
                    <a:pt x="9" y="18"/>
                  </a:moveTo>
                  <a:lnTo>
                    <a:pt x="13" y="14"/>
                  </a:lnTo>
                  <a:lnTo>
                    <a:pt x="13" y="13"/>
                  </a:lnTo>
                  <a:lnTo>
                    <a:pt x="11" y="8"/>
                  </a:lnTo>
                  <a:lnTo>
                    <a:pt x="9" y="5"/>
                  </a:lnTo>
                  <a:lnTo>
                    <a:pt x="4" y="0"/>
                  </a:lnTo>
                  <a:lnTo>
                    <a:pt x="0" y="5"/>
                  </a:lnTo>
                  <a:lnTo>
                    <a:pt x="2" y="9"/>
                  </a:lnTo>
                  <a:lnTo>
                    <a:pt x="4" y="13"/>
                  </a:lnTo>
                  <a:lnTo>
                    <a:pt x="6" y="15"/>
                  </a:lnTo>
                  <a:lnTo>
                    <a:pt x="6" y="16"/>
                  </a:lnTo>
                  <a:lnTo>
                    <a:pt x="11" y="11"/>
                  </a:lnTo>
                  <a:lnTo>
                    <a:pt x="6" y="16"/>
                  </a:lnTo>
                  <a:lnTo>
                    <a:pt x="9" y="18"/>
                  </a:lnTo>
                  <a:lnTo>
                    <a:pt x="11" y="18"/>
                  </a:lnTo>
                  <a:lnTo>
                    <a:pt x="13" y="17"/>
                  </a:lnTo>
                  <a:lnTo>
                    <a:pt x="13" y="14"/>
                  </a:lnTo>
                  <a:lnTo>
                    <a:pt x="9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8" name="Freeform 250"/>
            <p:cNvSpPr>
              <a:spLocks/>
            </p:cNvSpPr>
            <p:nvPr/>
          </p:nvSpPr>
          <p:spPr bwMode="auto">
            <a:xfrm>
              <a:off x="3640" y="1960"/>
              <a:ext cx="20" cy="9"/>
            </a:xfrm>
            <a:custGeom>
              <a:avLst/>
              <a:gdLst>
                <a:gd name="T0" fmla="*/ 0 w 39"/>
                <a:gd name="T1" fmla="*/ 7 h 17"/>
                <a:gd name="T2" fmla="*/ 0 w 39"/>
                <a:gd name="T3" fmla="*/ 7 h 17"/>
                <a:gd name="T4" fmla="*/ 4 w 39"/>
                <a:gd name="T5" fmla="*/ 7 h 17"/>
                <a:gd name="T6" fmla="*/ 10 w 39"/>
                <a:gd name="T7" fmla="*/ 8 h 17"/>
                <a:gd name="T8" fmla="*/ 16 w 39"/>
                <a:gd name="T9" fmla="*/ 9 h 17"/>
                <a:gd name="T10" fmla="*/ 22 w 39"/>
                <a:gd name="T11" fmla="*/ 12 h 17"/>
                <a:gd name="T12" fmla="*/ 28 w 39"/>
                <a:gd name="T13" fmla="*/ 14 h 17"/>
                <a:gd name="T14" fmla="*/ 32 w 39"/>
                <a:gd name="T15" fmla="*/ 15 h 17"/>
                <a:gd name="T16" fmla="*/ 36 w 39"/>
                <a:gd name="T17" fmla="*/ 17 h 17"/>
                <a:gd name="T18" fmla="*/ 37 w 39"/>
                <a:gd name="T19" fmla="*/ 17 h 17"/>
                <a:gd name="T20" fmla="*/ 39 w 39"/>
                <a:gd name="T21" fmla="*/ 10 h 17"/>
                <a:gd name="T22" fmla="*/ 38 w 39"/>
                <a:gd name="T23" fmla="*/ 10 h 17"/>
                <a:gd name="T24" fmla="*/ 34 w 39"/>
                <a:gd name="T25" fmla="*/ 8 h 17"/>
                <a:gd name="T26" fmla="*/ 30 w 39"/>
                <a:gd name="T27" fmla="*/ 7 h 17"/>
                <a:gd name="T28" fmla="*/ 24 w 39"/>
                <a:gd name="T29" fmla="*/ 5 h 17"/>
                <a:gd name="T30" fmla="*/ 18 w 39"/>
                <a:gd name="T31" fmla="*/ 2 h 17"/>
                <a:gd name="T32" fmla="*/ 10 w 39"/>
                <a:gd name="T33" fmla="*/ 1 h 17"/>
                <a:gd name="T34" fmla="*/ 4 w 39"/>
                <a:gd name="T35" fmla="*/ 0 h 17"/>
                <a:gd name="T36" fmla="*/ 0 w 39"/>
                <a:gd name="T37" fmla="*/ 0 h 17"/>
                <a:gd name="T38" fmla="*/ 0 w 39"/>
                <a:gd name="T39" fmla="*/ 0 h 17"/>
                <a:gd name="T40" fmla="*/ 0 w 39"/>
                <a:gd name="T41" fmla="*/ 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9" h="17">
                  <a:moveTo>
                    <a:pt x="0" y="7"/>
                  </a:moveTo>
                  <a:lnTo>
                    <a:pt x="0" y="7"/>
                  </a:lnTo>
                  <a:lnTo>
                    <a:pt x="4" y="7"/>
                  </a:lnTo>
                  <a:lnTo>
                    <a:pt x="10" y="8"/>
                  </a:lnTo>
                  <a:lnTo>
                    <a:pt x="16" y="9"/>
                  </a:lnTo>
                  <a:lnTo>
                    <a:pt x="22" y="12"/>
                  </a:lnTo>
                  <a:lnTo>
                    <a:pt x="28" y="14"/>
                  </a:lnTo>
                  <a:lnTo>
                    <a:pt x="32" y="15"/>
                  </a:lnTo>
                  <a:lnTo>
                    <a:pt x="36" y="17"/>
                  </a:lnTo>
                  <a:lnTo>
                    <a:pt x="37" y="17"/>
                  </a:lnTo>
                  <a:lnTo>
                    <a:pt x="39" y="10"/>
                  </a:lnTo>
                  <a:lnTo>
                    <a:pt x="38" y="10"/>
                  </a:lnTo>
                  <a:lnTo>
                    <a:pt x="34" y="8"/>
                  </a:lnTo>
                  <a:lnTo>
                    <a:pt x="30" y="7"/>
                  </a:lnTo>
                  <a:lnTo>
                    <a:pt x="24" y="5"/>
                  </a:lnTo>
                  <a:lnTo>
                    <a:pt x="18" y="2"/>
                  </a:lnTo>
                  <a:lnTo>
                    <a:pt x="10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9" name="Freeform 251"/>
            <p:cNvSpPr>
              <a:spLocks/>
            </p:cNvSpPr>
            <p:nvPr/>
          </p:nvSpPr>
          <p:spPr bwMode="auto">
            <a:xfrm>
              <a:off x="3172" y="2847"/>
              <a:ext cx="30" cy="43"/>
            </a:xfrm>
            <a:custGeom>
              <a:avLst/>
              <a:gdLst>
                <a:gd name="T0" fmla="*/ 36 w 61"/>
                <a:gd name="T1" fmla="*/ 86 h 86"/>
                <a:gd name="T2" fmla="*/ 40 w 61"/>
                <a:gd name="T3" fmla="*/ 75 h 86"/>
                <a:gd name="T4" fmla="*/ 48 w 61"/>
                <a:gd name="T5" fmla="*/ 65 h 86"/>
                <a:gd name="T6" fmla="*/ 56 w 61"/>
                <a:gd name="T7" fmla="*/ 54 h 86"/>
                <a:gd name="T8" fmla="*/ 61 w 61"/>
                <a:gd name="T9" fmla="*/ 43 h 86"/>
                <a:gd name="T10" fmla="*/ 61 w 61"/>
                <a:gd name="T11" fmla="*/ 31 h 86"/>
                <a:gd name="T12" fmla="*/ 58 w 61"/>
                <a:gd name="T13" fmla="*/ 21 h 86"/>
                <a:gd name="T14" fmla="*/ 53 w 61"/>
                <a:gd name="T15" fmla="*/ 13 h 86"/>
                <a:gd name="T16" fmla="*/ 44 w 61"/>
                <a:gd name="T17" fmla="*/ 6 h 86"/>
                <a:gd name="T18" fmla="*/ 38 w 61"/>
                <a:gd name="T19" fmla="*/ 3 h 86"/>
                <a:gd name="T20" fmla="*/ 31 w 61"/>
                <a:gd name="T21" fmla="*/ 1 h 86"/>
                <a:gd name="T22" fmla="*/ 25 w 61"/>
                <a:gd name="T23" fmla="*/ 0 h 86"/>
                <a:gd name="T24" fmla="*/ 18 w 61"/>
                <a:gd name="T25" fmla="*/ 1 h 86"/>
                <a:gd name="T26" fmla="*/ 12 w 61"/>
                <a:gd name="T27" fmla="*/ 3 h 86"/>
                <a:gd name="T28" fmla="*/ 8 w 61"/>
                <a:gd name="T29" fmla="*/ 3 h 86"/>
                <a:gd name="T30" fmla="*/ 3 w 61"/>
                <a:gd name="T31" fmla="*/ 4 h 86"/>
                <a:gd name="T32" fmla="*/ 0 w 61"/>
                <a:gd name="T33" fmla="*/ 5 h 86"/>
                <a:gd name="T34" fmla="*/ 0 w 61"/>
                <a:gd name="T35" fmla="*/ 7 h 86"/>
                <a:gd name="T36" fmla="*/ 1 w 61"/>
                <a:gd name="T37" fmla="*/ 10 h 86"/>
                <a:gd name="T38" fmla="*/ 4 w 61"/>
                <a:gd name="T39" fmla="*/ 12 h 86"/>
                <a:gd name="T40" fmla="*/ 8 w 61"/>
                <a:gd name="T41" fmla="*/ 15 h 86"/>
                <a:gd name="T42" fmla="*/ 15 w 61"/>
                <a:gd name="T43" fmla="*/ 20 h 86"/>
                <a:gd name="T44" fmla="*/ 24 w 61"/>
                <a:gd name="T45" fmla="*/ 26 h 86"/>
                <a:gd name="T46" fmla="*/ 32 w 61"/>
                <a:gd name="T47" fmla="*/ 34 h 86"/>
                <a:gd name="T48" fmla="*/ 35 w 61"/>
                <a:gd name="T49" fmla="*/ 42 h 86"/>
                <a:gd name="T50" fmla="*/ 36 w 61"/>
                <a:gd name="T51" fmla="*/ 51 h 86"/>
                <a:gd name="T52" fmla="*/ 36 w 61"/>
                <a:gd name="T53" fmla="*/ 63 h 86"/>
                <a:gd name="T54" fmla="*/ 36 w 61"/>
                <a:gd name="T55" fmla="*/ 75 h 86"/>
                <a:gd name="T56" fmla="*/ 36 w 61"/>
                <a:gd name="T57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86">
                  <a:moveTo>
                    <a:pt x="36" y="86"/>
                  </a:moveTo>
                  <a:lnTo>
                    <a:pt x="40" y="75"/>
                  </a:lnTo>
                  <a:lnTo>
                    <a:pt x="48" y="65"/>
                  </a:lnTo>
                  <a:lnTo>
                    <a:pt x="56" y="54"/>
                  </a:lnTo>
                  <a:lnTo>
                    <a:pt x="61" y="43"/>
                  </a:lnTo>
                  <a:lnTo>
                    <a:pt x="61" y="31"/>
                  </a:lnTo>
                  <a:lnTo>
                    <a:pt x="58" y="21"/>
                  </a:lnTo>
                  <a:lnTo>
                    <a:pt x="53" y="13"/>
                  </a:lnTo>
                  <a:lnTo>
                    <a:pt x="44" y="6"/>
                  </a:lnTo>
                  <a:lnTo>
                    <a:pt x="38" y="3"/>
                  </a:lnTo>
                  <a:lnTo>
                    <a:pt x="31" y="1"/>
                  </a:lnTo>
                  <a:lnTo>
                    <a:pt x="25" y="0"/>
                  </a:lnTo>
                  <a:lnTo>
                    <a:pt x="18" y="1"/>
                  </a:lnTo>
                  <a:lnTo>
                    <a:pt x="12" y="3"/>
                  </a:lnTo>
                  <a:lnTo>
                    <a:pt x="8" y="3"/>
                  </a:lnTo>
                  <a:lnTo>
                    <a:pt x="3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1" y="10"/>
                  </a:lnTo>
                  <a:lnTo>
                    <a:pt x="4" y="12"/>
                  </a:lnTo>
                  <a:lnTo>
                    <a:pt x="8" y="15"/>
                  </a:lnTo>
                  <a:lnTo>
                    <a:pt x="15" y="20"/>
                  </a:lnTo>
                  <a:lnTo>
                    <a:pt x="24" y="26"/>
                  </a:lnTo>
                  <a:lnTo>
                    <a:pt x="32" y="34"/>
                  </a:lnTo>
                  <a:lnTo>
                    <a:pt x="35" y="42"/>
                  </a:lnTo>
                  <a:lnTo>
                    <a:pt x="36" y="51"/>
                  </a:lnTo>
                  <a:lnTo>
                    <a:pt x="36" y="63"/>
                  </a:lnTo>
                  <a:lnTo>
                    <a:pt x="36" y="75"/>
                  </a:lnTo>
                  <a:lnTo>
                    <a:pt x="36" y="86"/>
                  </a:lnTo>
                  <a:close/>
                </a:path>
              </a:pathLst>
            </a:custGeom>
            <a:solidFill>
              <a:srgbClr val="CC9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0" name="Freeform 252"/>
            <p:cNvSpPr>
              <a:spLocks/>
            </p:cNvSpPr>
            <p:nvPr/>
          </p:nvSpPr>
          <p:spPr bwMode="auto">
            <a:xfrm>
              <a:off x="3031" y="2844"/>
              <a:ext cx="197" cy="190"/>
            </a:xfrm>
            <a:custGeom>
              <a:avLst/>
              <a:gdLst>
                <a:gd name="T0" fmla="*/ 17 w 394"/>
                <a:gd name="T1" fmla="*/ 188 h 382"/>
                <a:gd name="T2" fmla="*/ 28 w 394"/>
                <a:gd name="T3" fmla="*/ 272 h 382"/>
                <a:gd name="T4" fmla="*/ 53 w 394"/>
                <a:gd name="T5" fmla="*/ 382 h 382"/>
                <a:gd name="T6" fmla="*/ 96 w 394"/>
                <a:gd name="T7" fmla="*/ 336 h 382"/>
                <a:gd name="T8" fmla="*/ 150 w 394"/>
                <a:gd name="T9" fmla="*/ 298 h 382"/>
                <a:gd name="T10" fmla="*/ 215 w 394"/>
                <a:gd name="T11" fmla="*/ 264 h 382"/>
                <a:gd name="T12" fmla="*/ 287 w 394"/>
                <a:gd name="T13" fmla="*/ 235 h 382"/>
                <a:gd name="T14" fmla="*/ 365 w 394"/>
                <a:gd name="T15" fmla="*/ 209 h 382"/>
                <a:gd name="T16" fmla="*/ 393 w 394"/>
                <a:gd name="T17" fmla="*/ 194 h 382"/>
                <a:gd name="T18" fmla="*/ 384 w 394"/>
                <a:gd name="T19" fmla="*/ 186 h 382"/>
                <a:gd name="T20" fmla="*/ 357 w 394"/>
                <a:gd name="T21" fmla="*/ 178 h 382"/>
                <a:gd name="T22" fmla="*/ 339 w 394"/>
                <a:gd name="T23" fmla="*/ 170 h 382"/>
                <a:gd name="T24" fmla="*/ 346 w 394"/>
                <a:gd name="T25" fmla="*/ 181 h 382"/>
                <a:gd name="T26" fmla="*/ 344 w 394"/>
                <a:gd name="T27" fmla="*/ 186 h 382"/>
                <a:gd name="T28" fmla="*/ 327 w 394"/>
                <a:gd name="T29" fmla="*/ 169 h 382"/>
                <a:gd name="T30" fmla="*/ 321 w 394"/>
                <a:gd name="T31" fmla="*/ 148 h 382"/>
                <a:gd name="T32" fmla="*/ 309 w 394"/>
                <a:gd name="T33" fmla="*/ 111 h 382"/>
                <a:gd name="T34" fmla="*/ 295 w 394"/>
                <a:gd name="T35" fmla="*/ 79 h 382"/>
                <a:gd name="T36" fmla="*/ 278 w 394"/>
                <a:gd name="T37" fmla="*/ 53 h 382"/>
                <a:gd name="T38" fmla="*/ 260 w 394"/>
                <a:gd name="T39" fmla="*/ 36 h 382"/>
                <a:gd name="T40" fmla="*/ 231 w 394"/>
                <a:gd name="T41" fmla="*/ 38 h 382"/>
                <a:gd name="T42" fmla="*/ 223 w 394"/>
                <a:gd name="T43" fmla="*/ 41 h 382"/>
                <a:gd name="T44" fmla="*/ 230 w 394"/>
                <a:gd name="T45" fmla="*/ 30 h 382"/>
                <a:gd name="T46" fmla="*/ 243 w 394"/>
                <a:gd name="T47" fmla="*/ 26 h 382"/>
                <a:gd name="T48" fmla="*/ 247 w 394"/>
                <a:gd name="T49" fmla="*/ 15 h 382"/>
                <a:gd name="T50" fmla="*/ 226 w 394"/>
                <a:gd name="T51" fmla="*/ 0 h 382"/>
                <a:gd name="T52" fmla="*/ 208 w 394"/>
                <a:gd name="T53" fmla="*/ 30 h 382"/>
                <a:gd name="T54" fmla="*/ 193 w 394"/>
                <a:gd name="T55" fmla="*/ 29 h 382"/>
                <a:gd name="T56" fmla="*/ 172 w 394"/>
                <a:gd name="T57" fmla="*/ 17 h 382"/>
                <a:gd name="T58" fmla="*/ 156 w 394"/>
                <a:gd name="T59" fmla="*/ 13 h 382"/>
                <a:gd name="T60" fmla="*/ 140 w 394"/>
                <a:gd name="T61" fmla="*/ 17 h 382"/>
                <a:gd name="T62" fmla="*/ 127 w 394"/>
                <a:gd name="T63" fmla="*/ 29 h 382"/>
                <a:gd name="T64" fmla="*/ 113 w 394"/>
                <a:gd name="T65" fmla="*/ 37 h 382"/>
                <a:gd name="T66" fmla="*/ 90 w 394"/>
                <a:gd name="T67" fmla="*/ 34 h 382"/>
                <a:gd name="T68" fmla="*/ 76 w 394"/>
                <a:gd name="T69" fmla="*/ 38 h 382"/>
                <a:gd name="T70" fmla="*/ 61 w 394"/>
                <a:gd name="T71" fmla="*/ 46 h 382"/>
                <a:gd name="T72" fmla="*/ 71 w 394"/>
                <a:gd name="T73" fmla="*/ 26 h 382"/>
                <a:gd name="T74" fmla="*/ 46 w 394"/>
                <a:gd name="T75" fmla="*/ 22 h 382"/>
                <a:gd name="T76" fmla="*/ 40 w 394"/>
                <a:gd name="T77" fmla="*/ 35 h 382"/>
                <a:gd name="T78" fmla="*/ 38 w 394"/>
                <a:gd name="T79" fmla="*/ 44 h 382"/>
                <a:gd name="T80" fmla="*/ 40 w 394"/>
                <a:gd name="T81" fmla="*/ 65 h 382"/>
                <a:gd name="T82" fmla="*/ 18 w 394"/>
                <a:gd name="T83" fmla="*/ 81 h 382"/>
                <a:gd name="T84" fmla="*/ 0 w 394"/>
                <a:gd name="T85" fmla="*/ 110 h 382"/>
                <a:gd name="T86" fmla="*/ 3 w 394"/>
                <a:gd name="T87" fmla="*/ 141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4" h="382">
                  <a:moveTo>
                    <a:pt x="3" y="139"/>
                  </a:moveTo>
                  <a:lnTo>
                    <a:pt x="10" y="161"/>
                  </a:lnTo>
                  <a:lnTo>
                    <a:pt x="17" y="188"/>
                  </a:lnTo>
                  <a:lnTo>
                    <a:pt x="23" y="217"/>
                  </a:lnTo>
                  <a:lnTo>
                    <a:pt x="27" y="243"/>
                  </a:lnTo>
                  <a:lnTo>
                    <a:pt x="28" y="272"/>
                  </a:lnTo>
                  <a:lnTo>
                    <a:pt x="31" y="310"/>
                  </a:lnTo>
                  <a:lnTo>
                    <a:pt x="40" y="348"/>
                  </a:lnTo>
                  <a:lnTo>
                    <a:pt x="53" y="382"/>
                  </a:lnTo>
                  <a:lnTo>
                    <a:pt x="66" y="366"/>
                  </a:lnTo>
                  <a:lnTo>
                    <a:pt x="81" y="351"/>
                  </a:lnTo>
                  <a:lnTo>
                    <a:pt x="96" y="336"/>
                  </a:lnTo>
                  <a:lnTo>
                    <a:pt x="113" y="322"/>
                  </a:lnTo>
                  <a:lnTo>
                    <a:pt x="132" y="309"/>
                  </a:lnTo>
                  <a:lnTo>
                    <a:pt x="150" y="298"/>
                  </a:lnTo>
                  <a:lnTo>
                    <a:pt x="171" y="286"/>
                  </a:lnTo>
                  <a:lnTo>
                    <a:pt x="193" y="275"/>
                  </a:lnTo>
                  <a:lnTo>
                    <a:pt x="215" y="264"/>
                  </a:lnTo>
                  <a:lnTo>
                    <a:pt x="239" y="255"/>
                  </a:lnTo>
                  <a:lnTo>
                    <a:pt x="263" y="245"/>
                  </a:lnTo>
                  <a:lnTo>
                    <a:pt x="287" y="235"/>
                  </a:lnTo>
                  <a:lnTo>
                    <a:pt x="312" y="226"/>
                  </a:lnTo>
                  <a:lnTo>
                    <a:pt x="339" y="218"/>
                  </a:lnTo>
                  <a:lnTo>
                    <a:pt x="365" y="209"/>
                  </a:lnTo>
                  <a:lnTo>
                    <a:pt x="393" y="201"/>
                  </a:lnTo>
                  <a:lnTo>
                    <a:pt x="393" y="197"/>
                  </a:lnTo>
                  <a:lnTo>
                    <a:pt x="393" y="194"/>
                  </a:lnTo>
                  <a:lnTo>
                    <a:pt x="393" y="192"/>
                  </a:lnTo>
                  <a:lnTo>
                    <a:pt x="394" y="188"/>
                  </a:lnTo>
                  <a:lnTo>
                    <a:pt x="384" y="186"/>
                  </a:lnTo>
                  <a:lnTo>
                    <a:pt x="375" y="184"/>
                  </a:lnTo>
                  <a:lnTo>
                    <a:pt x="365" y="181"/>
                  </a:lnTo>
                  <a:lnTo>
                    <a:pt x="357" y="178"/>
                  </a:lnTo>
                  <a:lnTo>
                    <a:pt x="349" y="176"/>
                  </a:lnTo>
                  <a:lnTo>
                    <a:pt x="344" y="172"/>
                  </a:lnTo>
                  <a:lnTo>
                    <a:pt x="339" y="170"/>
                  </a:lnTo>
                  <a:lnTo>
                    <a:pt x="337" y="167"/>
                  </a:lnTo>
                  <a:lnTo>
                    <a:pt x="341" y="174"/>
                  </a:lnTo>
                  <a:lnTo>
                    <a:pt x="346" y="181"/>
                  </a:lnTo>
                  <a:lnTo>
                    <a:pt x="349" y="186"/>
                  </a:lnTo>
                  <a:lnTo>
                    <a:pt x="353" y="190"/>
                  </a:lnTo>
                  <a:lnTo>
                    <a:pt x="344" y="186"/>
                  </a:lnTo>
                  <a:lnTo>
                    <a:pt x="336" y="180"/>
                  </a:lnTo>
                  <a:lnTo>
                    <a:pt x="331" y="174"/>
                  </a:lnTo>
                  <a:lnTo>
                    <a:pt x="327" y="169"/>
                  </a:lnTo>
                  <a:lnTo>
                    <a:pt x="324" y="163"/>
                  </a:lnTo>
                  <a:lnTo>
                    <a:pt x="322" y="156"/>
                  </a:lnTo>
                  <a:lnTo>
                    <a:pt x="321" y="148"/>
                  </a:lnTo>
                  <a:lnTo>
                    <a:pt x="318" y="139"/>
                  </a:lnTo>
                  <a:lnTo>
                    <a:pt x="314" y="123"/>
                  </a:lnTo>
                  <a:lnTo>
                    <a:pt x="309" y="111"/>
                  </a:lnTo>
                  <a:lnTo>
                    <a:pt x="303" y="99"/>
                  </a:lnTo>
                  <a:lnTo>
                    <a:pt x="299" y="87"/>
                  </a:lnTo>
                  <a:lnTo>
                    <a:pt x="295" y="79"/>
                  </a:lnTo>
                  <a:lnTo>
                    <a:pt x="291" y="71"/>
                  </a:lnTo>
                  <a:lnTo>
                    <a:pt x="285" y="61"/>
                  </a:lnTo>
                  <a:lnTo>
                    <a:pt x="278" y="53"/>
                  </a:lnTo>
                  <a:lnTo>
                    <a:pt x="272" y="46"/>
                  </a:lnTo>
                  <a:lnTo>
                    <a:pt x="265" y="41"/>
                  </a:lnTo>
                  <a:lnTo>
                    <a:pt x="260" y="36"/>
                  </a:lnTo>
                  <a:lnTo>
                    <a:pt x="254" y="35"/>
                  </a:lnTo>
                  <a:lnTo>
                    <a:pt x="240" y="36"/>
                  </a:lnTo>
                  <a:lnTo>
                    <a:pt x="231" y="38"/>
                  </a:lnTo>
                  <a:lnTo>
                    <a:pt x="226" y="41"/>
                  </a:lnTo>
                  <a:lnTo>
                    <a:pt x="224" y="42"/>
                  </a:lnTo>
                  <a:lnTo>
                    <a:pt x="223" y="41"/>
                  </a:lnTo>
                  <a:lnTo>
                    <a:pt x="224" y="37"/>
                  </a:lnTo>
                  <a:lnTo>
                    <a:pt x="226" y="33"/>
                  </a:lnTo>
                  <a:lnTo>
                    <a:pt x="230" y="30"/>
                  </a:lnTo>
                  <a:lnTo>
                    <a:pt x="234" y="28"/>
                  </a:lnTo>
                  <a:lnTo>
                    <a:pt x="239" y="27"/>
                  </a:lnTo>
                  <a:lnTo>
                    <a:pt x="243" y="26"/>
                  </a:lnTo>
                  <a:lnTo>
                    <a:pt x="245" y="26"/>
                  </a:lnTo>
                  <a:lnTo>
                    <a:pt x="249" y="19"/>
                  </a:lnTo>
                  <a:lnTo>
                    <a:pt x="247" y="15"/>
                  </a:lnTo>
                  <a:lnTo>
                    <a:pt x="241" y="10"/>
                  </a:lnTo>
                  <a:lnTo>
                    <a:pt x="233" y="3"/>
                  </a:lnTo>
                  <a:lnTo>
                    <a:pt x="226" y="0"/>
                  </a:lnTo>
                  <a:lnTo>
                    <a:pt x="216" y="7"/>
                  </a:lnTo>
                  <a:lnTo>
                    <a:pt x="211" y="19"/>
                  </a:lnTo>
                  <a:lnTo>
                    <a:pt x="208" y="30"/>
                  </a:lnTo>
                  <a:lnTo>
                    <a:pt x="204" y="35"/>
                  </a:lnTo>
                  <a:lnTo>
                    <a:pt x="200" y="34"/>
                  </a:lnTo>
                  <a:lnTo>
                    <a:pt x="193" y="29"/>
                  </a:lnTo>
                  <a:lnTo>
                    <a:pt x="185" y="25"/>
                  </a:lnTo>
                  <a:lnTo>
                    <a:pt x="177" y="19"/>
                  </a:lnTo>
                  <a:lnTo>
                    <a:pt x="172" y="17"/>
                  </a:lnTo>
                  <a:lnTo>
                    <a:pt x="167" y="14"/>
                  </a:lnTo>
                  <a:lnTo>
                    <a:pt x="162" y="14"/>
                  </a:lnTo>
                  <a:lnTo>
                    <a:pt x="156" y="13"/>
                  </a:lnTo>
                  <a:lnTo>
                    <a:pt x="150" y="14"/>
                  </a:lnTo>
                  <a:lnTo>
                    <a:pt x="144" y="14"/>
                  </a:lnTo>
                  <a:lnTo>
                    <a:pt x="140" y="17"/>
                  </a:lnTo>
                  <a:lnTo>
                    <a:pt x="136" y="18"/>
                  </a:lnTo>
                  <a:lnTo>
                    <a:pt x="131" y="23"/>
                  </a:lnTo>
                  <a:lnTo>
                    <a:pt x="127" y="29"/>
                  </a:lnTo>
                  <a:lnTo>
                    <a:pt x="122" y="35"/>
                  </a:lnTo>
                  <a:lnTo>
                    <a:pt x="119" y="37"/>
                  </a:lnTo>
                  <a:lnTo>
                    <a:pt x="113" y="37"/>
                  </a:lnTo>
                  <a:lnTo>
                    <a:pt x="105" y="35"/>
                  </a:lnTo>
                  <a:lnTo>
                    <a:pt x="97" y="34"/>
                  </a:lnTo>
                  <a:lnTo>
                    <a:pt x="90" y="34"/>
                  </a:lnTo>
                  <a:lnTo>
                    <a:pt x="87" y="35"/>
                  </a:lnTo>
                  <a:lnTo>
                    <a:pt x="82" y="36"/>
                  </a:lnTo>
                  <a:lnTo>
                    <a:pt x="76" y="38"/>
                  </a:lnTo>
                  <a:lnTo>
                    <a:pt x="72" y="41"/>
                  </a:lnTo>
                  <a:lnTo>
                    <a:pt x="66" y="43"/>
                  </a:lnTo>
                  <a:lnTo>
                    <a:pt x="61" y="46"/>
                  </a:lnTo>
                  <a:lnTo>
                    <a:pt x="58" y="50"/>
                  </a:lnTo>
                  <a:lnTo>
                    <a:pt x="56" y="53"/>
                  </a:lnTo>
                  <a:lnTo>
                    <a:pt x="71" y="26"/>
                  </a:lnTo>
                  <a:lnTo>
                    <a:pt x="40" y="15"/>
                  </a:lnTo>
                  <a:lnTo>
                    <a:pt x="44" y="21"/>
                  </a:lnTo>
                  <a:lnTo>
                    <a:pt x="46" y="22"/>
                  </a:lnTo>
                  <a:lnTo>
                    <a:pt x="45" y="23"/>
                  </a:lnTo>
                  <a:lnTo>
                    <a:pt x="43" y="28"/>
                  </a:lnTo>
                  <a:lnTo>
                    <a:pt x="40" y="35"/>
                  </a:lnTo>
                  <a:lnTo>
                    <a:pt x="38" y="40"/>
                  </a:lnTo>
                  <a:lnTo>
                    <a:pt x="38" y="42"/>
                  </a:lnTo>
                  <a:lnTo>
                    <a:pt x="38" y="44"/>
                  </a:lnTo>
                  <a:lnTo>
                    <a:pt x="40" y="50"/>
                  </a:lnTo>
                  <a:lnTo>
                    <a:pt x="41" y="57"/>
                  </a:lnTo>
                  <a:lnTo>
                    <a:pt x="40" y="65"/>
                  </a:lnTo>
                  <a:lnTo>
                    <a:pt x="36" y="71"/>
                  </a:lnTo>
                  <a:lnTo>
                    <a:pt x="28" y="75"/>
                  </a:lnTo>
                  <a:lnTo>
                    <a:pt x="18" y="81"/>
                  </a:lnTo>
                  <a:lnTo>
                    <a:pt x="8" y="89"/>
                  </a:lnTo>
                  <a:lnTo>
                    <a:pt x="3" y="99"/>
                  </a:lnTo>
                  <a:lnTo>
                    <a:pt x="0" y="110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3" y="141"/>
                  </a:lnTo>
                  <a:lnTo>
                    <a:pt x="3" y="139"/>
                  </a:lnTo>
                  <a:close/>
                </a:path>
              </a:pathLst>
            </a:custGeom>
            <a:solidFill>
              <a:srgbClr val="CC99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1" name="Freeform 253"/>
            <p:cNvSpPr>
              <a:spLocks/>
            </p:cNvSpPr>
            <p:nvPr/>
          </p:nvSpPr>
          <p:spPr bwMode="auto">
            <a:xfrm>
              <a:off x="3491" y="2131"/>
              <a:ext cx="27" cy="41"/>
            </a:xfrm>
            <a:custGeom>
              <a:avLst/>
              <a:gdLst>
                <a:gd name="T0" fmla="*/ 11 w 54"/>
                <a:gd name="T1" fmla="*/ 34 h 82"/>
                <a:gd name="T2" fmla="*/ 5 w 54"/>
                <a:gd name="T3" fmla="*/ 27 h 82"/>
                <a:gd name="T4" fmla="*/ 1 w 54"/>
                <a:gd name="T5" fmla="*/ 18 h 82"/>
                <a:gd name="T6" fmla="*/ 0 w 54"/>
                <a:gd name="T7" fmla="*/ 10 h 82"/>
                <a:gd name="T8" fmla="*/ 4 w 54"/>
                <a:gd name="T9" fmla="*/ 4 h 82"/>
                <a:gd name="T10" fmla="*/ 9 w 54"/>
                <a:gd name="T11" fmla="*/ 1 h 82"/>
                <a:gd name="T12" fmla="*/ 15 w 54"/>
                <a:gd name="T13" fmla="*/ 0 h 82"/>
                <a:gd name="T14" fmla="*/ 20 w 54"/>
                <a:gd name="T15" fmla="*/ 0 h 82"/>
                <a:gd name="T16" fmla="*/ 25 w 54"/>
                <a:gd name="T17" fmla="*/ 3 h 82"/>
                <a:gd name="T18" fmla="*/ 30 w 54"/>
                <a:gd name="T19" fmla="*/ 7 h 82"/>
                <a:gd name="T20" fmla="*/ 34 w 54"/>
                <a:gd name="T21" fmla="*/ 14 h 82"/>
                <a:gd name="T22" fmla="*/ 38 w 54"/>
                <a:gd name="T23" fmla="*/ 22 h 82"/>
                <a:gd name="T24" fmla="*/ 40 w 54"/>
                <a:gd name="T25" fmla="*/ 28 h 82"/>
                <a:gd name="T26" fmla="*/ 45 w 54"/>
                <a:gd name="T27" fmla="*/ 39 h 82"/>
                <a:gd name="T28" fmla="*/ 50 w 54"/>
                <a:gd name="T29" fmla="*/ 52 h 82"/>
                <a:gd name="T30" fmla="*/ 54 w 54"/>
                <a:gd name="T31" fmla="*/ 64 h 82"/>
                <a:gd name="T32" fmla="*/ 54 w 54"/>
                <a:gd name="T33" fmla="*/ 71 h 82"/>
                <a:gd name="T34" fmla="*/ 51 w 54"/>
                <a:gd name="T35" fmla="*/ 75 h 82"/>
                <a:gd name="T36" fmla="*/ 50 w 54"/>
                <a:gd name="T37" fmla="*/ 79 h 82"/>
                <a:gd name="T38" fmla="*/ 49 w 54"/>
                <a:gd name="T39" fmla="*/ 81 h 82"/>
                <a:gd name="T40" fmla="*/ 48 w 54"/>
                <a:gd name="T41" fmla="*/ 82 h 82"/>
                <a:gd name="T42" fmla="*/ 46 w 54"/>
                <a:gd name="T43" fmla="*/ 82 h 82"/>
                <a:gd name="T44" fmla="*/ 45 w 54"/>
                <a:gd name="T45" fmla="*/ 79 h 82"/>
                <a:gd name="T46" fmla="*/ 45 w 54"/>
                <a:gd name="T47" fmla="*/ 75 h 82"/>
                <a:gd name="T48" fmla="*/ 43 w 54"/>
                <a:gd name="T49" fmla="*/ 69 h 82"/>
                <a:gd name="T50" fmla="*/ 39 w 54"/>
                <a:gd name="T51" fmla="*/ 58 h 82"/>
                <a:gd name="T52" fmla="*/ 31 w 54"/>
                <a:gd name="T53" fmla="*/ 41 h 82"/>
                <a:gd name="T54" fmla="*/ 20 w 54"/>
                <a:gd name="T55" fmla="*/ 30 h 82"/>
                <a:gd name="T56" fmla="*/ 11 w 54"/>
                <a:gd name="T57" fmla="*/ 3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82">
                  <a:moveTo>
                    <a:pt x="11" y="34"/>
                  </a:moveTo>
                  <a:lnTo>
                    <a:pt x="5" y="27"/>
                  </a:lnTo>
                  <a:lnTo>
                    <a:pt x="1" y="18"/>
                  </a:lnTo>
                  <a:lnTo>
                    <a:pt x="0" y="10"/>
                  </a:lnTo>
                  <a:lnTo>
                    <a:pt x="4" y="4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5" y="3"/>
                  </a:lnTo>
                  <a:lnTo>
                    <a:pt x="30" y="7"/>
                  </a:lnTo>
                  <a:lnTo>
                    <a:pt x="34" y="14"/>
                  </a:lnTo>
                  <a:lnTo>
                    <a:pt x="38" y="22"/>
                  </a:lnTo>
                  <a:lnTo>
                    <a:pt x="40" y="28"/>
                  </a:lnTo>
                  <a:lnTo>
                    <a:pt x="45" y="39"/>
                  </a:lnTo>
                  <a:lnTo>
                    <a:pt x="50" y="52"/>
                  </a:lnTo>
                  <a:lnTo>
                    <a:pt x="54" y="64"/>
                  </a:lnTo>
                  <a:lnTo>
                    <a:pt x="54" y="71"/>
                  </a:lnTo>
                  <a:lnTo>
                    <a:pt x="51" y="75"/>
                  </a:lnTo>
                  <a:lnTo>
                    <a:pt x="50" y="79"/>
                  </a:lnTo>
                  <a:lnTo>
                    <a:pt x="49" y="81"/>
                  </a:lnTo>
                  <a:lnTo>
                    <a:pt x="48" y="82"/>
                  </a:lnTo>
                  <a:lnTo>
                    <a:pt x="46" y="82"/>
                  </a:lnTo>
                  <a:lnTo>
                    <a:pt x="45" y="79"/>
                  </a:lnTo>
                  <a:lnTo>
                    <a:pt x="45" y="75"/>
                  </a:lnTo>
                  <a:lnTo>
                    <a:pt x="43" y="69"/>
                  </a:lnTo>
                  <a:lnTo>
                    <a:pt x="39" y="58"/>
                  </a:lnTo>
                  <a:lnTo>
                    <a:pt x="31" y="41"/>
                  </a:lnTo>
                  <a:lnTo>
                    <a:pt x="20" y="30"/>
                  </a:lnTo>
                  <a:lnTo>
                    <a:pt x="11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2" name="Freeform 254"/>
            <p:cNvSpPr>
              <a:spLocks/>
            </p:cNvSpPr>
            <p:nvPr/>
          </p:nvSpPr>
          <p:spPr bwMode="auto">
            <a:xfrm>
              <a:off x="3489" y="2131"/>
              <a:ext cx="9" cy="19"/>
            </a:xfrm>
            <a:custGeom>
              <a:avLst/>
              <a:gdLst>
                <a:gd name="T0" fmla="*/ 6 w 17"/>
                <a:gd name="T1" fmla="*/ 0 h 37"/>
                <a:gd name="T2" fmla="*/ 7 w 17"/>
                <a:gd name="T3" fmla="*/ 0 h 37"/>
                <a:gd name="T4" fmla="*/ 0 w 17"/>
                <a:gd name="T5" fmla="*/ 10 h 37"/>
                <a:gd name="T6" fmla="*/ 1 w 17"/>
                <a:gd name="T7" fmla="*/ 19 h 37"/>
                <a:gd name="T8" fmla="*/ 6 w 17"/>
                <a:gd name="T9" fmla="*/ 29 h 37"/>
                <a:gd name="T10" fmla="*/ 13 w 17"/>
                <a:gd name="T11" fmla="*/ 37 h 37"/>
                <a:gd name="T12" fmla="*/ 17 w 17"/>
                <a:gd name="T13" fmla="*/ 30 h 37"/>
                <a:gd name="T14" fmla="*/ 13 w 17"/>
                <a:gd name="T15" fmla="*/ 24 h 37"/>
                <a:gd name="T16" fmla="*/ 8 w 17"/>
                <a:gd name="T17" fmla="*/ 16 h 37"/>
                <a:gd name="T18" fmla="*/ 7 w 17"/>
                <a:gd name="T19" fmla="*/ 10 h 37"/>
                <a:gd name="T20" fmla="*/ 9 w 17"/>
                <a:gd name="T21" fmla="*/ 7 h 37"/>
                <a:gd name="T22" fmla="*/ 10 w 17"/>
                <a:gd name="T23" fmla="*/ 7 h 37"/>
                <a:gd name="T24" fmla="*/ 9 w 17"/>
                <a:gd name="T25" fmla="*/ 7 h 37"/>
                <a:gd name="T26" fmla="*/ 12 w 17"/>
                <a:gd name="T27" fmla="*/ 5 h 37"/>
                <a:gd name="T28" fmla="*/ 12 w 17"/>
                <a:gd name="T29" fmla="*/ 3 h 37"/>
                <a:gd name="T30" fmla="*/ 10 w 17"/>
                <a:gd name="T31" fmla="*/ 0 h 37"/>
                <a:gd name="T32" fmla="*/ 7 w 17"/>
                <a:gd name="T33" fmla="*/ 0 h 37"/>
                <a:gd name="T34" fmla="*/ 6 w 17"/>
                <a:gd name="T3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" h="37">
                  <a:moveTo>
                    <a:pt x="6" y="0"/>
                  </a:moveTo>
                  <a:lnTo>
                    <a:pt x="7" y="0"/>
                  </a:lnTo>
                  <a:lnTo>
                    <a:pt x="0" y="10"/>
                  </a:lnTo>
                  <a:lnTo>
                    <a:pt x="1" y="19"/>
                  </a:lnTo>
                  <a:lnTo>
                    <a:pt x="6" y="29"/>
                  </a:lnTo>
                  <a:lnTo>
                    <a:pt x="13" y="37"/>
                  </a:lnTo>
                  <a:lnTo>
                    <a:pt x="17" y="30"/>
                  </a:lnTo>
                  <a:lnTo>
                    <a:pt x="13" y="24"/>
                  </a:lnTo>
                  <a:lnTo>
                    <a:pt x="8" y="16"/>
                  </a:lnTo>
                  <a:lnTo>
                    <a:pt x="7" y="10"/>
                  </a:lnTo>
                  <a:lnTo>
                    <a:pt x="9" y="7"/>
                  </a:lnTo>
                  <a:lnTo>
                    <a:pt x="10" y="7"/>
                  </a:lnTo>
                  <a:lnTo>
                    <a:pt x="9" y="7"/>
                  </a:lnTo>
                  <a:lnTo>
                    <a:pt x="12" y="5"/>
                  </a:lnTo>
                  <a:lnTo>
                    <a:pt x="12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3" name="Freeform 255"/>
            <p:cNvSpPr>
              <a:spLocks/>
            </p:cNvSpPr>
            <p:nvPr/>
          </p:nvSpPr>
          <p:spPr bwMode="auto">
            <a:xfrm>
              <a:off x="3492" y="2129"/>
              <a:ext cx="13" cy="6"/>
            </a:xfrm>
            <a:custGeom>
              <a:avLst/>
              <a:gdLst>
                <a:gd name="T0" fmla="*/ 24 w 25"/>
                <a:gd name="T1" fmla="*/ 2 h 10"/>
                <a:gd name="T2" fmla="*/ 25 w 25"/>
                <a:gd name="T3" fmla="*/ 2 h 10"/>
                <a:gd name="T4" fmla="*/ 18 w 25"/>
                <a:gd name="T5" fmla="*/ 0 h 10"/>
                <a:gd name="T6" fmla="*/ 13 w 25"/>
                <a:gd name="T7" fmla="*/ 0 h 10"/>
                <a:gd name="T8" fmla="*/ 6 w 25"/>
                <a:gd name="T9" fmla="*/ 1 h 10"/>
                <a:gd name="T10" fmla="*/ 0 w 25"/>
                <a:gd name="T11" fmla="*/ 3 h 10"/>
                <a:gd name="T12" fmla="*/ 4 w 25"/>
                <a:gd name="T13" fmla="*/ 10 h 10"/>
                <a:gd name="T14" fmla="*/ 8 w 25"/>
                <a:gd name="T15" fmla="*/ 8 h 10"/>
                <a:gd name="T16" fmla="*/ 13 w 25"/>
                <a:gd name="T17" fmla="*/ 7 h 10"/>
                <a:gd name="T18" fmla="*/ 18 w 25"/>
                <a:gd name="T19" fmla="*/ 7 h 10"/>
                <a:gd name="T20" fmla="*/ 21 w 25"/>
                <a:gd name="T21" fmla="*/ 9 h 10"/>
                <a:gd name="T22" fmla="*/ 22 w 25"/>
                <a:gd name="T23" fmla="*/ 9 h 10"/>
                <a:gd name="T24" fmla="*/ 24 w 25"/>
                <a:gd name="T2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10">
                  <a:moveTo>
                    <a:pt x="24" y="2"/>
                  </a:moveTo>
                  <a:lnTo>
                    <a:pt x="25" y="2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6" y="1"/>
                  </a:lnTo>
                  <a:lnTo>
                    <a:pt x="0" y="3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3" y="7"/>
                  </a:lnTo>
                  <a:lnTo>
                    <a:pt x="18" y="7"/>
                  </a:lnTo>
                  <a:lnTo>
                    <a:pt x="21" y="9"/>
                  </a:lnTo>
                  <a:lnTo>
                    <a:pt x="22" y="9"/>
                  </a:lnTo>
                  <a:lnTo>
                    <a:pt x="24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4" name="Freeform 256"/>
            <p:cNvSpPr>
              <a:spLocks/>
            </p:cNvSpPr>
            <p:nvPr/>
          </p:nvSpPr>
          <p:spPr bwMode="auto">
            <a:xfrm>
              <a:off x="3503" y="2131"/>
              <a:ext cx="10" cy="16"/>
            </a:xfrm>
            <a:custGeom>
              <a:avLst/>
              <a:gdLst>
                <a:gd name="T0" fmla="*/ 19 w 19"/>
                <a:gd name="T1" fmla="*/ 28 h 32"/>
                <a:gd name="T2" fmla="*/ 19 w 19"/>
                <a:gd name="T3" fmla="*/ 28 h 32"/>
                <a:gd name="T4" fmla="*/ 17 w 19"/>
                <a:gd name="T5" fmla="*/ 22 h 32"/>
                <a:gd name="T6" fmla="*/ 14 w 19"/>
                <a:gd name="T7" fmla="*/ 14 h 32"/>
                <a:gd name="T8" fmla="*/ 9 w 19"/>
                <a:gd name="T9" fmla="*/ 6 h 32"/>
                <a:gd name="T10" fmla="*/ 2 w 19"/>
                <a:gd name="T11" fmla="*/ 0 h 32"/>
                <a:gd name="T12" fmla="*/ 0 w 19"/>
                <a:gd name="T13" fmla="*/ 7 h 32"/>
                <a:gd name="T14" fmla="*/ 2 w 19"/>
                <a:gd name="T15" fmla="*/ 11 h 32"/>
                <a:gd name="T16" fmla="*/ 7 w 19"/>
                <a:gd name="T17" fmla="*/ 16 h 32"/>
                <a:gd name="T18" fmla="*/ 10 w 19"/>
                <a:gd name="T19" fmla="*/ 24 h 32"/>
                <a:gd name="T20" fmla="*/ 12 w 19"/>
                <a:gd name="T21" fmla="*/ 30 h 32"/>
                <a:gd name="T22" fmla="*/ 12 w 19"/>
                <a:gd name="T23" fmla="*/ 30 h 32"/>
                <a:gd name="T24" fmla="*/ 12 w 19"/>
                <a:gd name="T25" fmla="*/ 30 h 32"/>
                <a:gd name="T26" fmla="*/ 15 w 19"/>
                <a:gd name="T27" fmla="*/ 32 h 32"/>
                <a:gd name="T28" fmla="*/ 17 w 19"/>
                <a:gd name="T29" fmla="*/ 32 h 32"/>
                <a:gd name="T30" fmla="*/ 19 w 19"/>
                <a:gd name="T31" fmla="*/ 31 h 32"/>
                <a:gd name="T32" fmla="*/ 19 w 19"/>
                <a:gd name="T33" fmla="*/ 2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32">
                  <a:moveTo>
                    <a:pt x="19" y="28"/>
                  </a:moveTo>
                  <a:lnTo>
                    <a:pt x="19" y="28"/>
                  </a:lnTo>
                  <a:lnTo>
                    <a:pt x="17" y="22"/>
                  </a:lnTo>
                  <a:lnTo>
                    <a:pt x="14" y="14"/>
                  </a:lnTo>
                  <a:lnTo>
                    <a:pt x="9" y="6"/>
                  </a:lnTo>
                  <a:lnTo>
                    <a:pt x="2" y="0"/>
                  </a:lnTo>
                  <a:lnTo>
                    <a:pt x="0" y="7"/>
                  </a:lnTo>
                  <a:lnTo>
                    <a:pt x="2" y="11"/>
                  </a:lnTo>
                  <a:lnTo>
                    <a:pt x="7" y="16"/>
                  </a:lnTo>
                  <a:lnTo>
                    <a:pt x="10" y="24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2" y="30"/>
                  </a:lnTo>
                  <a:lnTo>
                    <a:pt x="15" y="32"/>
                  </a:lnTo>
                  <a:lnTo>
                    <a:pt x="17" y="32"/>
                  </a:lnTo>
                  <a:lnTo>
                    <a:pt x="19" y="31"/>
                  </a:lnTo>
                  <a:lnTo>
                    <a:pt x="19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5" name="Freeform 257"/>
            <p:cNvSpPr>
              <a:spLocks/>
            </p:cNvSpPr>
            <p:nvPr/>
          </p:nvSpPr>
          <p:spPr bwMode="auto">
            <a:xfrm>
              <a:off x="3509" y="2144"/>
              <a:ext cx="11" cy="23"/>
            </a:xfrm>
            <a:custGeom>
              <a:avLst/>
              <a:gdLst>
                <a:gd name="T0" fmla="*/ 21 w 21"/>
                <a:gd name="T1" fmla="*/ 45 h 45"/>
                <a:gd name="T2" fmla="*/ 21 w 21"/>
                <a:gd name="T3" fmla="*/ 45 h 45"/>
                <a:gd name="T4" fmla="*/ 21 w 21"/>
                <a:gd name="T5" fmla="*/ 37 h 45"/>
                <a:gd name="T6" fmla="*/ 18 w 21"/>
                <a:gd name="T7" fmla="*/ 24 h 45"/>
                <a:gd name="T8" fmla="*/ 12 w 21"/>
                <a:gd name="T9" fmla="*/ 11 h 45"/>
                <a:gd name="T10" fmla="*/ 7 w 21"/>
                <a:gd name="T11" fmla="*/ 0 h 45"/>
                <a:gd name="T12" fmla="*/ 0 w 21"/>
                <a:gd name="T13" fmla="*/ 2 h 45"/>
                <a:gd name="T14" fmla="*/ 5 w 21"/>
                <a:gd name="T15" fmla="*/ 14 h 45"/>
                <a:gd name="T16" fmla="*/ 11 w 21"/>
                <a:gd name="T17" fmla="*/ 26 h 45"/>
                <a:gd name="T18" fmla="*/ 14 w 21"/>
                <a:gd name="T19" fmla="*/ 37 h 45"/>
                <a:gd name="T20" fmla="*/ 14 w 21"/>
                <a:gd name="T21" fmla="*/ 42 h 45"/>
                <a:gd name="T22" fmla="*/ 14 w 21"/>
                <a:gd name="T23" fmla="*/ 42 h 45"/>
                <a:gd name="T24" fmla="*/ 21 w 21"/>
                <a:gd name="T2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" h="45">
                  <a:moveTo>
                    <a:pt x="21" y="45"/>
                  </a:moveTo>
                  <a:lnTo>
                    <a:pt x="21" y="45"/>
                  </a:lnTo>
                  <a:lnTo>
                    <a:pt x="21" y="37"/>
                  </a:lnTo>
                  <a:lnTo>
                    <a:pt x="18" y="24"/>
                  </a:lnTo>
                  <a:lnTo>
                    <a:pt x="12" y="11"/>
                  </a:lnTo>
                  <a:lnTo>
                    <a:pt x="7" y="0"/>
                  </a:lnTo>
                  <a:lnTo>
                    <a:pt x="0" y="2"/>
                  </a:lnTo>
                  <a:lnTo>
                    <a:pt x="5" y="14"/>
                  </a:lnTo>
                  <a:lnTo>
                    <a:pt x="11" y="26"/>
                  </a:lnTo>
                  <a:lnTo>
                    <a:pt x="14" y="37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21" y="4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6" name="Freeform 258"/>
            <p:cNvSpPr>
              <a:spLocks/>
            </p:cNvSpPr>
            <p:nvPr/>
          </p:nvSpPr>
          <p:spPr bwMode="auto">
            <a:xfrm>
              <a:off x="3513" y="2166"/>
              <a:ext cx="7" cy="8"/>
            </a:xfrm>
            <a:custGeom>
              <a:avLst/>
              <a:gdLst>
                <a:gd name="T0" fmla="*/ 3 w 12"/>
                <a:gd name="T1" fmla="*/ 17 h 18"/>
                <a:gd name="T2" fmla="*/ 6 w 12"/>
                <a:gd name="T3" fmla="*/ 15 h 18"/>
                <a:gd name="T4" fmla="*/ 8 w 12"/>
                <a:gd name="T5" fmla="*/ 14 h 18"/>
                <a:gd name="T6" fmla="*/ 9 w 12"/>
                <a:gd name="T7" fmla="*/ 11 h 18"/>
                <a:gd name="T8" fmla="*/ 10 w 12"/>
                <a:gd name="T9" fmla="*/ 7 h 18"/>
                <a:gd name="T10" fmla="*/ 12 w 12"/>
                <a:gd name="T11" fmla="*/ 3 h 18"/>
                <a:gd name="T12" fmla="*/ 5 w 12"/>
                <a:gd name="T13" fmla="*/ 0 h 18"/>
                <a:gd name="T14" fmla="*/ 3 w 12"/>
                <a:gd name="T15" fmla="*/ 5 h 18"/>
                <a:gd name="T16" fmla="*/ 2 w 12"/>
                <a:gd name="T17" fmla="*/ 8 h 18"/>
                <a:gd name="T18" fmla="*/ 1 w 12"/>
                <a:gd name="T19" fmla="*/ 10 h 18"/>
                <a:gd name="T20" fmla="*/ 0 w 12"/>
                <a:gd name="T21" fmla="*/ 11 h 18"/>
                <a:gd name="T22" fmla="*/ 3 w 12"/>
                <a:gd name="T23" fmla="*/ 10 h 18"/>
                <a:gd name="T24" fmla="*/ 0 w 12"/>
                <a:gd name="T25" fmla="*/ 11 h 18"/>
                <a:gd name="T26" fmla="*/ 0 w 12"/>
                <a:gd name="T27" fmla="*/ 14 h 18"/>
                <a:gd name="T28" fmla="*/ 2 w 12"/>
                <a:gd name="T29" fmla="*/ 17 h 18"/>
                <a:gd name="T30" fmla="*/ 4 w 12"/>
                <a:gd name="T31" fmla="*/ 18 h 18"/>
                <a:gd name="T32" fmla="*/ 6 w 12"/>
                <a:gd name="T33" fmla="*/ 15 h 18"/>
                <a:gd name="T34" fmla="*/ 3 w 12"/>
                <a:gd name="T35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" h="18">
                  <a:moveTo>
                    <a:pt x="3" y="17"/>
                  </a:moveTo>
                  <a:lnTo>
                    <a:pt x="6" y="15"/>
                  </a:lnTo>
                  <a:lnTo>
                    <a:pt x="8" y="14"/>
                  </a:lnTo>
                  <a:lnTo>
                    <a:pt x="9" y="11"/>
                  </a:lnTo>
                  <a:lnTo>
                    <a:pt x="10" y="7"/>
                  </a:lnTo>
                  <a:lnTo>
                    <a:pt x="12" y="3"/>
                  </a:lnTo>
                  <a:lnTo>
                    <a:pt x="5" y="0"/>
                  </a:lnTo>
                  <a:lnTo>
                    <a:pt x="3" y="5"/>
                  </a:lnTo>
                  <a:lnTo>
                    <a:pt x="2" y="8"/>
                  </a:lnTo>
                  <a:lnTo>
                    <a:pt x="1" y="10"/>
                  </a:lnTo>
                  <a:lnTo>
                    <a:pt x="0" y="11"/>
                  </a:lnTo>
                  <a:lnTo>
                    <a:pt x="3" y="10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4" y="18"/>
                  </a:lnTo>
                  <a:lnTo>
                    <a:pt x="6" y="15"/>
                  </a:lnTo>
                  <a:lnTo>
                    <a:pt x="3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7" name="Freeform 259"/>
            <p:cNvSpPr>
              <a:spLocks/>
            </p:cNvSpPr>
            <p:nvPr/>
          </p:nvSpPr>
          <p:spPr bwMode="auto">
            <a:xfrm>
              <a:off x="3511" y="2165"/>
              <a:ext cx="4" cy="9"/>
            </a:xfrm>
            <a:custGeom>
              <a:avLst/>
              <a:gdLst>
                <a:gd name="T0" fmla="*/ 0 w 8"/>
                <a:gd name="T1" fmla="*/ 1 h 18"/>
                <a:gd name="T2" fmla="*/ 0 w 8"/>
                <a:gd name="T3" fmla="*/ 3 h 18"/>
                <a:gd name="T4" fmla="*/ 1 w 8"/>
                <a:gd name="T5" fmla="*/ 7 h 18"/>
                <a:gd name="T6" fmla="*/ 1 w 8"/>
                <a:gd name="T7" fmla="*/ 11 h 18"/>
                <a:gd name="T8" fmla="*/ 3 w 8"/>
                <a:gd name="T9" fmla="*/ 16 h 18"/>
                <a:gd name="T10" fmla="*/ 8 w 8"/>
                <a:gd name="T11" fmla="*/ 18 h 18"/>
                <a:gd name="T12" fmla="*/ 8 w 8"/>
                <a:gd name="T13" fmla="*/ 11 h 18"/>
                <a:gd name="T14" fmla="*/ 8 w 8"/>
                <a:gd name="T15" fmla="*/ 12 h 18"/>
                <a:gd name="T16" fmla="*/ 8 w 8"/>
                <a:gd name="T17" fmla="*/ 11 h 18"/>
                <a:gd name="T18" fmla="*/ 8 w 8"/>
                <a:gd name="T19" fmla="*/ 7 h 18"/>
                <a:gd name="T20" fmla="*/ 7 w 8"/>
                <a:gd name="T21" fmla="*/ 0 h 18"/>
                <a:gd name="T22" fmla="*/ 7 w 8"/>
                <a:gd name="T23" fmla="*/ 1 h 18"/>
                <a:gd name="T24" fmla="*/ 0 w 8"/>
                <a:gd name="T25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18">
                  <a:moveTo>
                    <a:pt x="0" y="1"/>
                  </a:moveTo>
                  <a:lnTo>
                    <a:pt x="0" y="3"/>
                  </a:lnTo>
                  <a:lnTo>
                    <a:pt x="1" y="7"/>
                  </a:lnTo>
                  <a:lnTo>
                    <a:pt x="1" y="11"/>
                  </a:lnTo>
                  <a:lnTo>
                    <a:pt x="3" y="16"/>
                  </a:lnTo>
                  <a:lnTo>
                    <a:pt x="8" y="18"/>
                  </a:lnTo>
                  <a:lnTo>
                    <a:pt x="8" y="11"/>
                  </a:lnTo>
                  <a:lnTo>
                    <a:pt x="8" y="12"/>
                  </a:lnTo>
                  <a:lnTo>
                    <a:pt x="8" y="11"/>
                  </a:lnTo>
                  <a:lnTo>
                    <a:pt x="8" y="7"/>
                  </a:lnTo>
                  <a:lnTo>
                    <a:pt x="7" y="0"/>
                  </a:lnTo>
                  <a:lnTo>
                    <a:pt x="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8" name="Freeform 260"/>
            <p:cNvSpPr>
              <a:spLocks/>
            </p:cNvSpPr>
            <p:nvPr/>
          </p:nvSpPr>
          <p:spPr bwMode="auto">
            <a:xfrm>
              <a:off x="3495" y="2144"/>
              <a:ext cx="19" cy="22"/>
            </a:xfrm>
            <a:custGeom>
              <a:avLst/>
              <a:gdLst>
                <a:gd name="T0" fmla="*/ 1 w 39"/>
                <a:gd name="T1" fmla="*/ 10 h 42"/>
                <a:gd name="T2" fmla="*/ 7 w 39"/>
                <a:gd name="T3" fmla="*/ 8 h 42"/>
                <a:gd name="T4" fmla="*/ 11 w 39"/>
                <a:gd name="T5" fmla="*/ 7 h 42"/>
                <a:gd name="T6" fmla="*/ 19 w 39"/>
                <a:gd name="T7" fmla="*/ 16 h 42"/>
                <a:gd name="T8" fmla="*/ 27 w 39"/>
                <a:gd name="T9" fmla="*/ 32 h 42"/>
                <a:gd name="T10" fmla="*/ 32 w 39"/>
                <a:gd name="T11" fmla="*/ 42 h 42"/>
                <a:gd name="T12" fmla="*/ 39 w 39"/>
                <a:gd name="T13" fmla="*/ 42 h 42"/>
                <a:gd name="T14" fmla="*/ 34 w 39"/>
                <a:gd name="T15" fmla="*/ 30 h 42"/>
                <a:gd name="T16" fmla="*/ 26 w 39"/>
                <a:gd name="T17" fmla="*/ 11 h 42"/>
                <a:gd name="T18" fmla="*/ 13 w 39"/>
                <a:gd name="T19" fmla="*/ 0 h 42"/>
                <a:gd name="T20" fmla="*/ 0 w 39"/>
                <a:gd name="T21" fmla="*/ 6 h 42"/>
                <a:gd name="T22" fmla="*/ 5 w 39"/>
                <a:gd name="T23" fmla="*/ 3 h 42"/>
                <a:gd name="T24" fmla="*/ 0 w 39"/>
                <a:gd name="T25" fmla="*/ 6 h 42"/>
                <a:gd name="T26" fmla="*/ 0 w 39"/>
                <a:gd name="T27" fmla="*/ 9 h 42"/>
                <a:gd name="T28" fmla="*/ 2 w 39"/>
                <a:gd name="T29" fmla="*/ 10 h 42"/>
                <a:gd name="T30" fmla="*/ 5 w 39"/>
                <a:gd name="T31" fmla="*/ 10 h 42"/>
                <a:gd name="T32" fmla="*/ 7 w 39"/>
                <a:gd name="T33" fmla="*/ 8 h 42"/>
                <a:gd name="T34" fmla="*/ 1 w 39"/>
                <a:gd name="T35" fmla="*/ 1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42">
                  <a:moveTo>
                    <a:pt x="1" y="10"/>
                  </a:moveTo>
                  <a:lnTo>
                    <a:pt x="7" y="8"/>
                  </a:lnTo>
                  <a:lnTo>
                    <a:pt x="11" y="7"/>
                  </a:lnTo>
                  <a:lnTo>
                    <a:pt x="19" y="16"/>
                  </a:lnTo>
                  <a:lnTo>
                    <a:pt x="27" y="32"/>
                  </a:lnTo>
                  <a:lnTo>
                    <a:pt x="32" y="42"/>
                  </a:lnTo>
                  <a:lnTo>
                    <a:pt x="39" y="42"/>
                  </a:lnTo>
                  <a:lnTo>
                    <a:pt x="34" y="30"/>
                  </a:lnTo>
                  <a:lnTo>
                    <a:pt x="26" y="11"/>
                  </a:lnTo>
                  <a:lnTo>
                    <a:pt x="13" y="0"/>
                  </a:lnTo>
                  <a:lnTo>
                    <a:pt x="0" y="6"/>
                  </a:lnTo>
                  <a:lnTo>
                    <a:pt x="5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2" y="10"/>
                  </a:lnTo>
                  <a:lnTo>
                    <a:pt x="5" y="10"/>
                  </a:lnTo>
                  <a:lnTo>
                    <a:pt x="7" y="8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9" name="Freeform 261"/>
            <p:cNvSpPr>
              <a:spLocks/>
            </p:cNvSpPr>
            <p:nvPr/>
          </p:nvSpPr>
          <p:spPr bwMode="auto">
            <a:xfrm>
              <a:off x="3468" y="2254"/>
              <a:ext cx="26" cy="7"/>
            </a:xfrm>
            <a:custGeom>
              <a:avLst/>
              <a:gdLst>
                <a:gd name="T0" fmla="*/ 0 w 50"/>
                <a:gd name="T1" fmla="*/ 10 h 14"/>
                <a:gd name="T2" fmla="*/ 1 w 50"/>
                <a:gd name="T3" fmla="*/ 8 h 14"/>
                <a:gd name="T4" fmla="*/ 3 w 50"/>
                <a:gd name="T5" fmla="*/ 6 h 14"/>
                <a:gd name="T6" fmla="*/ 7 w 50"/>
                <a:gd name="T7" fmla="*/ 3 h 14"/>
                <a:gd name="T8" fmla="*/ 10 w 50"/>
                <a:gd name="T9" fmla="*/ 2 h 14"/>
                <a:gd name="T10" fmla="*/ 16 w 50"/>
                <a:gd name="T11" fmla="*/ 1 h 14"/>
                <a:gd name="T12" fmla="*/ 24 w 50"/>
                <a:gd name="T13" fmla="*/ 0 h 14"/>
                <a:gd name="T14" fmla="*/ 32 w 50"/>
                <a:gd name="T15" fmla="*/ 0 h 14"/>
                <a:gd name="T16" fmla="*/ 38 w 50"/>
                <a:gd name="T17" fmla="*/ 1 h 14"/>
                <a:gd name="T18" fmla="*/ 41 w 50"/>
                <a:gd name="T19" fmla="*/ 4 h 14"/>
                <a:gd name="T20" fmla="*/ 46 w 50"/>
                <a:gd name="T21" fmla="*/ 8 h 14"/>
                <a:gd name="T22" fmla="*/ 49 w 50"/>
                <a:gd name="T23" fmla="*/ 11 h 14"/>
                <a:gd name="T24" fmla="*/ 50 w 50"/>
                <a:gd name="T25" fmla="*/ 14 h 14"/>
                <a:gd name="T26" fmla="*/ 47 w 50"/>
                <a:gd name="T27" fmla="*/ 14 h 14"/>
                <a:gd name="T28" fmla="*/ 38 w 50"/>
                <a:gd name="T29" fmla="*/ 10 h 14"/>
                <a:gd name="T30" fmla="*/ 28 w 50"/>
                <a:gd name="T31" fmla="*/ 8 h 14"/>
                <a:gd name="T32" fmla="*/ 25 w 50"/>
                <a:gd name="T33" fmla="*/ 8 h 14"/>
                <a:gd name="T34" fmla="*/ 23 w 50"/>
                <a:gd name="T35" fmla="*/ 10 h 14"/>
                <a:gd name="T36" fmla="*/ 16 w 50"/>
                <a:gd name="T37" fmla="*/ 10 h 14"/>
                <a:gd name="T38" fmla="*/ 8 w 50"/>
                <a:gd name="T39" fmla="*/ 10 h 14"/>
                <a:gd name="T40" fmla="*/ 0 w 50"/>
                <a:gd name="T41" fmla="*/ 1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0" h="14">
                  <a:moveTo>
                    <a:pt x="0" y="10"/>
                  </a:moveTo>
                  <a:lnTo>
                    <a:pt x="1" y="8"/>
                  </a:lnTo>
                  <a:lnTo>
                    <a:pt x="3" y="6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6" y="1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38" y="1"/>
                  </a:lnTo>
                  <a:lnTo>
                    <a:pt x="41" y="4"/>
                  </a:lnTo>
                  <a:lnTo>
                    <a:pt x="46" y="8"/>
                  </a:lnTo>
                  <a:lnTo>
                    <a:pt x="49" y="11"/>
                  </a:lnTo>
                  <a:lnTo>
                    <a:pt x="50" y="14"/>
                  </a:lnTo>
                  <a:lnTo>
                    <a:pt x="47" y="14"/>
                  </a:lnTo>
                  <a:lnTo>
                    <a:pt x="38" y="10"/>
                  </a:lnTo>
                  <a:lnTo>
                    <a:pt x="28" y="8"/>
                  </a:lnTo>
                  <a:lnTo>
                    <a:pt x="25" y="8"/>
                  </a:lnTo>
                  <a:lnTo>
                    <a:pt x="23" y="10"/>
                  </a:lnTo>
                  <a:lnTo>
                    <a:pt x="16" y="10"/>
                  </a:lnTo>
                  <a:lnTo>
                    <a:pt x="8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B266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0" name="Freeform 262"/>
            <p:cNvSpPr>
              <a:spLocks/>
            </p:cNvSpPr>
            <p:nvPr/>
          </p:nvSpPr>
          <p:spPr bwMode="auto">
            <a:xfrm>
              <a:off x="3466" y="2254"/>
              <a:ext cx="8" cy="6"/>
            </a:xfrm>
            <a:custGeom>
              <a:avLst/>
              <a:gdLst>
                <a:gd name="T0" fmla="*/ 14 w 16"/>
                <a:gd name="T1" fmla="*/ 0 h 11"/>
                <a:gd name="T2" fmla="*/ 15 w 16"/>
                <a:gd name="T3" fmla="*/ 0 h 11"/>
                <a:gd name="T4" fmla="*/ 10 w 16"/>
                <a:gd name="T5" fmla="*/ 1 h 11"/>
                <a:gd name="T6" fmla="*/ 6 w 16"/>
                <a:gd name="T7" fmla="*/ 3 h 11"/>
                <a:gd name="T8" fmla="*/ 2 w 16"/>
                <a:gd name="T9" fmla="*/ 7 h 11"/>
                <a:gd name="T10" fmla="*/ 0 w 16"/>
                <a:gd name="T11" fmla="*/ 11 h 11"/>
                <a:gd name="T12" fmla="*/ 9 w 16"/>
                <a:gd name="T13" fmla="*/ 11 h 11"/>
                <a:gd name="T14" fmla="*/ 9 w 16"/>
                <a:gd name="T15" fmla="*/ 11 h 11"/>
                <a:gd name="T16" fmla="*/ 10 w 16"/>
                <a:gd name="T17" fmla="*/ 10 h 11"/>
                <a:gd name="T18" fmla="*/ 13 w 16"/>
                <a:gd name="T19" fmla="*/ 8 h 11"/>
                <a:gd name="T20" fmla="*/ 15 w 16"/>
                <a:gd name="T21" fmla="*/ 7 h 11"/>
                <a:gd name="T22" fmla="*/ 16 w 16"/>
                <a:gd name="T23" fmla="*/ 7 h 11"/>
                <a:gd name="T24" fmla="*/ 14 w 16"/>
                <a:gd name="T2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1">
                  <a:moveTo>
                    <a:pt x="14" y="0"/>
                  </a:moveTo>
                  <a:lnTo>
                    <a:pt x="15" y="0"/>
                  </a:lnTo>
                  <a:lnTo>
                    <a:pt x="10" y="1"/>
                  </a:lnTo>
                  <a:lnTo>
                    <a:pt x="6" y="3"/>
                  </a:lnTo>
                  <a:lnTo>
                    <a:pt x="2" y="7"/>
                  </a:lnTo>
                  <a:lnTo>
                    <a:pt x="0" y="11"/>
                  </a:lnTo>
                  <a:lnTo>
                    <a:pt x="9" y="11"/>
                  </a:lnTo>
                  <a:lnTo>
                    <a:pt x="9" y="11"/>
                  </a:lnTo>
                  <a:lnTo>
                    <a:pt x="10" y="10"/>
                  </a:lnTo>
                  <a:lnTo>
                    <a:pt x="13" y="8"/>
                  </a:lnTo>
                  <a:lnTo>
                    <a:pt x="15" y="7"/>
                  </a:lnTo>
                  <a:lnTo>
                    <a:pt x="16" y="7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1" name="Freeform 263"/>
            <p:cNvSpPr>
              <a:spLocks/>
            </p:cNvSpPr>
            <p:nvPr/>
          </p:nvSpPr>
          <p:spPr bwMode="auto">
            <a:xfrm>
              <a:off x="3473" y="2253"/>
              <a:ext cx="15" cy="4"/>
            </a:xfrm>
            <a:custGeom>
              <a:avLst/>
              <a:gdLst>
                <a:gd name="T0" fmla="*/ 31 w 31"/>
                <a:gd name="T1" fmla="*/ 3 h 10"/>
                <a:gd name="T2" fmla="*/ 31 w 31"/>
                <a:gd name="T3" fmla="*/ 2 h 10"/>
                <a:gd name="T4" fmla="*/ 23 w 31"/>
                <a:gd name="T5" fmla="*/ 0 h 10"/>
                <a:gd name="T6" fmla="*/ 15 w 31"/>
                <a:gd name="T7" fmla="*/ 0 h 10"/>
                <a:gd name="T8" fmla="*/ 7 w 31"/>
                <a:gd name="T9" fmla="*/ 2 h 10"/>
                <a:gd name="T10" fmla="*/ 0 w 31"/>
                <a:gd name="T11" fmla="*/ 3 h 10"/>
                <a:gd name="T12" fmla="*/ 2 w 31"/>
                <a:gd name="T13" fmla="*/ 10 h 10"/>
                <a:gd name="T14" fmla="*/ 7 w 31"/>
                <a:gd name="T15" fmla="*/ 8 h 10"/>
                <a:gd name="T16" fmla="*/ 15 w 31"/>
                <a:gd name="T17" fmla="*/ 7 h 10"/>
                <a:gd name="T18" fmla="*/ 23 w 31"/>
                <a:gd name="T19" fmla="*/ 7 h 10"/>
                <a:gd name="T20" fmla="*/ 26 w 31"/>
                <a:gd name="T21" fmla="*/ 8 h 10"/>
                <a:gd name="T22" fmla="*/ 26 w 31"/>
                <a:gd name="T23" fmla="*/ 7 h 10"/>
                <a:gd name="T24" fmla="*/ 31 w 31"/>
                <a:gd name="T25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" h="10">
                  <a:moveTo>
                    <a:pt x="31" y="3"/>
                  </a:moveTo>
                  <a:lnTo>
                    <a:pt x="31" y="2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7" y="2"/>
                  </a:lnTo>
                  <a:lnTo>
                    <a:pt x="0" y="3"/>
                  </a:lnTo>
                  <a:lnTo>
                    <a:pt x="2" y="10"/>
                  </a:lnTo>
                  <a:lnTo>
                    <a:pt x="7" y="8"/>
                  </a:lnTo>
                  <a:lnTo>
                    <a:pt x="15" y="7"/>
                  </a:lnTo>
                  <a:lnTo>
                    <a:pt x="23" y="7"/>
                  </a:lnTo>
                  <a:lnTo>
                    <a:pt x="26" y="8"/>
                  </a:lnTo>
                  <a:lnTo>
                    <a:pt x="26" y="7"/>
                  </a:lnTo>
                  <a:lnTo>
                    <a:pt x="31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2" name="Freeform 264"/>
            <p:cNvSpPr>
              <a:spLocks/>
            </p:cNvSpPr>
            <p:nvPr/>
          </p:nvSpPr>
          <p:spPr bwMode="auto">
            <a:xfrm>
              <a:off x="3486" y="2254"/>
              <a:ext cx="10" cy="7"/>
            </a:xfrm>
            <a:custGeom>
              <a:avLst/>
              <a:gdLst>
                <a:gd name="T0" fmla="*/ 20 w 20"/>
                <a:gd name="T1" fmla="*/ 15 h 15"/>
                <a:gd name="T2" fmla="*/ 20 w 20"/>
                <a:gd name="T3" fmla="*/ 15 h 15"/>
                <a:gd name="T4" fmla="*/ 18 w 20"/>
                <a:gd name="T5" fmla="*/ 10 h 15"/>
                <a:gd name="T6" fmla="*/ 13 w 20"/>
                <a:gd name="T7" fmla="*/ 5 h 15"/>
                <a:gd name="T8" fmla="*/ 8 w 20"/>
                <a:gd name="T9" fmla="*/ 2 h 15"/>
                <a:gd name="T10" fmla="*/ 5 w 20"/>
                <a:gd name="T11" fmla="*/ 0 h 15"/>
                <a:gd name="T12" fmla="*/ 0 w 20"/>
                <a:gd name="T13" fmla="*/ 4 h 15"/>
                <a:gd name="T14" fmla="*/ 4 w 20"/>
                <a:gd name="T15" fmla="*/ 9 h 15"/>
                <a:gd name="T16" fmla="*/ 8 w 20"/>
                <a:gd name="T17" fmla="*/ 12 h 15"/>
                <a:gd name="T18" fmla="*/ 11 w 20"/>
                <a:gd name="T19" fmla="*/ 15 h 15"/>
                <a:gd name="T20" fmla="*/ 11 w 20"/>
                <a:gd name="T21" fmla="*/ 15 h 15"/>
                <a:gd name="T22" fmla="*/ 11 w 20"/>
                <a:gd name="T23" fmla="*/ 15 h 15"/>
                <a:gd name="T24" fmla="*/ 20 w 20"/>
                <a:gd name="T2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15">
                  <a:moveTo>
                    <a:pt x="20" y="15"/>
                  </a:moveTo>
                  <a:lnTo>
                    <a:pt x="20" y="15"/>
                  </a:lnTo>
                  <a:lnTo>
                    <a:pt x="18" y="10"/>
                  </a:lnTo>
                  <a:lnTo>
                    <a:pt x="13" y="5"/>
                  </a:lnTo>
                  <a:lnTo>
                    <a:pt x="8" y="2"/>
                  </a:lnTo>
                  <a:lnTo>
                    <a:pt x="5" y="0"/>
                  </a:lnTo>
                  <a:lnTo>
                    <a:pt x="0" y="4"/>
                  </a:lnTo>
                  <a:lnTo>
                    <a:pt x="4" y="9"/>
                  </a:lnTo>
                  <a:lnTo>
                    <a:pt x="8" y="12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2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3" name="Freeform 265"/>
            <p:cNvSpPr>
              <a:spLocks/>
            </p:cNvSpPr>
            <p:nvPr/>
          </p:nvSpPr>
          <p:spPr bwMode="auto">
            <a:xfrm>
              <a:off x="3479" y="2257"/>
              <a:ext cx="17" cy="6"/>
            </a:xfrm>
            <a:custGeom>
              <a:avLst/>
              <a:gdLst>
                <a:gd name="T0" fmla="*/ 10 w 35"/>
                <a:gd name="T1" fmla="*/ 4 h 13"/>
                <a:gd name="T2" fmla="*/ 10 w 35"/>
                <a:gd name="T3" fmla="*/ 4 h 13"/>
                <a:gd name="T4" fmla="*/ 8 w 35"/>
                <a:gd name="T5" fmla="*/ 7 h 13"/>
                <a:gd name="T6" fmla="*/ 17 w 35"/>
                <a:gd name="T7" fmla="*/ 10 h 13"/>
                <a:gd name="T8" fmla="*/ 26 w 35"/>
                <a:gd name="T9" fmla="*/ 13 h 13"/>
                <a:gd name="T10" fmla="*/ 35 w 35"/>
                <a:gd name="T11" fmla="*/ 10 h 13"/>
                <a:gd name="T12" fmla="*/ 26 w 35"/>
                <a:gd name="T13" fmla="*/ 10 h 13"/>
                <a:gd name="T14" fmla="*/ 28 w 35"/>
                <a:gd name="T15" fmla="*/ 6 h 13"/>
                <a:gd name="T16" fmla="*/ 19 w 35"/>
                <a:gd name="T17" fmla="*/ 3 h 13"/>
                <a:gd name="T18" fmla="*/ 8 w 35"/>
                <a:gd name="T19" fmla="*/ 0 h 13"/>
                <a:gd name="T20" fmla="*/ 0 w 35"/>
                <a:gd name="T21" fmla="*/ 4 h 13"/>
                <a:gd name="T22" fmla="*/ 0 w 35"/>
                <a:gd name="T23" fmla="*/ 4 h 13"/>
                <a:gd name="T24" fmla="*/ 10 w 35"/>
                <a:gd name="T25" fmla="*/ 4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13">
                  <a:moveTo>
                    <a:pt x="10" y="4"/>
                  </a:moveTo>
                  <a:lnTo>
                    <a:pt x="10" y="4"/>
                  </a:lnTo>
                  <a:lnTo>
                    <a:pt x="8" y="7"/>
                  </a:lnTo>
                  <a:lnTo>
                    <a:pt x="17" y="10"/>
                  </a:lnTo>
                  <a:lnTo>
                    <a:pt x="26" y="13"/>
                  </a:lnTo>
                  <a:lnTo>
                    <a:pt x="35" y="10"/>
                  </a:lnTo>
                  <a:lnTo>
                    <a:pt x="26" y="10"/>
                  </a:lnTo>
                  <a:lnTo>
                    <a:pt x="28" y="6"/>
                  </a:lnTo>
                  <a:lnTo>
                    <a:pt x="19" y="3"/>
                  </a:lnTo>
                  <a:lnTo>
                    <a:pt x="8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4" name="Freeform 266"/>
            <p:cNvSpPr>
              <a:spLocks/>
            </p:cNvSpPr>
            <p:nvPr/>
          </p:nvSpPr>
          <p:spPr bwMode="auto">
            <a:xfrm>
              <a:off x="3466" y="2257"/>
              <a:ext cx="17" cy="5"/>
            </a:xfrm>
            <a:custGeom>
              <a:avLst/>
              <a:gdLst>
                <a:gd name="T0" fmla="*/ 0 w 35"/>
                <a:gd name="T1" fmla="*/ 4 h 9"/>
                <a:gd name="T2" fmla="*/ 5 w 35"/>
                <a:gd name="T3" fmla="*/ 8 h 9"/>
                <a:gd name="T4" fmla="*/ 13 w 35"/>
                <a:gd name="T5" fmla="*/ 9 h 9"/>
                <a:gd name="T6" fmla="*/ 21 w 35"/>
                <a:gd name="T7" fmla="*/ 9 h 9"/>
                <a:gd name="T8" fmla="*/ 28 w 35"/>
                <a:gd name="T9" fmla="*/ 8 h 9"/>
                <a:gd name="T10" fmla="*/ 35 w 35"/>
                <a:gd name="T11" fmla="*/ 2 h 9"/>
                <a:gd name="T12" fmla="*/ 25 w 35"/>
                <a:gd name="T13" fmla="*/ 2 h 9"/>
                <a:gd name="T14" fmla="*/ 28 w 35"/>
                <a:gd name="T15" fmla="*/ 1 h 9"/>
                <a:gd name="T16" fmla="*/ 21 w 35"/>
                <a:gd name="T17" fmla="*/ 0 h 9"/>
                <a:gd name="T18" fmla="*/ 13 w 35"/>
                <a:gd name="T19" fmla="*/ 0 h 9"/>
                <a:gd name="T20" fmla="*/ 5 w 35"/>
                <a:gd name="T21" fmla="*/ 1 h 9"/>
                <a:gd name="T22" fmla="*/ 9 w 35"/>
                <a:gd name="T23" fmla="*/ 4 h 9"/>
                <a:gd name="T24" fmla="*/ 5 w 35"/>
                <a:gd name="T25" fmla="*/ 1 h 9"/>
                <a:gd name="T26" fmla="*/ 2 w 35"/>
                <a:gd name="T27" fmla="*/ 2 h 9"/>
                <a:gd name="T28" fmla="*/ 1 w 35"/>
                <a:gd name="T29" fmla="*/ 4 h 9"/>
                <a:gd name="T30" fmla="*/ 2 w 35"/>
                <a:gd name="T31" fmla="*/ 7 h 9"/>
                <a:gd name="T32" fmla="*/ 5 w 35"/>
                <a:gd name="T33" fmla="*/ 8 h 9"/>
                <a:gd name="T34" fmla="*/ 0 w 35"/>
                <a:gd name="T35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" h="9">
                  <a:moveTo>
                    <a:pt x="0" y="4"/>
                  </a:moveTo>
                  <a:lnTo>
                    <a:pt x="5" y="8"/>
                  </a:lnTo>
                  <a:lnTo>
                    <a:pt x="13" y="9"/>
                  </a:lnTo>
                  <a:lnTo>
                    <a:pt x="21" y="9"/>
                  </a:lnTo>
                  <a:lnTo>
                    <a:pt x="28" y="8"/>
                  </a:lnTo>
                  <a:lnTo>
                    <a:pt x="35" y="2"/>
                  </a:lnTo>
                  <a:lnTo>
                    <a:pt x="25" y="2"/>
                  </a:lnTo>
                  <a:lnTo>
                    <a:pt x="28" y="1"/>
                  </a:lnTo>
                  <a:lnTo>
                    <a:pt x="21" y="0"/>
                  </a:lnTo>
                  <a:lnTo>
                    <a:pt x="13" y="0"/>
                  </a:lnTo>
                  <a:lnTo>
                    <a:pt x="5" y="1"/>
                  </a:lnTo>
                  <a:lnTo>
                    <a:pt x="9" y="4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2" y="7"/>
                  </a:lnTo>
                  <a:lnTo>
                    <a:pt x="5" y="8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5" name="Freeform 267"/>
            <p:cNvSpPr>
              <a:spLocks/>
            </p:cNvSpPr>
            <p:nvPr/>
          </p:nvSpPr>
          <p:spPr bwMode="auto">
            <a:xfrm>
              <a:off x="3624" y="2256"/>
              <a:ext cx="39" cy="45"/>
            </a:xfrm>
            <a:custGeom>
              <a:avLst/>
              <a:gdLst>
                <a:gd name="T0" fmla="*/ 1 w 78"/>
                <a:gd name="T1" fmla="*/ 51 h 90"/>
                <a:gd name="T2" fmla="*/ 4 w 78"/>
                <a:gd name="T3" fmla="*/ 58 h 90"/>
                <a:gd name="T4" fmla="*/ 10 w 78"/>
                <a:gd name="T5" fmla="*/ 65 h 90"/>
                <a:gd name="T6" fmla="*/ 16 w 78"/>
                <a:gd name="T7" fmla="*/ 71 h 90"/>
                <a:gd name="T8" fmla="*/ 19 w 78"/>
                <a:gd name="T9" fmla="*/ 74 h 90"/>
                <a:gd name="T10" fmla="*/ 22 w 78"/>
                <a:gd name="T11" fmla="*/ 75 h 90"/>
                <a:gd name="T12" fmla="*/ 25 w 78"/>
                <a:gd name="T13" fmla="*/ 74 h 90"/>
                <a:gd name="T14" fmla="*/ 27 w 78"/>
                <a:gd name="T15" fmla="*/ 74 h 90"/>
                <a:gd name="T16" fmla="*/ 30 w 78"/>
                <a:gd name="T17" fmla="*/ 72 h 90"/>
                <a:gd name="T18" fmla="*/ 33 w 78"/>
                <a:gd name="T19" fmla="*/ 66 h 90"/>
                <a:gd name="T20" fmla="*/ 39 w 78"/>
                <a:gd name="T21" fmla="*/ 57 h 90"/>
                <a:gd name="T22" fmla="*/ 45 w 78"/>
                <a:gd name="T23" fmla="*/ 48 h 90"/>
                <a:gd name="T24" fmla="*/ 48 w 78"/>
                <a:gd name="T25" fmla="*/ 42 h 90"/>
                <a:gd name="T26" fmla="*/ 54 w 78"/>
                <a:gd name="T27" fmla="*/ 34 h 90"/>
                <a:gd name="T28" fmla="*/ 62 w 78"/>
                <a:gd name="T29" fmla="*/ 21 h 90"/>
                <a:gd name="T30" fmla="*/ 71 w 78"/>
                <a:gd name="T31" fmla="*/ 8 h 90"/>
                <a:gd name="T32" fmla="*/ 78 w 78"/>
                <a:gd name="T33" fmla="*/ 0 h 90"/>
                <a:gd name="T34" fmla="*/ 78 w 78"/>
                <a:gd name="T35" fmla="*/ 33 h 90"/>
                <a:gd name="T36" fmla="*/ 71 w 78"/>
                <a:gd name="T37" fmla="*/ 41 h 90"/>
                <a:gd name="T38" fmla="*/ 64 w 78"/>
                <a:gd name="T39" fmla="*/ 53 h 90"/>
                <a:gd name="T40" fmla="*/ 58 w 78"/>
                <a:gd name="T41" fmla="*/ 66 h 90"/>
                <a:gd name="T42" fmla="*/ 53 w 78"/>
                <a:gd name="T43" fmla="*/ 75 h 90"/>
                <a:gd name="T44" fmla="*/ 45 w 78"/>
                <a:gd name="T45" fmla="*/ 84 h 90"/>
                <a:gd name="T46" fmla="*/ 38 w 78"/>
                <a:gd name="T47" fmla="*/ 89 h 90"/>
                <a:gd name="T48" fmla="*/ 31 w 78"/>
                <a:gd name="T49" fmla="*/ 90 h 90"/>
                <a:gd name="T50" fmla="*/ 25 w 78"/>
                <a:gd name="T51" fmla="*/ 87 h 90"/>
                <a:gd name="T52" fmla="*/ 20 w 78"/>
                <a:gd name="T53" fmla="*/ 81 h 90"/>
                <a:gd name="T54" fmla="*/ 17 w 78"/>
                <a:gd name="T55" fmla="*/ 76 h 90"/>
                <a:gd name="T56" fmla="*/ 13 w 78"/>
                <a:gd name="T57" fmla="*/ 72 h 90"/>
                <a:gd name="T58" fmla="*/ 12 w 78"/>
                <a:gd name="T59" fmla="*/ 68 h 90"/>
                <a:gd name="T60" fmla="*/ 9 w 78"/>
                <a:gd name="T61" fmla="*/ 64 h 90"/>
                <a:gd name="T62" fmla="*/ 3 w 78"/>
                <a:gd name="T63" fmla="*/ 58 h 90"/>
                <a:gd name="T64" fmla="*/ 0 w 78"/>
                <a:gd name="T65" fmla="*/ 52 h 90"/>
                <a:gd name="T66" fmla="*/ 1 w 78"/>
                <a:gd name="T67" fmla="*/ 51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8" h="90">
                  <a:moveTo>
                    <a:pt x="1" y="51"/>
                  </a:moveTo>
                  <a:lnTo>
                    <a:pt x="4" y="58"/>
                  </a:lnTo>
                  <a:lnTo>
                    <a:pt x="10" y="65"/>
                  </a:lnTo>
                  <a:lnTo>
                    <a:pt x="16" y="71"/>
                  </a:lnTo>
                  <a:lnTo>
                    <a:pt x="19" y="74"/>
                  </a:lnTo>
                  <a:lnTo>
                    <a:pt x="22" y="75"/>
                  </a:lnTo>
                  <a:lnTo>
                    <a:pt x="25" y="74"/>
                  </a:lnTo>
                  <a:lnTo>
                    <a:pt x="27" y="74"/>
                  </a:lnTo>
                  <a:lnTo>
                    <a:pt x="30" y="72"/>
                  </a:lnTo>
                  <a:lnTo>
                    <a:pt x="33" y="66"/>
                  </a:lnTo>
                  <a:lnTo>
                    <a:pt x="39" y="57"/>
                  </a:lnTo>
                  <a:lnTo>
                    <a:pt x="45" y="48"/>
                  </a:lnTo>
                  <a:lnTo>
                    <a:pt x="48" y="42"/>
                  </a:lnTo>
                  <a:lnTo>
                    <a:pt x="54" y="34"/>
                  </a:lnTo>
                  <a:lnTo>
                    <a:pt x="62" y="21"/>
                  </a:lnTo>
                  <a:lnTo>
                    <a:pt x="71" y="8"/>
                  </a:lnTo>
                  <a:lnTo>
                    <a:pt x="78" y="0"/>
                  </a:lnTo>
                  <a:lnTo>
                    <a:pt x="78" y="33"/>
                  </a:lnTo>
                  <a:lnTo>
                    <a:pt x="71" y="41"/>
                  </a:lnTo>
                  <a:lnTo>
                    <a:pt x="64" y="53"/>
                  </a:lnTo>
                  <a:lnTo>
                    <a:pt x="58" y="66"/>
                  </a:lnTo>
                  <a:lnTo>
                    <a:pt x="53" y="75"/>
                  </a:lnTo>
                  <a:lnTo>
                    <a:pt x="45" y="84"/>
                  </a:lnTo>
                  <a:lnTo>
                    <a:pt x="38" y="89"/>
                  </a:lnTo>
                  <a:lnTo>
                    <a:pt x="31" y="90"/>
                  </a:lnTo>
                  <a:lnTo>
                    <a:pt x="25" y="87"/>
                  </a:lnTo>
                  <a:lnTo>
                    <a:pt x="20" y="81"/>
                  </a:lnTo>
                  <a:lnTo>
                    <a:pt x="17" y="76"/>
                  </a:lnTo>
                  <a:lnTo>
                    <a:pt x="13" y="72"/>
                  </a:lnTo>
                  <a:lnTo>
                    <a:pt x="12" y="68"/>
                  </a:lnTo>
                  <a:lnTo>
                    <a:pt x="9" y="64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1" y="51"/>
                  </a:lnTo>
                  <a:close/>
                </a:path>
              </a:pathLst>
            </a:custGeom>
            <a:solidFill>
              <a:srgbClr val="9933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6" name="Freeform 268"/>
            <p:cNvSpPr>
              <a:spLocks/>
            </p:cNvSpPr>
            <p:nvPr/>
          </p:nvSpPr>
          <p:spPr bwMode="auto">
            <a:xfrm>
              <a:off x="3635" y="2197"/>
              <a:ext cx="25" cy="60"/>
            </a:xfrm>
            <a:custGeom>
              <a:avLst/>
              <a:gdLst>
                <a:gd name="T0" fmla="*/ 14 w 49"/>
                <a:gd name="T1" fmla="*/ 82 h 120"/>
                <a:gd name="T2" fmla="*/ 9 w 49"/>
                <a:gd name="T3" fmla="*/ 83 h 120"/>
                <a:gd name="T4" fmla="*/ 3 w 49"/>
                <a:gd name="T5" fmla="*/ 84 h 120"/>
                <a:gd name="T6" fmla="*/ 0 w 49"/>
                <a:gd name="T7" fmla="*/ 88 h 120"/>
                <a:gd name="T8" fmla="*/ 1 w 49"/>
                <a:gd name="T9" fmla="*/ 95 h 120"/>
                <a:gd name="T10" fmla="*/ 3 w 49"/>
                <a:gd name="T11" fmla="*/ 103 h 120"/>
                <a:gd name="T12" fmla="*/ 5 w 49"/>
                <a:gd name="T13" fmla="*/ 108 h 120"/>
                <a:gd name="T14" fmla="*/ 5 w 49"/>
                <a:gd name="T15" fmla="*/ 112 h 120"/>
                <a:gd name="T16" fmla="*/ 4 w 49"/>
                <a:gd name="T17" fmla="*/ 115 h 120"/>
                <a:gd name="T18" fmla="*/ 5 w 49"/>
                <a:gd name="T19" fmla="*/ 118 h 120"/>
                <a:gd name="T20" fmla="*/ 9 w 49"/>
                <a:gd name="T21" fmla="*/ 120 h 120"/>
                <a:gd name="T22" fmla="*/ 13 w 49"/>
                <a:gd name="T23" fmla="*/ 118 h 120"/>
                <a:gd name="T24" fmla="*/ 18 w 49"/>
                <a:gd name="T25" fmla="*/ 112 h 120"/>
                <a:gd name="T26" fmla="*/ 25 w 49"/>
                <a:gd name="T27" fmla="*/ 101 h 120"/>
                <a:gd name="T28" fmla="*/ 33 w 49"/>
                <a:gd name="T29" fmla="*/ 90 h 120"/>
                <a:gd name="T30" fmla="*/ 41 w 49"/>
                <a:gd name="T31" fmla="*/ 79 h 120"/>
                <a:gd name="T32" fmla="*/ 44 w 49"/>
                <a:gd name="T33" fmla="*/ 69 h 120"/>
                <a:gd name="T34" fmla="*/ 47 w 49"/>
                <a:gd name="T35" fmla="*/ 56 h 120"/>
                <a:gd name="T36" fmla="*/ 49 w 49"/>
                <a:gd name="T37" fmla="*/ 37 h 120"/>
                <a:gd name="T38" fmla="*/ 48 w 49"/>
                <a:gd name="T39" fmla="*/ 18 h 120"/>
                <a:gd name="T40" fmla="*/ 39 w 49"/>
                <a:gd name="T41" fmla="*/ 3 h 120"/>
                <a:gd name="T42" fmla="*/ 32 w 49"/>
                <a:gd name="T43" fmla="*/ 0 h 120"/>
                <a:gd name="T44" fmla="*/ 27 w 49"/>
                <a:gd name="T45" fmla="*/ 0 h 120"/>
                <a:gd name="T46" fmla="*/ 24 w 49"/>
                <a:gd name="T47" fmla="*/ 6 h 120"/>
                <a:gd name="T48" fmla="*/ 23 w 49"/>
                <a:gd name="T49" fmla="*/ 16 h 120"/>
                <a:gd name="T50" fmla="*/ 21 w 49"/>
                <a:gd name="T51" fmla="*/ 22 h 120"/>
                <a:gd name="T52" fmla="*/ 20 w 49"/>
                <a:gd name="T53" fmla="*/ 30 h 120"/>
                <a:gd name="T54" fmla="*/ 20 w 49"/>
                <a:gd name="T55" fmla="*/ 39 h 120"/>
                <a:gd name="T56" fmla="*/ 24 w 49"/>
                <a:gd name="T57" fmla="*/ 45 h 120"/>
                <a:gd name="T58" fmla="*/ 28 w 49"/>
                <a:gd name="T59" fmla="*/ 53 h 120"/>
                <a:gd name="T60" fmla="*/ 28 w 49"/>
                <a:gd name="T61" fmla="*/ 63 h 120"/>
                <a:gd name="T62" fmla="*/ 24 w 49"/>
                <a:gd name="T63" fmla="*/ 75 h 120"/>
                <a:gd name="T64" fmla="*/ 14 w 49"/>
                <a:gd name="T65" fmla="*/ 8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9" h="120">
                  <a:moveTo>
                    <a:pt x="14" y="82"/>
                  </a:moveTo>
                  <a:lnTo>
                    <a:pt x="9" y="83"/>
                  </a:lnTo>
                  <a:lnTo>
                    <a:pt x="3" y="84"/>
                  </a:lnTo>
                  <a:lnTo>
                    <a:pt x="0" y="88"/>
                  </a:lnTo>
                  <a:lnTo>
                    <a:pt x="1" y="95"/>
                  </a:lnTo>
                  <a:lnTo>
                    <a:pt x="3" y="103"/>
                  </a:lnTo>
                  <a:lnTo>
                    <a:pt x="5" y="108"/>
                  </a:lnTo>
                  <a:lnTo>
                    <a:pt x="5" y="112"/>
                  </a:lnTo>
                  <a:lnTo>
                    <a:pt x="4" y="115"/>
                  </a:lnTo>
                  <a:lnTo>
                    <a:pt x="5" y="118"/>
                  </a:lnTo>
                  <a:lnTo>
                    <a:pt x="9" y="120"/>
                  </a:lnTo>
                  <a:lnTo>
                    <a:pt x="13" y="118"/>
                  </a:lnTo>
                  <a:lnTo>
                    <a:pt x="18" y="112"/>
                  </a:lnTo>
                  <a:lnTo>
                    <a:pt x="25" y="101"/>
                  </a:lnTo>
                  <a:lnTo>
                    <a:pt x="33" y="90"/>
                  </a:lnTo>
                  <a:lnTo>
                    <a:pt x="41" y="79"/>
                  </a:lnTo>
                  <a:lnTo>
                    <a:pt x="44" y="69"/>
                  </a:lnTo>
                  <a:lnTo>
                    <a:pt x="47" y="56"/>
                  </a:lnTo>
                  <a:lnTo>
                    <a:pt x="49" y="37"/>
                  </a:lnTo>
                  <a:lnTo>
                    <a:pt x="48" y="18"/>
                  </a:lnTo>
                  <a:lnTo>
                    <a:pt x="39" y="3"/>
                  </a:lnTo>
                  <a:lnTo>
                    <a:pt x="32" y="0"/>
                  </a:lnTo>
                  <a:lnTo>
                    <a:pt x="27" y="0"/>
                  </a:lnTo>
                  <a:lnTo>
                    <a:pt x="24" y="6"/>
                  </a:lnTo>
                  <a:lnTo>
                    <a:pt x="23" y="16"/>
                  </a:lnTo>
                  <a:lnTo>
                    <a:pt x="21" y="22"/>
                  </a:lnTo>
                  <a:lnTo>
                    <a:pt x="20" y="30"/>
                  </a:lnTo>
                  <a:lnTo>
                    <a:pt x="20" y="39"/>
                  </a:lnTo>
                  <a:lnTo>
                    <a:pt x="24" y="45"/>
                  </a:lnTo>
                  <a:lnTo>
                    <a:pt x="28" y="53"/>
                  </a:lnTo>
                  <a:lnTo>
                    <a:pt x="28" y="63"/>
                  </a:lnTo>
                  <a:lnTo>
                    <a:pt x="24" y="75"/>
                  </a:lnTo>
                  <a:lnTo>
                    <a:pt x="14" y="82"/>
                  </a:lnTo>
                  <a:close/>
                </a:path>
              </a:pathLst>
            </a:custGeom>
            <a:solidFill>
              <a:srgbClr val="9933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7" name="Freeform 269"/>
            <p:cNvSpPr>
              <a:spLocks/>
            </p:cNvSpPr>
            <p:nvPr/>
          </p:nvSpPr>
          <p:spPr bwMode="auto">
            <a:xfrm>
              <a:off x="3444" y="2557"/>
              <a:ext cx="3" cy="4"/>
            </a:xfrm>
            <a:custGeom>
              <a:avLst/>
              <a:gdLst>
                <a:gd name="T0" fmla="*/ 0 w 7"/>
                <a:gd name="T1" fmla="*/ 0 h 7"/>
                <a:gd name="T2" fmla="*/ 0 w 7"/>
                <a:gd name="T3" fmla="*/ 3 h 7"/>
                <a:gd name="T4" fmla="*/ 2 w 7"/>
                <a:gd name="T5" fmla="*/ 6 h 7"/>
                <a:gd name="T6" fmla="*/ 5 w 7"/>
                <a:gd name="T7" fmla="*/ 7 h 7"/>
                <a:gd name="T8" fmla="*/ 7 w 7"/>
                <a:gd name="T9" fmla="*/ 4 h 7"/>
                <a:gd name="T10" fmla="*/ 0 w 7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0" y="0"/>
                  </a:moveTo>
                  <a:lnTo>
                    <a:pt x="0" y="3"/>
                  </a:lnTo>
                  <a:lnTo>
                    <a:pt x="2" y="6"/>
                  </a:lnTo>
                  <a:lnTo>
                    <a:pt x="5" y="7"/>
                  </a:lnTo>
                  <a:lnTo>
                    <a:pt x="7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8" name="Freeform 270"/>
            <p:cNvSpPr>
              <a:spLocks/>
            </p:cNvSpPr>
            <p:nvPr/>
          </p:nvSpPr>
          <p:spPr bwMode="auto">
            <a:xfrm>
              <a:off x="3444" y="2533"/>
              <a:ext cx="99" cy="27"/>
            </a:xfrm>
            <a:custGeom>
              <a:avLst/>
              <a:gdLst>
                <a:gd name="T0" fmla="*/ 198 w 198"/>
                <a:gd name="T1" fmla="*/ 28 h 53"/>
                <a:gd name="T2" fmla="*/ 196 w 198"/>
                <a:gd name="T3" fmla="*/ 22 h 53"/>
                <a:gd name="T4" fmla="*/ 190 w 198"/>
                <a:gd name="T5" fmla="*/ 17 h 53"/>
                <a:gd name="T6" fmla="*/ 182 w 198"/>
                <a:gd name="T7" fmla="*/ 13 h 53"/>
                <a:gd name="T8" fmla="*/ 173 w 198"/>
                <a:gd name="T9" fmla="*/ 10 h 53"/>
                <a:gd name="T10" fmla="*/ 161 w 198"/>
                <a:gd name="T11" fmla="*/ 6 h 53"/>
                <a:gd name="T12" fmla="*/ 149 w 198"/>
                <a:gd name="T13" fmla="*/ 4 h 53"/>
                <a:gd name="T14" fmla="*/ 135 w 198"/>
                <a:gd name="T15" fmla="*/ 2 h 53"/>
                <a:gd name="T16" fmla="*/ 120 w 198"/>
                <a:gd name="T17" fmla="*/ 0 h 53"/>
                <a:gd name="T18" fmla="*/ 104 w 198"/>
                <a:gd name="T19" fmla="*/ 0 h 53"/>
                <a:gd name="T20" fmla="*/ 89 w 198"/>
                <a:gd name="T21" fmla="*/ 3 h 53"/>
                <a:gd name="T22" fmla="*/ 73 w 198"/>
                <a:gd name="T23" fmla="*/ 6 h 53"/>
                <a:gd name="T24" fmla="*/ 55 w 198"/>
                <a:gd name="T25" fmla="*/ 11 h 53"/>
                <a:gd name="T26" fmla="*/ 40 w 198"/>
                <a:gd name="T27" fmla="*/ 17 h 53"/>
                <a:gd name="T28" fmla="*/ 25 w 198"/>
                <a:gd name="T29" fmla="*/ 25 h 53"/>
                <a:gd name="T30" fmla="*/ 13 w 198"/>
                <a:gd name="T31" fmla="*/ 36 h 53"/>
                <a:gd name="T32" fmla="*/ 0 w 198"/>
                <a:gd name="T33" fmla="*/ 49 h 53"/>
                <a:gd name="T34" fmla="*/ 7 w 198"/>
                <a:gd name="T35" fmla="*/ 53 h 53"/>
                <a:gd name="T36" fmla="*/ 17 w 198"/>
                <a:gd name="T37" fmla="*/ 41 h 53"/>
                <a:gd name="T38" fmla="*/ 30 w 198"/>
                <a:gd name="T39" fmla="*/ 32 h 53"/>
                <a:gd name="T40" fmla="*/ 43 w 198"/>
                <a:gd name="T41" fmla="*/ 23 h 53"/>
                <a:gd name="T42" fmla="*/ 58 w 198"/>
                <a:gd name="T43" fmla="*/ 18 h 53"/>
                <a:gd name="T44" fmla="*/ 73 w 198"/>
                <a:gd name="T45" fmla="*/ 13 h 53"/>
                <a:gd name="T46" fmla="*/ 89 w 198"/>
                <a:gd name="T47" fmla="*/ 10 h 53"/>
                <a:gd name="T48" fmla="*/ 104 w 198"/>
                <a:gd name="T49" fmla="*/ 10 h 53"/>
                <a:gd name="T50" fmla="*/ 120 w 198"/>
                <a:gd name="T51" fmla="*/ 10 h 53"/>
                <a:gd name="T52" fmla="*/ 135 w 198"/>
                <a:gd name="T53" fmla="*/ 8 h 53"/>
                <a:gd name="T54" fmla="*/ 149 w 198"/>
                <a:gd name="T55" fmla="*/ 11 h 53"/>
                <a:gd name="T56" fmla="*/ 161 w 198"/>
                <a:gd name="T57" fmla="*/ 13 h 53"/>
                <a:gd name="T58" fmla="*/ 171 w 198"/>
                <a:gd name="T59" fmla="*/ 17 h 53"/>
                <a:gd name="T60" fmla="*/ 180 w 198"/>
                <a:gd name="T61" fmla="*/ 20 h 53"/>
                <a:gd name="T62" fmla="*/ 186 w 198"/>
                <a:gd name="T63" fmla="*/ 23 h 53"/>
                <a:gd name="T64" fmla="*/ 189 w 198"/>
                <a:gd name="T65" fmla="*/ 27 h 53"/>
                <a:gd name="T66" fmla="*/ 189 w 198"/>
                <a:gd name="T67" fmla="*/ 28 h 53"/>
                <a:gd name="T68" fmla="*/ 198 w 198"/>
                <a:gd name="T69" fmla="*/ 2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8" h="53">
                  <a:moveTo>
                    <a:pt x="198" y="28"/>
                  </a:moveTo>
                  <a:lnTo>
                    <a:pt x="196" y="22"/>
                  </a:lnTo>
                  <a:lnTo>
                    <a:pt x="190" y="17"/>
                  </a:lnTo>
                  <a:lnTo>
                    <a:pt x="182" y="13"/>
                  </a:lnTo>
                  <a:lnTo>
                    <a:pt x="173" y="10"/>
                  </a:lnTo>
                  <a:lnTo>
                    <a:pt x="161" y="6"/>
                  </a:lnTo>
                  <a:lnTo>
                    <a:pt x="149" y="4"/>
                  </a:lnTo>
                  <a:lnTo>
                    <a:pt x="135" y="2"/>
                  </a:lnTo>
                  <a:lnTo>
                    <a:pt x="120" y="0"/>
                  </a:lnTo>
                  <a:lnTo>
                    <a:pt x="104" y="0"/>
                  </a:lnTo>
                  <a:lnTo>
                    <a:pt x="89" y="3"/>
                  </a:lnTo>
                  <a:lnTo>
                    <a:pt x="73" y="6"/>
                  </a:lnTo>
                  <a:lnTo>
                    <a:pt x="55" y="11"/>
                  </a:lnTo>
                  <a:lnTo>
                    <a:pt x="40" y="17"/>
                  </a:lnTo>
                  <a:lnTo>
                    <a:pt x="25" y="25"/>
                  </a:lnTo>
                  <a:lnTo>
                    <a:pt x="13" y="36"/>
                  </a:lnTo>
                  <a:lnTo>
                    <a:pt x="0" y="49"/>
                  </a:lnTo>
                  <a:lnTo>
                    <a:pt x="7" y="53"/>
                  </a:lnTo>
                  <a:lnTo>
                    <a:pt x="17" y="41"/>
                  </a:lnTo>
                  <a:lnTo>
                    <a:pt x="30" y="32"/>
                  </a:lnTo>
                  <a:lnTo>
                    <a:pt x="43" y="23"/>
                  </a:lnTo>
                  <a:lnTo>
                    <a:pt x="58" y="18"/>
                  </a:lnTo>
                  <a:lnTo>
                    <a:pt x="73" y="13"/>
                  </a:lnTo>
                  <a:lnTo>
                    <a:pt x="89" y="10"/>
                  </a:lnTo>
                  <a:lnTo>
                    <a:pt x="104" y="10"/>
                  </a:lnTo>
                  <a:lnTo>
                    <a:pt x="120" y="10"/>
                  </a:lnTo>
                  <a:lnTo>
                    <a:pt x="135" y="8"/>
                  </a:lnTo>
                  <a:lnTo>
                    <a:pt x="149" y="11"/>
                  </a:lnTo>
                  <a:lnTo>
                    <a:pt x="161" y="13"/>
                  </a:lnTo>
                  <a:lnTo>
                    <a:pt x="171" y="17"/>
                  </a:lnTo>
                  <a:lnTo>
                    <a:pt x="180" y="20"/>
                  </a:lnTo>
                  <a:lnTo>
                    <a:pt x="186" y="23"/>
                  </a:lnTo>
                  <a:lnTo>
                    <a:pt x="189" y="27"/>
                  </a:lnTo>
                  <a:lnTo>
                    <a:pt x="189" y="28"/>
                  </a:lnTo>
                  <a:lnTo>
                    <a:pt x="198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9" name="Freeform 271"/>
            <p:cNvSpPr>
              <a:spLocks/>
            </p:cNvSpPr>
            <p:nvPr/>
          </p:nvSpPr>
          <p:spPr bwMode="auto">
            <a:xfrm>
              <a:off x="3538" y="2547"/>
              <a:ext cx="5" cy="2"/>
            </a:xfrm>
            <a:custGeom>
              <a:avLst/>
              <a:gdLst>
                <a:gd name="T0" fmla="*/ 0 w 9"/>
                <a:gd name="T1" fmla="*/ 0 h 5"/>
                <a:gd name="T2" fmla="*/ 1 w 9"/>
                <a:gd name="T3" fmla="*/ 4 h 5"/>
                <a:gd name="T4" fmla="*/ 5 w 9"/>
                <a:gd name="T5" fmla="*/ 5 h 5"/>
                <a:gd name="T6" fmla="*/ 8 w 9"/>
                <a:gd name="T7" fmla="*/ 4 h 5"/>
                <a:gd name="T8" fmla="*/ 9 w 9"/>
                <a:gd name="T9" fmla="*/ 0 h 5"/>
                <a:gd name="T10" fmla="*/ 0 w 9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5">
                  <a:moveTo>
                    <a:pt x="0" y="0"/>
                  </a:moveTo>
                  <a:lnTo>
                    <a:pt x="1" y="4"/>
                  </a:lnTo>
                  <a:lnTo>
                    <a:pt x="5" y="5"/>
                  </a:lnTo>
                  <a:lnTo>
                    <a:pt x="8" y="4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0" name="Freeform 272"/>
            <p:cNvSpPr>
              <a:spLocks/>
            </p:cNvSpPr>
            <p:nvPr/>
          </p:nvSpPr>
          <p:spPr bwMode="auto">
            <a:xfrm>
              <a:off x="3549" y="2560"/>
              <a:ext cx="3" cy="4"/>
            </a:xfrm>
            <a:custGeom>
              <a:avLst/>
              <a:gdLst>
                <a:gd name="T0" fmla="*/ 7 w 7"/>
                <a:gd name="T1" fmla="*/ 0 h 6"/>
                <a:gd name="T2" fmla="*/ 3 w 7"/>
                <a:gd name="T3" fmla="*/ 0 h 6"/>
                <a:gd name="T4" fmla="*/ 1 w 7"/>
                <a:gd name="T5" fmla="*/ 1 h 6"/>
                <a:gd name="T6" fmla="*/ 0 w 7"/>
                <a:gd name="T7" fmla="*/ 4 h 6"/>
                <a:gd name="T8" fmla="*/ 2 w 7"/>
                <a:gd name="T9" fmla="*/ 6 h 6"/>
                <a:gd name="T10" fmla="*/ 7 w 7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6">
                  <a:moveTo>
                    <a:pt x="7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2" y="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1" name="Freeform 273"/>
            <p:cNvSpPr>
              <a:spLocks/>
            </p:cNvSpPr>
            <p:nvPr/>
          </p:nvSpPr>
          <p:spPr bwMode="auto">
            <a:xfrm>
              <a:off x="3550" y="2560"/>
              <a:ext cx="52" cy="152"/>
            </a:xfrm>
            <a:custGeom>
              <a:avLst/>
              <a:gdLst>
                <a:gd name="T0" fmla="*/ 104 w 104"/>
                <a:gd name="T1" fmla="*/ 303 h 303"/>
                <a:gd name="T2" fmla="*/ 99 w 104"/>
                <a:gd name="T3" fmla="*/ 280 h 303"/>
                <a:gd name="T4" fmla="*/ 91 w 104"/>
                <a:gd name="T5" fmla="*/ 243 h 303"/>
                <a:gd name="T6" fmla="*/ 80 w 104"/>
                <a:gd name="T7" fmla="*/ 195 h 303"/>
                <a:gd name="T8" fmla="*/ 65 w 104"/>
                <a:gd name="T9" fmla="*/ 146 h 303"/>
                <a:gd name="T10" fmla="*/ 49 w 104"/>
                <a:gd name="T11" fmla="*/ 96 h 303"/>
                <a:gd name="T12" fmla="*/ 32 w 104"/>
                <a:gd name="T13" fmla="*/ 54 h 303"/>
                <a:gd name="T14" fmla="*/ 19 w 104"/>
                <a:gd name="T15" fmla="*/ 20 h 303"/>
                <a:gd name="T16" fmla="*/ 5 w 104"/>
                <a:gd name="T17" fmla="*/ 0 h 303"/>
                <a:gd name="T18" fmla="*/ 0 w 104"/>
                <a:gd name="T19" fmla="*/ 6 h 303"/>
                <a:gd name="T20" fmla="*/ 12 w 104"/>
                <a:gd name="T21" fmla="*/ 23 h 303"/>
                <a:gd name="T22" fmla="*/ 26 w 104"/>
                <a:gd name="T23" fmla="*/ 56 h 303"/>
                <a:gd name="T24" fmla="*/ 42 w 104"/>
                <a:gd name="T25" fmla="*/ 99 h 303"/>
                <a:gd name="T26" fmla="*/ 58 w 104"/>
                <a:gd name="T27" fmla="*/ 148 h 303"/>
                <a:gd name="T28" fmla="*/ 73 w 104"/>
                <a:gd name="T29" fmla="*/ 198 h 303"/>
                <a:gd name="T30" fmla="*/ 84 w 104"/>
                <a:gd name="T31" fmla="*/ 243 h 303"/>
                <a:gd name="T32" fmla="*/ 92 w 104"/>
                <a:gd name="T33" fmla="*/ 280 h 303"/>
                <a:gd name="T34" fmla="*/ 95 w 104"/>
                <a:gd name="T35" fmla="*/ 303 h 303"/>
                <a:gd name="T36" fmla="*/ 104 w 104"/>
                <a:gd name="T37" fmla="*/ 30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4" h="303">
                  <a:moveTo>
                    <a:pt x="104" y="303"/>
                  </a:moveTo>
                  <a:lnTo>
                    <a:pt x="99" y="280"/>
                  </a:lnTo>
                  <a:lnTo>
                    <a:pt x="91" y="243"/>
                  </a:lnTo>
                  <a:lnTo>
                    <a:pt x="80" y="195"/>
                  </a:lnTo>
                  <a:lnTo>
                    <a:pt x="65" y="146"/>
                  </a:lnTo>
                  <a:lnTo>
                    <a:pt x="49" y="96"/>
                  </a:lnTo>
                  <a:lnTo>
                    <a:pt x="32" y="54"/>
                  </a:lnTo>
                  <a:lnTo>
                    <a:pt x="19" y="20"/>
                  </a:lnTo>
                  <a:lnTo>
                    <a:pt x="5" y="0"/>
                  </a:lnTo>
                  <a:lnTo>
                    <a:pt x="0" y="6"/>
                  </a:lnTo>
                  <a:lnTo>
                    <a:pt x="12" y="23"/>
                  </a:lnTo>
                  <a:lnTo>
                    <a:pt x="26" y="56"/>
                  </a:lnTo>
                  <a:lnTo>
                    <a:pt x="42" y="99"/>
                  </a:lnTo>
                  <a:lnTo>
                    <a:pt x="58" y="148"/>
                  </a:lnTo>
                  <a:lnTo>
                    <a:pt x="73" y="198"/>
                  </a:lnTo>
                  <a:lnTo>
                    <a:pt x="84" y="243"/>
                  </a:lnTo>
                  <a:lnTo>
                    <a:pt x="92" y="280"/>
                  </a:lnTo>
                  <a:lnTo>
                    <a:pt x="95" y="303"/>
                  </a:lnTo>
                  <a:lnTo>
                    <a:pt x="104" y="30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2" name="Freeform 274"/>
            <p:cNvSpPr>
              <a:spLocks/>
            </p:cNvSpPr>
            <p:nvPr/>
          </p:nvSpPr>
          <p:spPr bwMode="auto">
            <a:xfrm>
              <a:off x="3597" y="2712"/>
              <a:ext cx="5" cy="2"/>
            </a:xfrm>
            <a:custGeom>
              <a:avLst/>
              <a:gdLst>
                <a:gd name="T0" fmla="*/ 0 w 9"/>
                <a:gd name="T1" fmla="*/ 0 h 4"/>
                <a:gd name="T2" fmla="*/ 1 w 9"/>
                <a:gd name="T3" fmla="*/ 3 h 4"/>
                <a:gd name="T4" fmla="*/ 4 w 9"/>
                <a:gd name="T5" fmla="*/ 4 h 4"/>
                <a:gd name="T6" fmla="*/ 8 w 9"/>
                <a:gd name="T7" fmla="*/ 3 h 4"/>
                <a:gd name="T8" fmla="*/ 9 w 9"/>
                <a:gd name="T9" fmla="*/ 0 h 4"/>
                <a:gd name="T10" fmla="*/ 0 w 9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4">
                  <a:moveTo>
                    <a:pt x="0" y="0"/>
                  </a:moveTo>
                  <a:lnTo>
                    <a:pt x="1" y="3"/>
                  </a:lnTo>
                  <a:lnTo>
                    <a:pt x="4" y="4"/>
                  </a:lnTo>
                  <a:lnTo>
                    <a:pt x="8" y="3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3" name="Freeform 275"/>
            <p:cNvSpPr>
              <a:spLocks/>
            </p:cNvSpPr>
            <p:nvPr/>
          </p:nvSpPr>
          <p:spPr bwMode="auto">
            <a:xfrm>
              <a:off x="3600" y="2752"/>
              <a:ext cx="3" cy="2"/>
            </a:xfrm>
            <a:custGeom>
              <a:avLst/>
              <a:gdLst>
                <a:gd name="T0" fmla="*/ 7 w 7"/>
                <a:gd name="T1" fmla="*/ 4 h 4"/>
                <a:gd name="T2" fmla="*/ 6 w 7"/>
                <a:gd name="T3" fmla="*/ 1 h 4"/>
                <a:gd name="T4" fmla="*/ 4 w 7"/>
                <a:gd name="T5" fmla="*/ 0 h 4"/>
                <a:gd name="T6" fmla="*/ 1 w 7"/>
                <a:gd name="T7" fmla="*/ 1 h 4"/>
                <a:gd name="T8" fmla="*/ 0 w 7"/>
                <a:gd name="T9" fmla="*/ 4 h 4"/>
                <a:gd name="T10" fmla="*/ 7 w 7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4">
                  <a:moveTo>
                    <a:pt x="7" y="4"/>
                  </a:moveTo>
                  <a:lnTo>
                    <a:pt x="6" y="1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7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4" name="Freeform 276"/>
            <p:cNvSpPr>
              <a:spLocks/>
            </p:cNvSpPr>
            <p:nvPr/>
          </p:nvSpPr>
          <p:spPr bwMode="auto">
            <a:xfrm>
              <a:off x="3575" y="2754"/>
              <a:ext cx="28" cy="89"/>
            </a:xfrm>
            <a:custGeom>
              <a:avLst/>
              <a:gdLst>
                <a:gd name="T0" fmla="*/ 7 w 55"/>
                <a:gd name="T1" fmla="*/ 177 h 177"/>
                <a:gd name="T2" fmla="*/ 19 w 55"/>
                <a:gd name="T3" fmla="*/ 146 h 177"/>
                <a:gd name="T4" fmla="*/ 30 w 55"/>
                <a:gd name="T5" fmla="*/ 118 h 177"/>
                <a:gd name="T6" fmla="*/ 37 w 55"/>
                <a:gd name="T7" fmla="*/ 94 h 177"/>
                <a:gd name="T8" fmla="*/ 42 w 55"/>
                <a:gd name="T9" fmla="*/ 70 h 177"/>
                <a:gd name="T10" fmla="*/ 47 w 55"/>
                <a:gd name="T11" fmla="*/ 50 h 177"/>
                <a:gd name="T12" fmla="*/ 49 w 55"/>
                <a:gd name="T13" fmla="*/ 32 h 177"/>
                <a:gd name="T14" fmla="*/ 53 w 55"/>
                <a:gd name="T15" fmla="*/ 16 h 177"/>
                <a:gd name="T16" fmla="*/ 55 w 55"/>
                <a:gd name="T17" fmla="*/ 0 h 177"/>
                <a:gd name="T18" fmla="*/ 48 w 55"/>
                <a:gd name="T19" fmla="*/ 0 h 177"/>
                <a:gd name="T20" fmla="*/ 46 w 55"/>
                <a:gd name="T21" fmla="*/ 16 h 177"/>
                <a:gd name="T22" fmla="*/ 42 w 55"/>
                <a:gd name="T23" fmla="*/ 32 h 177"/>
                <a:gd name="T24" fmla="*/ 40 w 55"/>
                <a:gd name="T25" fmla="*/ 50 h 177"/>
                <a:gd name="T26" fmla="*/ 36 w 55"/>
                <a:gd name="T27" fmla="*/ 70 h 177"/>
                <a:gd name="T28" fmla="*/ 30 w 55"/>
                <a:gd name="T29" fmla="*/ 92 h 177"/>
                <a:gd name="T30" fmla="*/ 23 w 55"/>
                <a:gd name="T31" fmla="*/ 116 h 177"/>
                <a:gd name="T32" fmla="*/ 13 w 55"/>
                <a:gd name="T33" fmla="*/ 144 h 177"/>
                <a:gd name="T34" fmla="*/ 0 w 55"/>
                <a:gd name="T35" fmla="*/ 175 h 177"/>
                <a:gd name="T36" fmla="*/ 7 w 55"/>
                <a:gd name="T37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" h="177">
                  <a:moveTo>
                    <a:pt x="7" y="177"/>
                  </a:moveTo>
                  <a:lnTo>
                    <a:pt x="19" y="146"/>
                  </a:lnTo>
                  <a:lnTo>
                    <a:pt x="30" y="118"/>
                  </a:lnTo>
                  <a:lnTo>
                    <a:pt x="37" y="94"/>
                  </a:lnTo>
                  <a:lnTo>
                    <a:pt x="42" y="70"/>
                  </a:lnTo>
                  <a:lnTo>
                    <a:pt x="47" y="50"/>
                  </a:lnTo>
                  <a:lnTo>
                    <a:pt x="49" y="32"/>
                  </a:lnTo>
                  <a:lnTo>
                    <a:pt x="53" y="16"/>
                  </a:lnTo>
                  <a:lnTo>
                    <a:pt x="55" y="0"/>
                  </a:lnTo>
                  <a:lnTo>
                    <a:pt x="48" y="0"/>
                  </a:lnTo>
                  <a:lnTo>
                    <a:pt x="46" y="16"/>
                  </a:lnTo>
                  <a:lnTo>
                    <a:pt x="42" y="32"/>
                  </a:lnTo>
                  <a:lnTo>
                    <a:pt x="40" y="50"/>
                  </a:lnTo>
                  <a:lnTo>
                    <a:pt x="36" y="70"/>
                  </a:lnTo>
                  <a:lnTo>
                    <a:pt x="30" y="92"/>
                  </a:lnTo>
                  <a:lnTo>
                    <a:pt x="23" y="116"/>
                  </a:lnTo>
                  <a:lnTo>
                    <a:pt x="13" y="144"/>
                  </a:lnTo>
                  <a:lnTo>
                    <a:pt x="0" y="175"/>
                  </a:lnTo>
                  <a:lnTo>
                    <a:pt x="7" y="1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5" name="Freeform 277"/>
            <p:cNvSpPr>
              <a:spLocks/>
            </p:cNvSpPr>
            <p:nvPr/>
          </p:nvSpPr>
          <p:spPr bwMode="auto">
            <a:xfrm>
              <a:off x="3575" y="2841"/>
              <a:ext cx="4" cy="3"/>
            </a:xfrm>
            <a:custGeom>
              <a:avLst/>
              <a:gdLst>
                <a:gd name="T0" fmla="*/ 0 w 7"/>
                <a:gd name="T1" fmla="*/ 0 h 4"/>
                <a:gd name="T2" fmla="*/ 0 w 7"/>
                <a:gd name="T3" fmla="*/ 3 h 4"/>
                <a:gd name="T4" fmla="*/ 2 w 7"/>
                <a:gd name="T5" fmla="*/ 4 h 4"/>
                <a:gd name="T6" fmla="*/ 6 w 7"/>
                <a:gd name="T7" fmla="*/ 4 h 4"/>
                <a:gd name="T8" fmla="*/ 7 w 7"/>
                <a:gd name="T9" fmla="*/ 2 h 4"/>
                <a:gd name="T10" fmla="*/ 0 w 7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4">
                  <a:moveTo>
                    <a:pt x="0" y="0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6" y="4"/>
                  </a:lnTo>
                  <a:lnTo>
                    <a:pt x="7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6" name="Freeform 278"/>
            <p:cNvSpPr>
              <a:spLocks/>
            </p:cNvSpPr>
            <p:nvPr/>
          </p:nvSpPr>
          <p:spPr bwMode="auto">
            <a:xfrm>
              <a:off x="3606" y="2462"/>
              <a:ext cx="2" cy="3"/>
            </a:xfrm>
            <a:custGeom>
              <a:avLst/>
              <a:gdLst>
                <a:gd name="T0" fmla="*/ 2 w 5"/>
                <a:gd name="T1" fmla="*/ 0 h 6"/>
                <a:gd name="T2" fmla="*/ 0 w 5"/>
                <a:gd name="T3" fmla="*/ 1 h 6"/>
                <a:gd name="T4" fmla="*/ 0 w 5"/>
                <a:gd name="T5" fmla="*/ 4 h 6"/>
                <a:gd name="T6" fmla="*/ 1 w 5"/>
                <a:gd name="T7" fmla="*/ 6 h 6"/>
                <a:gd name="T8" fmla="*/ 5 w 5"/>
                <a:gd name="T9" fmla="*/ 6 h 6"/>
                <a:gd name="T10" fmla="*/ 2 w 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2" y="0"/>
                  </a:moveTo>
                  <a:lnTo>
                    <a:pt x="0" y="1"/>
                  </a:lnTo>
                  <a:lnTo>
                    <a:pt x="0" y="4"/>
                  </a:lnTo>
                  <a:lnTo>
                    <a:pt x="1" y="6"/>
                  </a:lnTo>
                  <a:lnTo>
                    <a:pt x="5" y="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7" name="Freeform 279"/>
            <p:cNvSpPr>
              <a:spLocks/>
            </p:cNvSpPr>
            <p:nvPr/>
          </p:nvSpPr>
          <p:spPr bwMode="auto">
            <a:xfrm>
              <a:off x="3607" y="2439"/>
              <a:ext cx="61" cy="26"/>
            </a:xfrm>
            <a:custGeom>
              <a:avLst/>
              <a:gdLst>
                <a:gd name="T0" fmla="*/ 119 w 121"/>
                <a:gd name="T1" fmla="*/ 0 h 51"/>
                <a:gd name="T2" fmla="*/ 112 w 121"/>
                <a:gd name="T3" fmla="*/ 2 h 51"/>
                <a:gd name="T4" fmla="*/ 99 w 121"/>
                <a:gd name="T5" fmla="*/ 8 h 51"/>
                <a:gd name="T6" fmla="*/ 81 w 121"/>
                <a:gd name="T7" fmla="*/ 15 h 51"/>
                <a:gd name="T8" fmla="*/ 60 w 121"/>
                <a:gd name="T9" fmla="*/ 22 h 51"/>
                <a:gd name="T10" fmla="*/ 39 w 121"/>
                <a:gd name="T11" fmla="*/ 30 h 51"/>
                <a:gd name="T12" fmla="*/ 21 w 121"/>
                <a:gd name="T13" fmla="*/ 37 h 51"/>
                <a:gd name="T14" fmla="*/ 7 w 121"/>
                <a:gd name="T15" fmla="*/ 42 h 51"/>
                <a:gd name="T16" fmla="*/ 0 w 121"/>
                <a:gd name="T17" fmla="*/ 45 h 51"/>
                <a:gd name="T18" fmla="*/ 3 w 121"/>
                <a:gd name="T19" fmla="*/ 51 h 51"/>
                <a:gd name="T20" fmla="*/ 9 w 121"/>
                <a:gd name="T21" fmla="*/ 49 h 51"/>
                <a:gd name="T22" fmla="*/ 23 w 121"/>
                <a:gd name="T23" fmla="*/ 43 h 51"/>
                <a:gd name="T24" fmla="*/ 42 w 121"/>
                <a:gd name="T25" fmla="*/ 37 h 51"/>
                <a:gd name="T26" fmla="*/ 62 w 121"/>
                <a:gd name="T27" fmla="*/ 28 h 51"/>
                <a:gd name="T28" fmla="*/ 83 w 121"/>
                <a:gd name="T29" fmla="*/ 22 h 51"/>
                <a:gd name="T30" fmla="*/ 102 w 121"/>
                <a:gd name="T31" fmla="*/ 15 h 51"/>
                <a:gd name="T32" fmla="*/ 114 w 121"/>
                <a:gd name="T33" fmla="*/ 9 h 51"/>
                <a:gd name="T34" fmla="*/ 121 w 121"/>
                <a:gd name="T35" fmla="*/ 7 h 51"/>
                <a:gd name="T36" fmla="*/ 119 w 121"/>
                <a:gd name="T3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1" h="51">
                  <a:moveTo>
                    <a:pt x="119" y="0"/>
                  </a:moveTo>
                  <a:lnTo>
                    <a:pt x="112" y="2"/>
                  </a:lnTo>
                  <a:lnTo>
                    <a:pt x="99" y="8"/>
                  </a:lnTo>
                  <a:lnTo>
                    <a:pt x="81" y="15"/>
                  </a:lnTo>
                  <a:lnTo>
                    <a:pt x="60" y="22"/>
                  </a:lnTo>
                  <a:lnTo>
                    <a:pt x="39" y="30"/>
                  </a:lnTo>
                  <a:lnTo>
                    <a:pt x="21" y="37"/>
                  </a:lnTo>
                  <a:lnTo>
                    <a:pt x="7" y="42"/>
                  </a:lnTo>
                  <a:lnTo>
                    <a:pt x="0" y="45"/>
                  </a:lnTo>
                  <a:lnTo>
                    <a:pt x="3" y="51"/>
                  </a:lnTo>
                  <a:lnTo>
                    <a:pt x="9" y="49"/>
                  </a:lnTo>
                  <a:lnTo>
                    <a:pt x="23" y="43"/>
                  </a:lnTo>
                  <a:lnTo>
                    <a:pt x="42" y="37"/>
                  </a:lnTo>
                  <a:lnTo>
                    <a:pt x="62" y="28"/>
                  </a:lnTo>
                  <a:lnTo>
                    <a:pt x="83" y="22"/>
                  </a:lnTo>
                  <a:lnTo>
                    <a:pt x="102" y="15"/>
                  </a:lnTo>
                  <a:lnTo>
                    <a:pt x="114" y="9"/>
                  </a:lnTo>
                  <a:lnTo>
                    <a:pt x="121" y="7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8" name="Freeform 280"/>
            <p:cNvSpPr>
              <a:spLocks/>
            </p:cNvSpPr>
            <p:nvPr/>
          </p:nvSpPr>
          <p:spPr bwMode="auto">
            <a:xfrm>
              <a:off x="3666" y="2439"/>
              <a:ext cx="3" cy="4"/>
            </a:xfrm>
            <a:custGeom>
              <a:avLst/>
              <a:gdLst>
                <a:gd name="T0" fmla="*/ 2 w 4"/>
                <a:gd name="T1" fmla="*/ 7 h 7"/>
                <a:gd name="T2" fmla="*/ 4 w 4"/>
                <a:gd name="T3" fmla="*/ 4 h 7"/>
                <a:gd name="T4" fmla="*/ 4 w 4"/>
                <a:gd name="T5" fmla="*/ 2 h 7"/>
                <a:gd name="T6" fmla="*/ 3 w 4"/>
                <a:gd name="T7" fmla="*/ 0 h 7"/>
                <a:gd name="T8" fmla="*/ 0 w 4"/>
                <a:gd name="T9" fmla="*/ 0 h 7"/>
                <a:gd name="T10" fmla="*/ 2 w 4"/>
                <a:gd name="T1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7">
                  <a:moveTo>
                    <a:pt x="2" y="7"/>
                  </a:moveTo>
                  <a:lnTo>
                    <a:pt x="4" y="4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29" name="Freeform 281"/>
            <p:cNvSpPr>
              <a:spLocks/>
            </p:cNvSpPr>
            <p:nvPr/>
          </p:nvSpPr>
          <p:spPr bwMode="auto">
            <a:xfrm>
              <a:off x="3064" y="2976"/>
              <a:ext cx="2" cy="4"/>
            </a:xfrm>
            <a:custGeom>
              <a:avLst/>
              <a:gdLst>
                <a:gd name="T0" fmla="*/ 2 w 5"/>
                <a:gd name="T1" fmla="*/ 0 h 7"/>
                <a:gd name="T2" fmla="*/ 0 w 5"/>
                <a:gd name="T3" fmla="*/ 2 h 7"/>
                <a:gd name="T4" fmla="*/ 0 w 5"/>
                <a:gd name="T5" fmla="*/ 5 h 7"/>
                <a:gd name="T6" fmla="*/ 1 w 5"/>
                <a:gd name="T7" fmla="*/ 7 h 7"/>
                <a:gd name="T8" fmla="*/ 5 w 5"/>
                <a:gd name="T9" fmla="*/ 7 h 7"/>
                <a:gd name="T10" fmla="*/ 2 w 5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7">
                  <a:moveTo>
                    <a:pt x="2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7"/>
                  </a:lnTo>
                  <a:lnTo>
                    <a:pt x="5" y="7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0" name="Freeform 282"/>
            <p:cNvSpPr>
              <a:spLocks/>
            </p:cNvSpPr>
            <p:nvPr/>
          </p:nvSpPr>
          <p:spPr bwMode="auto">
            <a:xfrm>
              <a:off x="3065" y="2969"/>
              <a:ext cx="22" cy="11"/>
            </a:xfrm>
            <a:custGeom>
              <a:avLst/>
              <a:gdLst>
                <a:gd name="T0" fmla="*/ 42 w 44"/>
                <a:gd name="T1" fmla="*/ 0 h 20"/>
                <a:gd name="T2" fmla="*/ 42 w 44"/>
                <a:gd name="T3" fmla="*/ 0 h 20"/>
                <a:gd name="T4" fmla="*/ 38 w 44"/>
                <a:gd name="T5" fmla="*/ 1 h 20"/>
                <a:gd name="T6" fmla="*/ 35 w 44"/>
                <a:gd name="T7" fmla="*/ 2 h 20"/>
                <a:gd name="T8" fmla="*/ 30 w 44"/>
                <a:gd name="T9" fmla="*/ 4 h 20"/>
                <a:gd name="T10" fmla="*/ 25 w 44"/>
                <a:gd name="T11" fmla="*/ 5 h 20"/>
                <a:gd name="T12" fmla="*/ 19 w 44"/>
                <a:gd name="T13" fmla="*/ 8 h 20"/>
                <a:gd name="T14" fmla="*/ 13 w 44"/>
                <a:gd name="T15" fmla="*/ 10 h 20"/>
                <a:gd name="T16" fmla="*/ 7 w 44"/>
                <a:gd name="T17" fmla="*/ 11 h 20"/>
                <a:gd name="T18" fmla="*/ 0 w 44"/>
                <a:gd name="T19" fmla="*/ 13 h 20"/>
                <a:gd name="T20" fmla="*/ 3 w 44"/>
                <a:gd name="T21" fmla="*/ 20 h 20"/>
                <a:gd name="T22" fmla="*/ 10 w 44"/>
                <a:gd name="T23" fmla="*/ 18 h 20"/>
                <a:gd name="T24" fmla="*/ 15 w 44"/>
                <a:gd name="T25" fmla="*/ 17 h 20"/>
                <a:gd name="T26" fmla="*/ 21 w 44"/>
                <a:gd name="T27" fmla="*/ 15 h 20"/>
                <a:gd name="T28" fmla="*/ 27 w 44"/>
                <a:gd name="T29" fmla="*/ 12 h 20"/>
                <a:gd name="T30" fmla="*/ 33 w 44"/>
                <a:gd name="T31" fmla="*/ 11 h 20"/>
                <a:gd name="T32" fmla="*/ 37 w 44"/>
                <a:gd name="T33" fmla="*/ 9 h 20"/>
                <a:gd name="T34" fmla="*/ 41 w 44"/>
                <a:gd name="T35" fmla="*/ 8 h 20"/>
                <a:gd name="T36" fmla="*/ 44 w 44"/>
                <a:gd name="T37" fmla="*/ 6 h 20"/>
                <a:gd name="T38" fmla="*/ 44 w 44"/>
                <a:gd name="T39" fmla="*/ 6 h 20"/>
                <a:gd name="T40" fmla="*/ 42 w 44"/>
                <a:gd name="T4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20">
                  <a:moveTo>
                    <a:pt x="42" y="0"/>
                  </a:moveTo>
                  <a:lnTo>
                    <a:pt x="42" y="0"/>
                  </a:lnTo>
                  <a:lnTo>
                    <a:pt x="38" y="1"/>
                  </a:lnTo>
                  <a:lnTo>
                    <a:pt x="35" y="2"/>
                  </a:lnTo>
                  <a:lnTo>
                    <a:pt x="30" y="4"/>
                  </a:lnTo>
                  <a:lnTo>
                    <a:pt x="25" y="5"/>
                  </a:lnTo>
                  <a:lnTo>
                    <a:pt x="19" y="8"/>
                  </a:lnTo>
                  <a:lnTo>
                    <a:pt x="13" y="10"/>
                  </a:lnTo>
                  <a:lnTo>
                    <a:pt x="7" y="11"/>
                  </a:lnTo>
                  <a:lnTo>
                    <a:pt x="0" y="13"/>
                  </a:lnTo>
                  <a:lnTo>
                    <a:pt x="3" y="20"/>
                  </a:lnTo>
                  <a:lnTo>
                    <a:pt x="10" y="18"/>
                  </a:lnTo>
                  <a:lnTo>
                    <a:pt x="15" y="17"/>
                  </a:lnTo>
                  <a:lnTo>
                    <a:pt x="21" y="15"/>
                  </a:lnTo>
                  <a:lnTo>
                    <a:pt x="27" y="12"/>
                  </a:lnTo>
                  <a:lnTo>
                    <a:pt x="33" y="11"/>
                  </a:lnTo>
                  <a:lnTo>
                    <a:pt x="37" y="9"/>
                  </a:lnTo>
                  <a:lnTo>
                    <a:pt x="41" y="8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1" name="Freeform 283"/>
            <p:cNvSpPr>
              <a:spLocks/>
            </p:cNvSpPr>
            <p:nvPr/>
          </p:nvSpPr>
          <p:spPr bwMode="auto">
            <a:xfrm>
              <a:off x="3085" y="2966"/>
              <a:ext cx="25" cy="7"/>
            </a:xfrm>
            <a:custGeom>
              <a:avLst/>
              <a:gdLst>
                <a:gd name="T0" fmla="*/ 48 w 48"/>
                <a:gd name="T1" fmla="*/ 2 h 12"/>
                <a:gd name="T2" fmla="*/ 41 w 48"/>
                <a:gd name="T3" fmla="*/ 1 h 12"/>
                <a:gd name="T4" fmla="*/ 34 w 48"/>
                <a:gd name="T5" fmla="*/ 0 h 12"/>
                <a:gd name="T6" fmla="*/ 26 w 48"/>
                <a:gd name="T7" fmla="*/ 1 h 12"/>
                <a:gd name="T8" fmla="*/ 19 w 48"/>
                <a:gd name="T9" fmla="*/ 2 h 12"/>
                <a:gd name="T10" fmla="*/ 14 w 48"/>
                <a:gd name="T11" fmla="*/ 2 h 12"/>
                <a:gd name="T12" fmla="*/ 8 w 48"/>
                <a:gd name="T13" fmla="*/ 3 h 12"/>
                <a:gd name="T14" fmla="*/ 3 w 48"/>
                <a:gd name="T15" fmla="*/ 4 h 12"/>
                <a:gd name="T16" fmla="*/ 0 w 48"/>
                <a:gd name="T17" fmla="*/ 6 h 12"/>
                <a:gd name="T18" fmla="*/ 2 w 48"/>
                <a:gd name="T19" fmla="*/ 12 h 12"/>
                <a:gd name="T20" fmla="*/ 6 w 48"/>
                <a:gd name="T21" fmla="*/ 11 h 12"/>
                <a:gd name="T22" fmla="*/ 8 w 48"/>
                <a:gd name="T23" fmla="*/ 10 h 12"/>
                <a:gd name="T24" fmla="*/ 14 w 48"/>
                <a:gd name="T25" fmla="*/ 9 h 12"/>
                <a:gd name="T26" fmla="*/ 19 w 48"/>
                <a:gd name="T27" fmla="*/ 9 h 12"/>
                <a:gd name="T28" fmla="*/ 26 w 48"/>
                <a:gd name="T29" fmla="*/ 8 h 12"/>
                <a:gd name="T30" fmla="*/ 34 w 48"/>
                <a:gd name="T31" fmla="*/ 9 h 12"/>
                <a:gd name="T32" fmla="*/ 41 w 48"/>
                <a:gd name="T33" fmla="*/ 8 h 12"/>
                <a:gd name="T34" fmla="*/ 48 w 48"/>
                <a:gd name="T35" fmla="*/ 9 h 12"/>
                <a:gd name="T36" fmla="*/ 48 w 48"/>
                <a:gd name="T37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8" h="12">
                  <a:moveTo>
                    <a:pt x="48" y="2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26" y="1"/>
                  </a:lnTo>
                  <a:lnTo>
                    <a:pt x="19" y="2"/>
                  </a:lnTo>
                  <a:lnTo>
                    <a:pt x="14" y="2"/>
                  </a:lnTo>
                  <a:lnTo>
                    <a:pt x="8" y="3"/>
                  </a:lnTo>
                  <a:lnTo>
                    <a:pt x="3" y="4"/>
                  </a:lnTo>
                  <a:lnTo>
                    <a:pt x="0" y="6"/>
                  </a:lnTo>
                  <a:lnTo>
                    <a:pt x="2" y="12"/>
                  </a:lnTo>
                  <a:lnTo>
                    <a:pt x="6" y="11"/>
                  </a:lnTo>
                  <a:lnTo>
                    <a:pt x="8" y="10"/>
                  </a:lnTo>
                  <a:lnTo>
                    <a:pt x="14" y="9"/>
                  </a:lnTo>
                  <a:lnTo>
                    <a:pt x="19" y="9"/>
                  </a:lnTo>
                  <a:lnTo>
                    <a:pt x="26" y="8"/>
                  </a:lnTo>
                  <a:lnTo>
                    <a:pt x="34" y="9"/>
                  </a:lnTo>
                  <a:lnTo>
                    <a:pt x="41" y="8"/>
                  </a:lnTo>
                  <a:lnTo>
                    <a:pt x="48" y="9"/>
                  </a:lnTo>
                  <a:lnTo>
                    <a:pt x="48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2" name="Freeform 284"/>
            <p:cNvSpPr>
              <a:spLocks/>
            </p:cNvSpPr>
            <p:nvPr/>
          </p:nvSpPr>
          <p:spPr bwMode="auto">
            <a:xfrm>
              <a:off x="3110" y="2968"/>
              <a:ext cx="1" cy="3"/>
            </a:xfrm>
            <a:custGeom>
              <a:avLst/>
              <a:gdLst>
                <a:gd name="T0" fmla="*/ 0 w 4"/>
                <a:gd name="T1" fmla="*/ 7 h 7"/>
                <a:gd name="T2" fmla="*/ 2 w 4"/>
                <a:gd name="T3" fmla="*/ 6 h 7"/>
                <a:gd name="T4" fmla="*/ 4 w 4"/>
                <a:gd name="T5" fmla="*/ 4 h 7"/>
                <a:gd name="T6" fmla="*/ 2 w 4"/>
                <a:gd name="T7" fmla="*/ 1 h 7"/>
                <a:gd name="T8" fmla="*/ 0 w 4"/>
                <a:gd name="T9" fmla="*/ 0 h 7"/>
                <a:gd name="T10" fmla="*/ 0 w 4"/>
                <a:gd name="T1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2" y="6"/>
                  </a:lnTo>
                  <a:lnTo>
                    <a:pt x="4" y="4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3" name="Freeform 285"/>
            <p:cNvSpPr>
              <a:spLocks/>
            </p:cNvSpPr>
            <p:nvPr/>
          </p:nvSpPr>
          <p:spPr bwMode="auto">
            <a:xfrm>
              <a:off x="3502" y="2172"/>
              <a:ext cx="3" cy="2"/>
            </a:xfrm>
            <a:custGeom>
              <a:avLst/>
              <a:gdLst>
                <a:gd name="T0" fmla="*/ 7 w 7"/>
                <a:gd name="T1" fmla="*/ 2 h 5"/>
                <a:gd name="T2" fmla="*/ 6 w 7"/>
                <a:gd name="T3" fmla="*/ 0 h 5"/>
                <a:gd name="T4" fmla="*/ 3 w 7"/>
                <a:gd name="T5" fmla="*/ 0 h 5"/>
                <a:gd name="T6" fmla="*/ 0 w 7"/>
                <a:gd name="T7" fmla="*/ 1 h 5"/>
                <a:gd name="T8" fmla="*/ 0 w 7"/>
                <a:gd name="T9" fmla="*/ 5 h 5"/>
                <a:gd name="T10" fmla="*/ 7 w 7"/>
                <a:gd name="T11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5">
                  <a:moveTo>
                    <a:pt x="7" y="2"/>
                  </a:moveTo>
                  <a:lnTo>
                    <a:pt x="6" y="0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5"/>
                  </a:lnTo>
                  <a:lnTo>
                    <a:pt x="7" y="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4" name="Freeform 286"/>
            <p:cNvSpPr>
              <a:spLocks/>
            </p:cNvSpPr>
            <p:nvPr/>
          </p:nvSpPr>
          <p:spPr bwMode="auto">
            <a:xfrm>
              <a:off x="3502" y="2173"/>
              <a:ext cx="7" cy="13"/>
            </a:xfrm>
            <a:custGeom>
              <a:avLst/>
              <a:gdLst>
                <a:gd name="T0" fmla="*/ 14 w 14"/>
                <a:gd name="T1" fmla="*/ 23 h 26"/>
                <a:gd name="T2" fmla="*/ 12 w 14"/>
                <a:gd name="T3" fmla="*/ 17 h 26"/>
                <a:gd name="T4" fmla="*/ 10 w 14"/>
                <a:gd name="T5" fmla="*/ 11 h 26"/>
                <a:gd name="T6" fmla="*/ 9 w 14"/>
                <a:gd name="T7" fmla="*/ 4 h 26"/>
                <a:gd name="T8" fmla="*/ 7 w 14"/>
                <a:gd name="T9" fmla="*/ 0 h 26"/>
                <a:gd name="T10" fmla="*/ 0 w 14"/>
                <a:gd name="T11" fmla="*/ 3 h 26"/>
                <a:gd name="T12" fmla="*/ 2 w 14"/>
                <a:gd name="T13" fmla="*/ 4 h 26"/>
                <a:gd name="T14" fmla="*/ 3 w 14"/>
                <a:gd name="T15" fmla="*/ 11 h 26"/>
                <a:gd name="T16" fmla="*/ 5 w 14"/>
                <a:gd name="T17" fmla="*/ 19 h 26"/>
                <a:gd name="T18" fmla="*/ 7 w 14"/>
                <a:gd name="T19" fmla="*/ 26 h 26"/>
                <a:gd name="T20" fmla="*/ 14 w 14"/>
                <a:gd name="T21" fmla="*/ 2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26">
                  <a:moveTo>
                    <a:pt x="14" y="23"/>
                  </a:moveTo>
                  <a:lnTo>
                    <a:pt x="12" y="17"/>
                  </a:lnTo>
                  <a:lnTo>
                    <a:pt x="10" y="11"/>
                  </a:lnTo>
                  <a:lnTo>
                    <a:pt x="9" y="4"/>
                  </a:lnTo>
                  <a:lnTo>
                    <a:pt x="7" y="0"/>
                  </a:lnTo>
                  <a:lnTo>
                    <a:pt x="0" y="3"/>
                  </a:lnTo>
                  <a:lnTo>
                    <a:pt x="2" y="4"/>
                  </a:lnTo>
                  <a:lnTo>
                    <a:pt x="3" y="11"/>
                  </a:lnTo>
                  <a:lnTo>
                    <a:pt x="5" y="19"/>
                  </a:lnTo>
                  <a:lnTo>
                    <a:pt x="7" y="26"/>
                  </a:lnTo>
                  <a:lnTo>
                    <a:pt x="14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5" name="Freeform 287"/>
            <p:cNvSpPr>
              <a:spLocks/>
            </p:cNvSpPr>
            <p:nvPr/>
          </p:nvSpPr>
          <p:spPr bwMode="auto">
            <a:xfrm>
              <a:off x="3505" y="2185"/>
              <a:ext cx="4" cy="2"/>
            </a:xfrm>
            <a:custGeom>
              <a:avLst/>
              <a:gdLst>
                <a:gd name="T0" fmla="*/ 0 w 7"/>
                <a:gd name="T1" fmla="*/ 3 h 5"/>
                <a:gd name="T2" fmla="*/ 3 w 7"/>
                <a:gd name="T3" fmla="*/ 5 h 5"/>
                <a:gd name="T4" fmla="*/ 5 w 7"/>
                <a:gd name="T5" fmla="*/ 5 h 5"/>
                <a:gd name="T6" fmla="*/ 7 w 7"/>
                <a:gd name="T7" fmla="*/ 4 h 5"/>
                <a:gd name="T8" fmla="*/ 7 w 7"/>
                <a:gd name="T9" fmla="*/ 0 h 5"/>
                <a:gd name="T10" fmla="*/ 0 w 7"/>
                <a:gd name="T11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5">
                  <a:moveTo>
                    <a:pt x="0" y="3"/>
                  </a:moveTo>
                  <a:lnTo>
                    <a:pt x="3" y="5"/>
                  </a:lnTo>
                  <a:lnTo>
                    <a:pt x="5" y="5"/>
                  </a:lnTo>
                  <a:lnTo>
                    <a:pt x="7" y="4"/>
                  </a:lnTo>
                  <a:lnTo>
                    <a:pt x="7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6" name="Freeform 288"/>
            <p:cNvSpPr>
              <a:spLocks/>
            </p:cNvSpPr>
            <p:nvPr/>
          </p:nvSpPr>
          <p:spPr bwMode="auto">
            <a:xfrm>
              <a:off x="3459" y="2161"/>
              <a:ext cx="208" cy="87"/>
            </a:xfrm>
            <a:custGeom>
              <a:avLst/>
              <a:gdLst>
                <a:gd name="T0" fmla="*/ 31 w 416"/>
                <a:gd name="T1" fmla="*/ 30 h 173"/>
                <a:gd name="T2" fmla="*/ 38 w 416"/>
                <a:gd name="T3" fmla="*/ 24 h 173"/>
                <a:gd name="T4" fmla="*/ 53 w 416"/>
                <a:gd name="T5" fmla="*/ 19 h 173"/>
                <a:gd name="T6" fmla="*/ 70 w 416"/>
                <a:gd name="T7" fmla="*/ 14 h 173"/>
                <a:gd name="T8" fmla="*/ 87 w 416"/>
                <a:gd name="T9" fmla="*/ 12 h 173"/>
                <a:gd name="T10" fmla="*/ 70 w 416"/>
                <a:gd name="T11" fmla="*/ 1 h 173"/>
                <a:gd name="T12" fmla="*/ 46 w 416"/>
                <a:gd name="T13" fmla="*/ 7 h 173"/>
                <a:gd name="T14" fmla="*/ 26 w 416"/>
                <a:gd name="T15" fmla="*/ 15 h 173"/>
                <a:gd name="T16" fmla="*/ 11 w 416"/>
                <a:gd name="T17" fmla="*/ 22 h 173"/>
                <a:gd name="T18" fmla="*/ 4 w 416"/>
                <a:gd name="T19" fmla="*/ 24 h 173"/>
                <a:gd name="T20" fmla="*/ 0 w 416"/>
                <a:gd name="T21" fmla="*/ 30 h 173"/>
                <a:gd name="T22" fmla="*/ 0 w 416"/>
                <a:gd name="T23" fmla="*/ 35 h 173"/>
                <a:gd name="T24" fmla="*/ 0 w 416"/>
                <a:gd name="T25" fmla="*/ 44 h 173"/>
                <a:gd name="T26" fmla="*/ 1 w 416"/>
                <a:gd name="T27" fmla="*/ 52 h 173"/>
                <a:gd name="T28" fmla="*/ 8 w 416"/>
                <a:gd name="T29" fmla="*/ 58 h 173"/>
                <a:gd name="T30" fmla="*/ 16 w 416"/>
                <a:gd name="T31" fmla="*/ 75 h 173"/>
                <a:gd name="T32" fmla="*/ 26 w 416"/>
                <a:gd name="T33" fmla="*/ 112 h 173"/>
                <a:gd name="T34" fmla="*/ 38 w 416"/>
                <a:gd name="T35" fmla="*/ 143 h 173"/>
                <a:gd name="T36" fmla="*/ 47 w 416"/>
                <a:gd name="T37" fmla="*/ 156 h 173"/>
                <a:gd name="T38" fmla="*/ 59 w 416"/>
                <a:gd name="T39" fmla="*/ 166 h 173"/>
                <a:gd name="T40" fmla="*/ 70 w 416"/>
                <a:gd name="T41" fmla="*/ 172 h 173"/>
                <a:gd name="T42" fmla="*/ 75 w 416"/>
                <a:gd name="T43" fmla="*/ 167 h 173"/>
                <a:gd name="T44" fmla="*/ 79 w 416"/>
                <a:gd name="T45" fmla="*/ 155 h 173"/>
                <a:gd name="T46" fmla="*/ 74 w 416"/>
                <a:gd name="T47" fmla="*/ 144 h 173"/>
                <a:gd name="T48" fmla="*/ 60 w 416"/>
                <a:gd name="T49" fmla="*/ 134 h 173"/>
                <a:gd name="T50" fmla="*/ 50 w 416"/>
                <a:gd name="T51" fmla="*/ 114 h 173"/>
                <a:gd name="T52" fmla="*/ 39 w 416"/>
                <a:gd name="T53" fmla="*/ 72 h 173"/>
                <a:gd name="T54" fmla="*/ 42 w 416"/>
                <a:gd name="T55" fmla="*/ 55 h 173"/>
                <a:gd name="T56" fmla="*/ 75 w 416"/>
                <a:gd name="T57" fmla="*/ 54 h 173"/>
                <a:gd name="T58" fmla="*/ 129 w 416"/>
                <a:gd name="T59" fmla="*/ 52 h 173"/>
                <a:gd name="T60" fmla="*/ 195 w 416"/>
                <a:gd name="T61" fmla="*/ 50 h 173"/>
                <a:gd name="T62" fmla="*/ 265 w 416"/>
                <a:gd name="T63" fmla="*/ 47 h 173"/>
                <a:gd name="T64" fmla="*/ 330 w 416"/>
                <a:gd name="T65" fmla="*/ 45 h 173"/>
                <a:gd name="T66" fmla="*/ 381 w 416"/>
                <a:gd name="T67" fmla="*/ 44 h 173"/>
                <a:gd name="T68" fmla="*/ 411 w 416"/>
                <a:gd name="T69" fmla="*/ 43 h 173"/>
                <a:gd name="T70" fmla="*/ 416 w 416"/>
                <a:gd name="T71" fmla="*/ 24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16" h="173">
                  <a:moveTo>
                    <a:pt x="416" y="24"/>
                  </a:moveTo>
                  <a:lnTo>
                    <a:pt x="31" y="30"/>
                  </a:lnTo>
                  <a:lnTo>
                    <a:pt x="34" y="28"/>
                  </a:lnTo>
                  <a:lnTo>
                    <a:pt x="38" y="24"/>
                  </a:lnTo>
                  <a:lnTo>
                    <a:pt x="45" y="22"/>
                  </a:lnTo>
                  <a:lnTo>
                    <a:pt x="53" y="19"/>
                  </a:lnTo>
                  <a:lnTo>
                    <a:pt x="61" y="16"/>
                  </a:lnTo>
                  <a:lnTo>
                    <a:pt x="70" y="14"/>
                  </a:lnTo>
                  <a:lnTo>
                    <a:pt x="79" y="13"/>
                  </a:lnTo>
                  <a:lnTo>
                    <a:pt x="87" y="12"/>
                  </a:lnTo>
                  <a:lnTo>
                    <a:pt x="83" y="0"/>
                  </a:lnTo>
                  <a:lnTo>
                    <a:pt x="70" y="1"/>
                  </a:lnTo>
                  <a:lnTo>
                    <a:pt x="58" y="4"/>
                  </a:lnTo>
                  <a:lnTo>
                    <a:pt x="46" y="7"/>
                  </a:lnTo>
                  <a:lnTo>
                    <a:pt x="35" y="11"/>
                  </a:lnTo>
                  <a:lnTo>
                    <a:pt x="26" y="15"/>
                  </a:lnTo>
                  <a:lnTo>
                    <a:pt x="18" y="19"/>
                  </a:lnTo>
                  <a:lnTo>
                    <a:pt x="11" y="22"/>
                  </a:lnTo>
                  <a:lnTo>
                    <a:pt x="7" y="23"/>
                  </a:lnTo>
                  <a:lnTo>
                    <a:pt x="4" y="24"/>
                  </a:lnTo>
                  <a:lnTo>
                    <a:pt x="1" y="27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0" y="44"/>
                  </a:lnTo>
                  <a:lnTo>
                    <a:pt x="0" y="46"/>
                  </a:lnTo>
                  <a:lnTo>
                    <a:pt x="1" y="52"/>
                  </a:lnTo>
                  <a:lnTo>
                    <a:pt x="5" y="55"/>
                  </a:lnTo>
                  <a:lnTo>
                    <a:pt x="8" y="58"/>
                  </a:lnTo>
                  <a:lnTo>
                    <a:pt x="11" y="61"/>
                  </a:lnTo>
                  <a:lnTo>
                    <a:pt x="16" y="75"/>
                  </a:lnTo>
                  <a:lnTo>
                    <a:pt x="20" y="91"/>
                  </a:lnTo>
                  <a:lnTo>
                    <a:pt x="26" y="112"/>
                  </a:lnTo>
                  <a:lnTo>
                    <a:pt x="34" y="135"/>
                  </a:lnTo>
                  <a:lnTo>
                    <a:pt x="38" y="143"/>
                  </a:lnTo>
                  <a:lnTo>
                    <a:pt x="43" y="150"/>
                  </a:lnTo>
                  <a:lnTo>
                    <a:pt x="47" y="156"/>
                  </a:lnTo>
                  <a:lnTo>
                    <a:pt x="53" y="161"/>
                  </a:lnTo>
                  <a:lnTo>
                    <a:pt x="59" y="166"/>
                  </a:lnTo>
                  <a:lnTo>
                    <a:pt x="65" y="168"/>
                  </a:lnTo>
                  <a:lnTo>
                    <a:pt x="70" y="172"/>
                  </a:lnTo>
                  <a:lnTo>
                    <a:pt x="75" y="173"/>
                  </a:lnTo>
                  <a:lnTo>
                    <a:pt x="75" y="167"/>
                  </a:lnTo>
                  <a:lnTo>
                    <a:pt x="76" y="161"/>
                  </a:lnTo>
                  <a:lnTo>
                    <a:pt x="79" y="155"/>
                  </a:lnTo>
                  <a:lnTo>
                    <a:pt x="82" y="149"/>
                  </a:lnTo>
                  <a:lnTo>
                    <a:pt x="74" y="144"/>
                  </a:lnTo>
                  <a:lnTo>
                    <a:pt x="67" y="140"/>
                  </a:lnTo>
                  <a:lnTo>
                    <a:pt x="60" y="134"/>
                  </a:lnTo>
                  <a:lnTo>
                    <a:pt x="56" y="129"/>
                  </a:lnTo>
                  <a:lnTo>
                    <a:pt x="50" y="114"/>
                  </a:lnTo>
                  <a:lnTo>
                    <a:pt x="44" y="94"/>
                  </a:lnTo>
                  <a:lnTo>
                    <a:pt x="39" y="72"/>
                  </a:lnTo>
                  <a:lnTo>
                    <a:pt x="36" y="55"/>
                  </a:lnTo>
                  <a:lnTo>
                    <a:pt x="42" y="55"/>
                  </a:lnTo>
                  <a:lnTo>
                    <a:pt x="56" y="54"/>
                  </a:lnTo>
                  <a:lnTo>
                    <a:pt x="75" y="54"/>
                  </a:lnTo>
                  <a:lnTo>
                    <a:pt x="100" y="53"/>
                  </a:lnTo>
                  <a:lnTo>
                    <a:pt x="129" y="52"/>
                  </a:lnTo>
                  <a:lnTo>
                    <a:pt x="161" y="51"/>
                  </a:lnTo>
                  <a:lnTo>
                    <a:pt x="195" y="50"/>
                  </a:lnTo>
                  <a:lnTo>
                    <a:pt x="231" y="49"/>
                  </a:lnTo>
                  <a:lnTo>
                    <a:pt x="265" y="47"/>
                  </a:lnTo>
                  <a:lnTo>
                    <a:pt x="299" y="46"/>
                  </a:lnTo>
                  <a:lnTo>
                    <a:pt x="330" y="45"/>
                  </a:lnTo>
                  <a:lnTo>
                    <a:pt x="358" y="45"/>
                  </a:lnTo>
                  <a:lnTo>
                    <a:pt x="381" y="44"/>
                  </a:lnTo>
                  <a:lnTo>
                    <a:pt x="400" y="43"/>
                  </a:lnTo>
                  <a:lnTo>
                    <a:pt x="411" y="43"/>
                  </a:lnTo>
                  <a:lnTo>
                    <a:pt x="416" y="43"/>
                  </a:lnTo>
                  <a:lnTo>
                    <a:pt x="416" y="24"/>
                  </a:lnTo>
                  <a:close/>
                </a:path>
              </a:pathLst>
            </a:custGeom>
            <a:solidFill>
              <a:srgbClr val="0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7" name="Freeform 289"/>
            <p:cNvSpPr>
              <a:spLocks/>
            </p:cNvSpPr>
            <p:nvPr/>
          </p:nvSpPr>
          <p:spPr bwMode="auto">
            <a:xfrm>
              <a:off x="3472" y="2171"/>
              <a:ext cx="195" cy="7"/>
            </a:xfrm>
            <a:custGeom>
              <a:avLst/>
              <a:gdLst>
                <a:gd name="T0" fmla="*/ 2 w 390"/>
                <a:gd name="T1" fmla="*/ 8 h 14"/>
                <a:gd name="T2" fmla="*/ 5 w 390"/>
                <a:gd name="T3" fmla="*/ 13 h 14"/>
                <a:gd name="T4" fmla="*/ 390 w 390"/>
                <a:gd name="T5" fmla="*/ 7 h 14"/>
                <a:gd name="T6" fmla="*/ 390 w 390"/>
                <a:gd name="T7" fmla="*/ 0 h 14"/>
                <a:gd name="T8" fmla="*/ 5 w 390"/>
                <a:gd name="T9" fmla="*/ 6 h 14"/>
                <a:gd name="T10" fmla="*/ 9 w 390"/>
                <a:gd name="T11" fmla="*/ 10 h 14"/>
                <a:gd name="T12" fmla="*/ 2 w 390"/>
                <a:gd name="T13" fmla="*/ 8 h 14"/>
                <a:gd name="T14" fmla="*/ 0 w 390"/>
                <a:gd name="T15" fmla="*/ 14 h 14"/>
                <a:gd name="T16" fmla="*/ 5 w 390"/>
                <a:gd name="T17" fmla="*/ 13 h 14"/>
                <a:gd name="T18" fmla="*/ 2 w 390"/>
                <a:gd name="T19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0" h="14">
                  <a:moveTo>
                    <a:pt x="2" y="8"/>
                  </a:moveTo>
                  <a:lnTo>
                    <a:pt x="5" y="13"/>
                  </a:lnTo>
                  <a:lnTo>
                    <a:pt x="390" y="7"/>
                  </a:lnTo>
                  <a:lnTo>
                    <a:pt x="390" y="0"/>
                  </a:lnTo>
                  <a:lnTo>
                    <a:pt x="5" y="6"/>
                  </a:lnTo>
                  <a:lnTo>
                    <a:pt x="9" y="10"/>
                  </a:lnTo>
                  <a:lnTo>
                    <a:pt x="2" y="8"/>
                  </a:lnTo>
                  <a:lnTo>
                    <a:pt x="0" y="14"/>
                  </a:lnTo>
                  <a:lnTo>
                    <a:pt x="5" y="13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8" name="Freeform 290"/>
            <p:cNvSpPr>
              <a:spLocks/>
            </p:cNvSpPr>
            <p:nvPr/>
          </p:nvSpPr>
          <p:spPr bwMode="auto">
            <a:xfrm>
              <a:off x="3473" y="2165"/>
              <a:ext cx="32" cy="12"/>
            </a:xfrm>
            <a:custGeom>
              <a:avLst/>
              <a:gdLst>
                <a:gd name="T0" fmla="*/ 55 w 64"/>
                <a:gd name="T1" fmla="*/ 5 h 23"/>
                <a:gd name="T2" fmla="*/ 59 w 64"/>
                <a:gd name="T3" fmla="*/ 0 h 23"/>
                <a:gd name="T4" fmla="*/ 51 w 64"/>
                <a:gd name="T5" fmla="*/ 1 h 23"/>
                <a:gd name="T6" fmla="*/ 42 w 64"/>
                <a:gd name="T7" fmla="*/ 3 h 23"/>
                <a:gd name="T8" fmla="*/ 32 w 64"/>
                <a:gd name="T9" fmla="*/ 5 h 23"/>
                <a:gd name="T10" fmla="*/ 24 w 64"/>
                <a:gd name="T11" fmla="*/ 7 h 23"/>
                <a:gd name="T12" fmla="*/ 16 w 64"/>
                <a:gd name="T13" fmla="*/ 11 h 23"/>
                <a:gd name="T14" fmla="*/ 9 w 64"/>
                <a:gd name="T15" fmla="*/ 13 h 23"/>
                <a:gd name="T16" fmla="*/ 3 w 64"/>
                <a:gd name="T17" fmla="*/ 16 h 23"/>
                <a:gd name="T18" fmla="*/ 0 w 64"/>
                <a:gd name="T19" fmla="*/ 21 h 23"/>
                <a:gd name="T20" fmla="*/ 7 w 64"/>
                <a:gd name="T21" fmla="*/ 23 h 23"/>
                <a:gd name="T22" fmla="*/ 8 w 64"/>
                <a:gd name="T23" fmla="*/ 23 h 23"/>
                <a:gd name="T24" fmla="*/ 11 w 64"/>
                <a:gd name="T25" fmla="*/ 20 h 23"/>
                <a:gd name="T26" fmla="*/ 18 w 64"/>
                <a:gd name="T27" fmla="*/ 18 h 23"/>
                <a:gd name="T28" fmla="*/ 26 w 64"/>
                <a:gd name="T29" fmla="*/ 14 h 23"/>
                <a:gd name="T30" fmla="*/ 34 w 64"/>
                <a:gd name="T31" fmla="*/ 12 h 23"/>
                <a:gd name="T32" fmla="*/ 42 w 64"/>
                <a:gd name="T33" fmla="*/ 9 h 23"/>
                <a:gd name="T34" fmla="*/ 51 w 64"/>
                <a:gd name="T35" fmla="*/ 8 h 23"/>
                <a:gd name="T36" fmla="*/ 59 w 64"/>
                <a:gd name="T37" fmla="*/ 7 h 23"/>
                <a:gd name="T38" fmla="*/ 62 w 64"/>
                <a:gd name="T39" fmla="*/ 3 h 23"/>
                <a:gd name="T40" fmla="*/ 59 w 64"/>
                <a:gd name="T41" fmla="*/ 7 h 23"/>
                <a:gd name="T42" fmla="*/ 64 w 64"/>
                <a:gd name="T43" fmla="*/ 7 h 23"/>
                <a:gd name="T44" fmla="*/ 62 w 64"/>
                <a:gd name="T45" fmla="*/ 3 h 23"/>
                <a:gd name="T46" fmla="*/ 55 w 64"/>
                <a:gd name="T47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4" h="23">
                  <a:moveTo>
                    <a:pt x="55" y="5"/>
                  </a:moveTo>
                  <a:lnTo>
                    <a:pt x="59" y="0"/>
                  </a:lnTo>
                  <a:lnTo>
                    <a:pt x="51" y="1"/>
                  </a:lnTo>
                  <a:lnTo>
                    <a:pt x="42" y="3"/>
                  </a:lnTo>
                  <a:lnTo>
                    <a:pt x="32" y="5"/>
                  </a:lnTo>
                  <a:lnTo>
                    <a:pt x="24" y="7"/>
                  </a:lnTo>
                  <a:lnTo>
                    <a:pt x="16" y="11"/>
                  </a:lnTo>
                  <a:lnTo>
                    <a:pt x="9" y="13"/>
                  </a:lnTo>
                  <a:lnTo>
                    <a:pt x="3" y="16"/>
                  </a:lnTo>
                  <a:lnTo>
                    <a:pt x="0" y="21"/>
                  </a:lnTo>
                  <a:lnTo>
                    <a:pt x="7" y="23"/>
                  </a:lnTo>
                  <a:lnTo>
                    <a:pt x="8" y="23"/>
                  </a:lnTo>
                  <a:lnTo>
                    <a:pt x="11" y="20"/>
                  </a:lnTo>
                  <a:lnTo>
                    <a:pt x="18" y="18"/>
                  </a:lnTo>
                  <a:lnTo>
                    <a:pt x="26" y="14"/>
                  </a:lnTo>
                  <a:lnTo>
                    <a:pt x="34" y="12"/>
                  </a:lnTo>
                  <a:lnTo>
                    <a:pt x="42" y="9"/>
                  </a:lnTo>
                  <a:lnTo>
                    <a:pt x="51" y="8"/>
                  </a:lnTo>
                  <a:lnTo>
                    <a:pt x="59" y="7"/>
                  </a:lnTo>
                  <a:lnTo>
                    <a:pt x="62" y="3"/>
                  </a:lnTo>
                  <a:lnTo>
                    <a:pt x="59" y="7"/>
                  </a:lnTo>
                  <a:lnTo>
                    <a:pt x="64" y="7"/>
                  </a:lnTo>
                  <a:lnTo>
                    <a:pt x="62" y="3"/>
                  </a:lnTo>
                  <a:lnTo>
                    <a:pt x="55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9" name="Freeform 291"/>
            <p:cNvSpPr>
              <a:spLocks/>
            </p:cNvSpPr>
            <p:nvPr/>
          </p:nvSpPr>
          <p:spPr bwMode="auto">
            <a:xfrm>
              <a:off x="3499" y="2159"/>
              <a:ext cx="5" cy="8"/>
            </a:xfrm>
            <a:custGeom>
              <a:avLst/>
              <a:gdLst>
                <a:gd name="T0" fmla="*/ 3 w 10"/>
                <a:gd name="T1" fmla="*/ 9 h 17"/>
                <a:gd name="T2" fmla="*/ 0 w 10"/>
                <a:gd name="T3" fmla="*/ 5 h 17"/>
                <a:gd name="T4" fmla="*/ 3 w 10"/>
                <a:gd name="T5" fmla="*/ 17 h 17"/>
                <a:gd name="T6" fmla="*/ 10 w 10"/>
                <a:gd name="T7" fmla="*/ 15 h 17"/>
                <a:gd name="T8" fmla="*/ 7 w 10"/>
                <a:gd name="T9" fmla="*/ 3 h 17"/>
                <a:gd name="T10" fmla="*/ 3 w 10"/>
                <a:gd name="T11" fmla="*/ 0 h 17"/>
                <a:gd name="T12" fmla="*/ 7 w 10"/>
                <a:gd name="T13" fmla="*/ 3 h 17"/>
                <a:gd name="T14" fmla="*/ 5 w 10"/>
                <a:gd name="T15" fmla="*/ 0 h 17"/>
                <a:gd name="T16" fmla="*/ 3 w 10"/>
                <a:gd name="T17" fmla="*/ 0 h 17"/>
                <a:gd name="T18" fmla="*/ 3 w 10"/>
                <a:gd name="T1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17">
                  <a:moveTo>
                    <a:pt x="3" y="9"/>
                  </a:moveTo>
                  <a:lnTo>
                    <a:pt x="0" y="5"/>
                  </a:lnTo>
                  <a:lnTo>
                    <a:pt x="3" y="17"/>
                  </a:lnTo>
                  <a:lnTo>
                    <a:pt x="10" y="15"/>
                  </a:lnTo>
                  <a:lnTo>
                    <a:pt x="7" y="3"/>
                  </a:lnTo>
                  <a:lnTo>
                    <a:pt x="3" y="0"/>
                  </a:lnTo>
                  <a:lnTo>
                    <a:pt x="7" y="3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0" name="Freeform 292"/>
            <p:cNvSpPr>
              <a:spLocks/>
            </p:cNvSpPr>
            <p:nvPr/>
          </p:nvSpPr>
          <p:spPr bwMode="auto">
            <a:xfrm>
              <a:off x="3462" y="2159"/>
              <a:ext cx="39" cy="15"/>
            </a:xfrm>
            <a:custGeom>
              <a:avLst/>
              <a:gdLst>
                <a:gd name="T0" fmla="*/ 1 w 77"/>
                <a:gd name="T1" fmla="*/ 31 h 31"/>
                <a:gd name="T2" fmla="*/ 2 w 77"/>
                <a:gd name="T3" fmla="*/ 31 h 31"/>
                <a:gd name="T4" fmla="*/ 6 w 77"/>
                <a:gd name="T5" fmla="*/ 30 h 31"/>
                <a:gd name="T6" fmla="*/ 13 w 77"/>
                <a:gd name="T7" fmla="*/ 26 h 31"/>
                <a:gd name="T8" fmla="*/ 21 w 77"/>
                <a:gd name="T9" fmla="*/ 23 h 31"/>
                <a:gd name="T10" fmla="*/ 30 w 77"/>
                <a:gd name="T11" fmla="*/ 18 h 31"/>
                <a:gd name="T12" fmla="*/ 41 w 77"/>
                <a:gd name="T13" fmla="*/ 15 h 31"/>
                <a:gd name="T14" fmla="*/ 52 w 77"/>
                <a:gd name="T15" fmla="*/ 11 h 31"/>
                <a:gd name="T16" fmla="*/ 64 w 77"/>
                <a:gd name="T17" fmla="*/ 9 h 31"/>
                <a:gd name="T18" fmla="*/ 77 w 77"/>
                <a:gd name="T19" fmla="*/ 9 h 31"/>
                <a:gd name="T20" fmla="*/ 77 w 77"/>
                <a:gd name="T21" fmla="*/ 0 h 31"/>
                <a:gd name="T22" fmla="*/ 64 w 77"/>
                <a:gd name="T23" fmla="*/ 2 h 31"/>
                <a:gd name="T24" fmla="*/ 52 w 77"/>
                <a:gd name="T25" fmla="*/ 4 h 31"/>
                <a:gd name="T26" fmla="*/ 39 w 77"/>
                <a:gd name="T27" fmla="*/ 8 h 31"/>
                <a:gd name="T28" fmla="*/ 28 w 77"/>
                <a:gd name="T29" fmla="*/ 11 h 31"/>
                <a:gd name="T30" fmla="*/ 18 w 77"/>
                <a:gd name="T31" fmla="*/ 16 h 31"/>
                <a:gd name="T32" fmla="*/ 10 w 77"/>
                <a:gd name="T33" fmla="*/ 19 h 31"/>
                <a:gd name="T34" fmla="*/ 3 w 77"/>
                <a:gd name="T35" fmla="*/ 23 h 31"/>
                <a:gd name="T36" fmla="*/ 0 w 77"/>
                <a:gd name="T37" fmla="*/ 24 h 31"/>
                <a:gd name="T38" fmla="*/ 1 w 77"/>
                <a:gd name="T39" fmla="*/ 24 h 31"/>
                <a:gd name="T40" fmla="*/ 1 w 77"/>
                <a:gd name="T41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7" h="31">
                  <a:moveTo>
                    <a:pt x="1" y="31"/>
                  </a:moveTo>
                  <a:lnTo>
                    <a:pt x="2" y="31"/>
                  </a:lnTo>
                  <a:lnTo>
                    <a:pt x="6" y="30"/>
                  </a:lnTo>
                  <a:lnTo>
                    <a:pt x="13" y="26"/>
                  </a:lnTo>
                  <a:lnTo>
                    <a:pt x="21" y="23"/>
                  </a:lnTo>
                  <a:lnTo>
                    <a:pt x="30" y="18"/>
                  </a:lnTo>
                  <a:lnTo>
                    <a:pt x="41" y="15"/>
                  </a:lnTo>
                  <a:lnTo>
                    <a:pt x="52" y="11"/>
                  </a:lnTo>
                  <a:lnTo>
                    <a:pt x="64" y="9"/>
                  </a:lnTo>
                  <a:lnTo>
                    <a:pt x="77" y="9"/>
                  </a:lnTo>
                  <a:lnTo>
                    <a:pt x="77" y="0"/>
                  </a:lnTo>
                  <a:lnTo>
                    <a:pt x="64" y="2"/>
                  </a:lnTo>
                  <a:lnTo>
                    <a:pt x="52" y="4"/>
                  </a:lnTo>
                  <a:lnTo>
                    <a:pt x="39" y="8"/>
                  </a:lnTo>
                  <a:lnTo>
                    <a:pt x="28" y="11"/>
                  </a:lnTo>
                  <a:lnTo>
                    <a:pt x="18" y="16"/>
                  </a:lnTo>
                  <a:lnTo>
                    <a:pt x="10" y="19"/>
                  </a:lnTo>
                  <a:lnTo>
                    <a:pt x="3" y="23"/>
                  </a:lnTo>
                  <a:lnTo>
                    <a:pt x="0" y="24"/>
                  </a:lnTo>
                  <a:lnTo>
                    <a:pt x="1" y="24"/>
                  </a:lnTo>
                  <a:lnTo>
                    <a:pt x="1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1" name="Freeform 293"/>
            <p:cNvSpPr>
              <a:spLocks/>
            </p:cNvSpPr>
            <p:nvPr/>
          </p:nvSpPr>
          <p:spPr bwMode="auto">
            <a:xfrm>
              <a:off x="3457" y="2171"/>
              <a:ext cx="6" cy="6"/>
            </a:xfrm>
            <a:custGeom>
              <a:avLst/>
              <a:gdLst>
                <a:gd name="T0" fmla="*/ 9 w 11"/>
                <a:gd name="T1" fmla="*/ 12 h 12"/>
                <a:gd name="T2" fmla="*/ 9 w 11"/>
                <a:gd name="T3" fmla="*/ 12 h 12"/>
                <a:gd name="T4" fmla="*/ 8 w 11"/>
                <a:gd name="T5" fmla="*/ 10 h 12"/>
                <a:gd name="T6" fmla="*/ 9 w 11"/>
                <a:gd name="T7" fmla="*/ 9 h 12"/>
                <a:gd name="T8" fmla="*/ 10 w 11"/>
                <a:gd name="T9" fmla="*/ 8 h 12"/>
                <a:gd name="T10" fmla="*/ 11 w 11"/>
                <a:gd name="T11" fmla="*/ 7 h 12"/>
                <a:gd name="T12" fmla="*/ 11 w 11"/>
                <a:gd name="T13" fmla="*/ 0 h 12"/>
                <a:gd name="T14" fmla="*/ 5 w 11"/>
                <a:gd name="T15" fmla="*/ 1 h 12"/>
                <a:gd name="T16" fmla="*/ 2 w 11"/>
                <a:gd name="T17" fmla="*/ 4 h 12"/>
                <a:gd name="T18" fmla="*/ 1 w 11"/>
                <a:gd name="T19" fmla="*/ 10 h 12"/>
                <a:gd name="T20" fmla="*/ 0 w 11"/>
                <a:gd name="T21" fmla="*/ 12 h 12"/>
                <a:gd name="T22" fmla="*/ 0 w 11"/>
                <a:gd name="T23" fmla="*/ 12 h 12"/>
                <a:gd name="T24" fmla="*/ 9 w 11"/>
                <a:gd name="T2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12">
                  <a:moveTo>
                    <a:pt x="9" y="12"/>
                  </a:moveTo>
                  <a:lnTo>
                    <a:pt x="9" y="12"/>
                  </a:lnTo>
                  <a:lnTo>
                    <a:pt x="8" y="10"/>
                  </a:lnTo>
                  <a:lnTo>
                    <a:pt x="9" y="9"/>
                  </a:lnTo>
                  <a:lnTo>
                    <a:pt x="10" y="8"/>
                  </a:lnTo>
                  <a:lnTo>
                    <a:pt x="11" y="7"/>
                  </a:lnTo>
                  <a:lnTo>
                    <a:pt x="11" y="0"/>
                  </a:lnTo>
                  <a:lnTo>
                    <a:pt x="5" y="1"/>
                  </a:lnTo>
                  <a:lnTo>
                    <a:pt x="2" y="4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9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2" name="Freeform 294"/>
            <p:cNvSpPr>
              <a:spLocks/>
            </p:cNvSpPr>
            <p:nvPr/>
          </p:nvSpPr>
          <p:spPr bwMode="auto">
            <a:xfrm>
              <a:off x="3457" y="2177"/>
              <a:ext cx="4" cy="7"/>
            </a:xfrm>
            <a:custGeom>
              <a:avLst/>
              <a:gdLst>
                <a:gd name="T0" fmla="*/ 9 w 9"/>
                <a:gd name="T1" fmla="*/ 14 h 14"/>
                <a:gd name="T2" fmla="*/ 9 w 9"/>
                <a:gd name="T3" fmla="*/ 14 h 14"/>
                <a:gd name="T4" fmla="*/ 9 w 9"/>
                <a:gd name="T5" fmla="*/ 12 h 14"/>
                <a:gd name="T6" fmla="*/ 9 w 9"/>
                <a:gd name="T7" fmla="*/ 7 h 14"/>
                <a:gd name="T8" fmla="*/ 9 w 9"/>
                <a:gd name="T9" fmla="*/ 3 h 14"/>
                <a:gd name="T10" fmla="*/ 9 w 9"/>
                <a:gd name="T11" fmla="*/ 0 h 14"/>
                <a:gd name="T12" fmla="*/ 0 w 9"/>
                <a:gd name="T13" fmla="*/ 0 h 14"/>
                <a:gd name="T14" fmla="*/ 0 w 9"/>
                <a:gd name="T15" fmla="*/ 3 h 14"/>
                <a:gd name="T16" fmla="*/ 0 w 9"/>
                <a:gd name="T17" fmla="*/ 7 h 14"/>
                <a:gd name="T18" fmla="*/ 0 w 9"/>
                <a:gd name="T19" fmla="*/ 12 h 14"/>
                <a:gd name="T20" fmla="*/ 0 w 9"/>
                <a:gd name="T21" fmla="*/ 14 h 14"/>
                <a:gd name="T22" fmla="*/ 0 w 9"/>
                <a:gd name="T23" fmla="*/ 14 h 14"/>
                <a:gd name="T24" fmla="*/ 9 w 9"/>
                <a:gd name="T2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" h="14">
                  <a:moveTo>
                    <a:pt x="9" y="14"/>
                  </a:moveTo>
                  <a:lnTo>
                    <a:pt x="9" y="14"/>
                  </a:lnTo>
                  <a:lnTo>
                    <a:pt x="9" y="12"/>
                  </a:lnTo>
                  <a:lnTo>
                    <a:pt x="9" y="7"/>
                  </a:lnTo>
                  <a:lnTo>
                    <a:pt x="9" y="3"/>
                  </a:lnTo>
                  <a:lnTo>
                    <a:pt x="9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9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3" name="Freeform 295"/>
            <p:cNvSpPr>
              <a:spLocks/>
            </p:cNvSpPr>
            <p:nvPr/>
          </p:nvSpPr>
          <p:spPr bwMode="auto">
            <a:xfrm>
              <a:off x="3457" y="2184"/>
              <a:ext cx="9" cy="8"/>
            </a:xfrm>
            <a:custGeom>
              <a:avLst/>
              <a:gdLst>
                <a:gd name="T0" fmla="*/ 18 w 18"/>
                <a:gd name="T1" fmla="*/ 14 h 16"/>
                <a:gd name="T2" fmla="*/ 18 w 18"/>
                <a:gd name="T3" fmla="*/ 14 h 16"/>
                <a:gd name="T4" fmla="*/ 15 w 18"/>
                <a:gd name="T5" fmla="*/ 9 h 16"/>
                <a:gd name="T6" fmla="*/ 11 w 18"/>
                <a:gd name="T7" fmla="*/ 6 h 16"/>
                <a:gd name="T8" fmla="*/ 9 w 18"/>
                <a:gd name="T9" fmla="*/ 5 h 16"/>
                <a:gd name="T10" fmla="*/ 9 w 18"/>
                <a:gd name="T11" fmla="*/ 0 h 16"/>
                <a:gd name="T12" fmla="*/ 0 w 18"/>
                <a:gd name="T13" fmla="*/ 0 h 16"/>
                <a:gd name="T14" fmla="*/ 2 w 18"/>
                <a:gd name="T15" fmla="*/ 7 h 16"/>
                <a:gd name="T16" fmla="*/ 7 w 18"/>
                <a:gd name="T17" fmla="*/ 13 h 16"/>
                <a:gd name="T18" fmla="*/ 10 w 18"/>
                <a:gd name="T19" fmla="*/ 14 h 16"/>
                <a:gd name="T20" fmla="*/ 11 w 18"/>
                <a:gd name="T21" fmla="*/ 16 h 16"/>
                <a:gd name="T22" fmla="*/ 11 w 18"/>
                <a:gd name="T23" fmla="*/ 16 h 16"/>
                <a:gd name="T24" fmla="*/ 18 w 18"/>
                <a:gd name="T25" fmla="*/ 1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16">
                  <a:moveTo>
                    <a:pt x="18" y="14"/>
                  </a:moveTo>
                  <a:lnTo>
                    <a:pt x="18" y="14"/>
                  </a:lnTo>
                  <a:lnTo>
                    <a:pt x="15" y="9"/>
                  </a:lnTo>
                  <a:lnTo>
                    <a:pt x="11" y="6"/>
                  </a:lnTo>
                  <a:lnTo>
                    <a:pt x="9" y="5"/>
                  </a:lnTo>
                  <a:lnTo>
                    <a:pt x="9" y="0"/>
                  </a:lnTo>
                  <a:lnTo>
                    <a:pt x="0" y="0"/>
                  </a:lnTo>
                  <a:lnTo>
                    <a:pt x="2" y="7"/>
                  </a:lnTo>
                  <a:lnTo>
                    <a:pt x="7" y="13"/>
                  </a:lnTo>
                  <a:lnTo>
                    <a:pt x="10" y="14"/>
                  </a:lnTo>
                  <a:lnTo>
                    <a:pt x="11" y="16"/>
                  </a:lnTo>
                  <a:lnTo>
                    <a:pt x="11" y="16"/>
                  </a:lnTo>
                  <a:lnTo>
                    <a:pt x="18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4" name="Freeform 296"/>
            <p:cNvSpPr>
              <a:spLocks/>
            </p:cNvSpPr>
            <p:nvPr/>
          </p:nvSpPr>
          <p:spPr bwMode="auto">
            <a:xfrm>
              <a:off x="3463" y="2191"/>
              <a:ext cx="15" cy="38"/>
            </a:xfrm>
            <a:custGeom>
              <a:avLst/>
              <a:gdLst>
                <a:gd name="T0" fmla="*/ 30 w 30"/>
                <a:gd name="T1" fmla="*/ 74 h 76"/>
                <a:gd name="T2" fmla="*/ 30 w 30"/>
                <a:gd name="T3" fmla="*/ 74 h 76"/>
                <a:gd name="T4" fmla="*/ 22 w 30"/>
                <a:gd name="T5" fmla="*/ 51 h 76"/>
                <a:gd name="T6" fmla="*/ 16 w 30"/>
                <a:gd name="T7" fmla="*/ 31 h 76"/>
                <a:gd name="T8" fmla="*/ 13 w 30"/>
                <a:gd name="T9" fmla="*/ 14 h 76"/>
                <a:gd name="T10" fmla="*/ 7 w 30"/>
                <a:gd name="T11" fmla="*/ 0 h 76"/>
                <a:gd name="T12" fmla="*/ 0 w 30"/>
                <a:gd name="T13" fmla="*/ 2 h 76"/>
                <a:gd name="T14" fmla="*/ 6 w 30"/>
                <a:gd name="T15" fmla="*/ 16 h 76"/>
                <a:gd name="T16" fmla="*/ 9 w 30"/>
                <a:gd name="T17" fmla="*/ 31 h 76"/>
                <a:gd name="T18" fmla="*/ 15 w 30"/>
                <a:gd name="T19" fmla="*/ 53 h 76"/>
                <a:gd name="T20" fmla="*/ 23 w 30"/>
                <a:gd name="T21" fmla="*/ 76 h 76"/>
                <a:gd name="T22" fmla="*/ 23 w 30"/>
                <a:gd name="T23" fmla="*/ 76 h 76"/>
                <a:gd name="T24" fmla="*/ 30 w 30"/>
                <a:gd name="T25" fmla="*/ 7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76">
                  <a:moveTo>
                    <a:pt x="30" y="74"/>
                  </a:moveTo>
                  <a:lnTo>
                    <a:pt x="30" y="74"/>
                  </a:lnTo>
                  <a:lnTo>
                    <a:pt x="22" y="51"/>
                  </a:lnTo>
                  <a:lnTo>
                    <a:pt x="16" y="31"/>
                  </a:lnTo>
                  <a:lnTo>
                    <a:pt x="13" y="14"/>
                  </a:lnTo>
                  <a:lnTo>
                    <a:pt x="7" y="0"/>
                  </a:lnTo>
                  <a:lnTo>
                    <a:pt x="0" y="2"/>
                  </a:lnTo>
                  <a:lnTo>
                    <a:pt x="6" y="16"/>
                  </a:lnTo>
                  <a:lnTo>
                    <a:pt x="9" y="31"/>
                  </a:lnTo>
                  <a:lnTo>
                    <a:pt x="15" y="53"/>
                  </a:lnTo>
                  <a:lnTo>
                    <a:pt x="23" y="76"/>
                  </a:lnTo>
                  <a:lnTo>
                    <a:pt x="23" y="76"/>
                  </a:lnTo>
                  <a:lnTo>
                    <a:pt x="30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5" name="Freeform 297"/>
            <p:cNvSpPr>
              <a:spLocks/>
            </p:cNvSpPr>
            <p:nvPr/>
          </p:nvSpPr>
          <p:spPr bwMode="auto">
            <a:xfrm>
              <a:off x="3474" y="2228"/>
              <a:ext cx="25" cy="22"/>
            </a:xfrm>
            <a:custGeom>
              <a:avLst/>
              <a:gdLst>
                <a:gd name="T0" fmla="*/ 40 w 50"/>
                <a:gd name="T1" fmla="*/ 39 h 45"/>
                <a:gd name="T2" fmla="*/ 46 w 50"/>
                <a:gd name="T3" fmla="*/ 36 h 45"/>
                <a:gd name="T4" fmla="*/ 42 w 50"/>
                <a:gd name="T5" fmla="*/ 34 h 45"/>
                <a:gd name="T6" fmla="*/ 36 w 50"/>
                <a:gd name="T7" fmla="*/ 31 h 45"/>
                <a:gd name="T8" fmla="*/ 31 w 50"/>
                <a:gd name="T9" fmla="*/ 29 h 45"/>
                <a:gd name="T10" fmla="*/ 26 w 50"/>
                <a:gd name="T11" fmla="*/ 25 h 45"/>
                <a:gd name="T12" fmla="*/ 20 w 50"/>
                <a:gd name="T13" fmla="*/ 19 h 45"/>
                <a:gd name="T14" fmla="*/ 16 w 50"/>
                <a:gd name="T15" fmla="*/ 14 h 45"/>
                <a:gd name="T16" fmla="*/ 12 w 50"/>
                <a:gd name="T17" fmla="*/ 7 h 45"/>
                <a:gd name="T18" fmla="*/ 7 w 50"/>
                <a:gd name="T19" fmla="*/ 0 h 45"/>
                <a:gd name="T20" fmla="*/ 0 w 50"/>
                <a:gd name="T21" fmla="*/ 2 h 45"/>
                <a:gd name="T22" fmla="*/ 5 w 50"/>
                <a:gd name="T23" fmla="*/ 11 h 45"/>
                <a:gd name="T24" fmla="*/ 9 w 50"/>
                <a:gd name="T25" fmla="*/ 18 h 45"/>
                <a:gd name="T26" fmla="*/ 15 w 50"/>
                <a:gd name="T27" fmla="*/ 24 h 45"/>
                <a:gd name="T28" fmla="*/ 21 w 50"/>
                <a:gd name="T29" fmla="*/ 30 h 45"/>
                <a:gd name="T30" fmla="*/ 27 w 50"/>
                <a:gd name="T31" fmla="*/ 36 h 45"/>
                <a:gd name="T32" fmla="*/ 34 w 50"/>
                <a:gd name="T33" fmla="*/ 38 h 45"/>
                <a:gd name="T34" fmla="*/ 39 w 50"/>
                <a:gd name="T35" fmla="*/ 41 h 45"/>
                <a:gd name="T36" fmla="*/ 44 w 50"/>
                <a:gd name="T37" fmla="*/ 42 h 45"/>
                <a:gd name="T38" fmla="*/ 50 w 50"/>
                <a:gd name="T39" fmla="*/ 39 h 45"/>
                <a:gd name="T40" fmla="*/ 44 w 50"/>
                <a:gd name="T41" fmla="*/ 42 h 45"/>
                <a:gd name="T42" fmla="*/ 50 w 50"/>
                <a:gd name="T43" fmla="*/ 45 h 45"/>
                <a:gd name="T44" fmla="*/ 50 w 50"/>
                <a:gd name="T45" fmla="*/ 39 h 45"/>
                <a:gd name="T46" fmla="*/ 40 w 50"/>
                <a:gd name="T47" fmla="*/ 3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0" h="45">
                  <a:moveTo>
                    <a:pt x="40" y="39"/>
                  </a:moveTo>
                  <a:lnTo>
                    <a:pt x="46" y="36"/>
                  </a:lnTo>
                  <a:lnTo>
                    <a:pt x="42" y="34"/>
                  </a:lnTo>
                  <a:lnTo>
                    <a:pt x="36" y="31"/>
                  </a:lnTo>
                  <a:lnTo>
                    <a:pt x="31" y="29"/>
                  </a:lnTo>
                  <a:lnTo>
                    <a:pt x="26" y="25"/>
                  </a:lnTo>
                  <a:lnTo>
                    <a:pt x="20" y="19"/>
                  </a:lnTo>
                  <a:lnTo>
                    <a:pt x="16" y="14"/>
                  </a:lnTo>
                  <a:lnTo>
                    <a:pt x="12" y="7"/>
                  </a:lnTo>
                  <a:lnTo>
                    <a:pt x="7" y="0"/>
                  </a:lnTo>
                  <a:lnTo>
                    <a:pt x="0" y="2"/>
                  </a:lnTo>
                  <a:lnTo>
                    <a:pt x="5" y="11"/>
                  </a:lnTo>
                  <a:lnTo>
                    <a:pt x="9" y="18"/>
                  </a:lnTo>
                  <a:lnTo>
                    <a:pt x="15" y="24"/>
                  </a:lnTo>
                  <a:lnTo>
                    <a:pt x="21" y="30"/>
                  </a:lnTo>
                  <a:lnTo>
                    <a:pt x="27" y="36"/>
                  </a:lnTo>
                  <a:lnTo>
                    <a:pt x="34" y="38"/>
                  </a:lnTo>
                  <a:lnTo>
                    <a:pt x="39" y="41"/>
                  </a:lnTo>
                  <a:lnTo>
                    <a:pt x="44" y="42"/>
                  </a:lnTo>
                  <a:lnTo>
                    <a:pt x="50" y="39"/>
                  </a:lnTo>
                  <a:lnTo>
                    <a:pt x="44" y="42"/>
                  </a:lnTo>
                  <a:lnTo>
                    <a:pt x="50" y="45"/>
                  </a:lnTo>
                  <a:lnTo>
                    <a:pt x="50" y="39"/>
                  </a:lnTo>
                  <a:lnTo>
                    <a:pt x="40" y="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6" name="Freeform 298"/>
            <p:cNvSpPr>
              <a:spLocks/>
            </p:cNvSpPr>
            <p:nvPr/>
          </p:nvSpPr>
          <p:spPr bwMode="auto">
            <a:xfrm>
              <a:off x="3494" y="2234"/>
              <a:ext cx="9" cy="14"/>
            </a:xfrm>
            <a:custGeom>
              <a:avLst/>
              <a:gdLst>
                <a:gd name="T0" fmla="*/ 11 w 19"/>
                <a:gd name="T1" fmla="*/ 7 h 28"/>
                <a:gd name="T2" fmla="*/ 9 w 19"/>
                <a:gd name="T3" fmla="*/ 2 h 28"/>
                <a:gd name="T4" fmla="*/ 5 w 19"/>
                <a:gd name="T5" fmla="*/ 8 h 28"/>
                <a:gd name="T6" fmla="*/ 3 w 19"/>
                <a:gd name="T7" fmla="*/ 15 h 28"/>
                <a:gd name="T8" fmla="*/ 2 w 19"/>
                <a:gd name="T9" fmla="*/ 22 h 28"/>
                <a:gd name="T10" fmla="*/ 0 w 19"/>
                <a:gd name="T11" fmla="*/ 28 h 28"/>
                <a:gd name="T12" fmla="*/ 10 w 19"/>
                <a:gd name="T13" fmla="*/ 28 h 28"/>
                <a:gd name="T14" fmla="*/ 9 w 19"/>
                <a:gd name="T15" fmla="*/ 22 h 28"/>
                <a:gd name="T16" fmla="*/ 10 w 19"/>
                <a:gd name="T17" fmla="*/ 18 h 28"/>
                <a:gd name="T18" fmla="*/ 12 w 19"/>
                <a:gd name="T19" fmla="*/ 11 h 28"/>
                <a:gd name="T20" fmla="*/ 15 w 19"/>
                <a:gd name="T21" fmla="*/ 6 h 28"/>
                <a:gd name="T22" fmla="*/ 13 w 19"/>
                <a:gd name="T23" fmla="*/ 0 h 28"/>
                <a:gd name="T24" fmla="*/ 15 w 19"/>
                <a:gd name="T25" fmla="*/ 6 h 28"/>
                <a:gd name="T26" fmla="*/ 19 w 19"/>
                <a:gd name="T27" fmla="*/ 3 h 28"/>
                <a:gd name="T28" fmla="*/ 13 w 19"/>
                <a:gd name="T29" fmla="*/ 0 h 28"/>
                <a:gd name="T30" fmla="*/ 11 w 19"/>
                <a:gd name="T31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" h="28">
                  <a:moveTo>
                    <a:pt x="11" y="7"/>
                  </a:moveTo>
                  <a:lnTo>
                    <a:pt x="9" y="2"/>
                  </a:lnTo>
                  <a:lnTo>
                    <a:pt x="5" y="8"/>
                  </a:lnTo>
                  <a:lnTo>
                    <a:pt x="3" y="15"/>
                  </a:lnTo>
                  <a:lnTo>
                    <a:pt x="2" y="22"/>
                  </a:lnTo>
                  <a:lnTo>
                    <a:pt x="0" y="28"/>
                  </a:lnTo>
                  <a:lnTo>
                    <a:pt x="10" y="28"/>
                  </a:lnTo>
                  <a:lnTo>
                    <a:pt x="9" y="22"/>
                  </a:lnTo>
                  <a:lnTo>
                    <a:pt x="10" y="18"/>
                  </a:lnTo>
                  <a:lnTo>
                    <a:pt x="12" y="11"/>
                  </a:lnTo>
                  <a:lnTo>
                    <a:pt x="15" y="6"/>
                  </a:lnTo>
                  <a:lnTo>
                    <a:pt x="13" y="0"/>
                  </a:lnTo>
                  <a:lnTo>
                    <a:pt x="15" y="6"/>
                  </a:lnTo>
                  <a:lnTo>
                    <a:pt x="19" y="3"/>
                  </a:lnTo>
                  <a:lnTo>
                    <a:pt x="13" y="0"/>
                  </a:lnTo>
                  <a:lnTo>
                    <a:pt x="1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7" name="Freeform 299"/>
            <p:cNvSpPr>
              <a:spLocks/>
            </p:cNvSpPr>
            <p:nvPr/>
          </p:nvSpPr>
          <p:spPr bwMode="auto">
            <a:xfrm>
              <a:off x="3485" y="2224"/>
              <a:ext cx="16" cy="13"/>
            </a:xfrm>
            <a:custGeom>
              <a:avLst/>
              <a:gdLst>
                <a:gd name="T0" fmla="*/ 0 w 31"/>
                <a:gd name="T1" fmla="*/ 5 h 25"/>
                <a:gd name="T2" fmla="*/ 0 w 31"/>
                <a:gd name="T3" fmla="*/ 5 h 25"/>
                <a:gd name="T4" fmla="*/ 6 w 31"/>
                <a:gd name="T5" fmla="*/ 9 h 25"/>
                <a:gd name="T6" fmla="*/ 13 w 31"/>
                <a:gd name="T7" fmla="*/ 16 h 25"/>
                <a:gd name="T8" fmla="*/ 20 w 31"/>
                <a:gd name="T9" fmla="*/ 21 h 25"/>
                <a:gd name="T10" fmla="*/ 29 w 31"/>
                <a:gd name="T11" fmla="*/ 25 h 25"/>
                <a:gd name="T12" fmla="*/ 31 w 31"/>
                <a:gd name="T13" fmla="*/ 18 h 25"/>
                <a:gd name="T14" fmla="*/ 24 w 31"/>
                <a:gd name="T15" fmla="*/ 14 h 25"/>
                <a:gd name="T16" fmla="*/ 17 w 31"/>
                <a:gd name="T17" fmla="*/ 9 h 25"/>
                <a:gd name="T18" fmla="*/ 10 w 31"/>
                <a:gd name="T19" fmla="*/ 5 h 25"/>
                <a:gd name="T20" fmla="*/ 7 w 31"/>
                <a:gd name="T21" fmla="*/ 0 h 25"/>
                <a:gd name="T22" fmla="*/ 7 w 31"/>
                <a:gd name="T23" fmla="*/ 0 h 25"/>
                <a:gd name="T24" fmla="*/ 0 w 31"/>
                <a:gd name="T25" fmla="*/ 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" h="25">
                  <a:moveTo>
                    <a:pt x="0" y="5"/>
                  </a:moveTo>
                  <a:lnTo>
                    <a:pt x="0" y="5"/>
                  </a:lnTo>
                  <a:lnTo>
                    <a:pt x="6" y="9"/>
                  </a:lnTo>
                  <a:lnTo>
                    <a:pt x="13" y="16"/>
                  </a:lnTo>
                  <a:lnTo>
                    <a:pt x="20" y="21"/>
                  </a:lnTo>
                  <a:lnTo>
                    <a:pt x="29" y="25"/>
                  </a:lnTo>
                  <a:lnTo>
                    <a:pt x="31" y="18"/>
                  </a:lnTo>
                  <a:lnTo>
                    <a:pt x="24" y="14"/>
                  </a:lnTo>
                  <a:lnTo>
                    <a:pt x="17" y="9"/>
                  </a:lnTo>
                  <a:lnTo>
                    <a:pt x="10" y="5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8" name="Freeform 300"/>
            <p:cNvSpPr>
              <a:spLocks/>
            </p:cNvSpPr>
            <p:nvPr/>
          </p:nvSpPr>
          <p:spPr bwMode="auto">
            <a:xfrm>
              <a:off x="3475" y="2187"/>
              <a:ext cx="13" cy="40"/>
            </a:xfrm>
            <a:custGeom>
              <a:avLst/>
              <a:gdLst>
                <a:gd name="T0" fmla="*/ 5 w 28"/>
                <a:gd name="T1" fmla="*/ 0 h 80"/>
                <a:gd name="T2" fmla="*/ 1 w 28"/>
                <a:gd name="T3" fmla="*/ 3 h 80"/>
                <a:gd name="T4" fmla="*/ 5 w 28"/>
                <a:gd name="T5" fmla="*/ 20 h 80"/>
                <a:gd name="T6" fmla="*/ 10 w 28"/>
                <a:gd name="T7" fmla="*/ 42 h 80"/>
                <a:gd name="T8" fmla="*/ 15 w 28"/>
                <a:gd name="T9" fmla="*/ 63 h 80"/>
                <a:gd name="T10" fmla="*/ 21 w 28"/>
                <a:gd name="T11" fmla="*/ 80 h 80"/>
                <a:gd name="T12" fmla="*/ 28 w 28"/>
                <a:gd name="T13" fmla="*/ 75 h 80"/>
                <a:gd name="T14" fmla="*/ 22 w 28"/>
                <a:gd name="T15" fmla="*/ 61 h 80"/>
                <a:gd name="T16" fmla="*/ 16 w 28"/>
                <a:gd name="T17" fmla="*/ 42 h 80"/>
                <a:gd name="T18" fmla="*/ 12 w 28"/>
                <a:gd name="T19" fmla="*/ 20 h 80"/>
                <a:gd name="T20" fmla="*/ 8 w 28"/>
                <a:gd name="T21" fmla="*/ 3 h 80"/>
                <a:gd name="T22" fmla="*/ 5 w 28"/>
                <a:gd name="T23" fmla="*/ 7 h 80"/>
                <a:gd name="T24" fmla="*/ 5 w 28"/>
                <a:gd name="T25" fmla="*/ 0 h 80"/>
                <a:gd name="T26" fmla="*/ 0 w 28"/>
                <a:gd name="T27" fmla="*/ 0 h 80"/>
                <a:gd name="T28" fmla="*/ 1 w 28"/>
                <a:gd name="T29" fmla="*/ 3 h 80"/>
                <a:gd name="T30" fmla="*/ 5 w 28"/>
                <a:gd name="T3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" h="80">
                  <a:moveTo>
                    <a:pt x="5" y="0"/>
                  </a:moveTo>
                  <a:lnTo>
                    <a:pt x="1" y="3"/>
                  </a:lnTo>
                  <a:lnTo>
                    <a:pt x="5" y="20"/>
                  </a:lnTo>
                  <a:lnTo>
                    <a:pt x="10" y="42"/>
                  </a:lnTo>
                  <a:lnTo>
                    <a:pt x="15" y="63"/>
                  </a:lnTo>
                  <a:lnTo>
                    <a:pt x="21" y="80"/>
                  </a:lnTo>
                  <a:lnTo>
                    <a:pt x="28" y="75"/>
                  </a:lnTo>
                  <a:lnTo>
                    <a:pt x="22" y="61"/>
                  </a:lnTo>
                  <a:lnTo>
                    <a:pt x="16" y="42"/>
                  </a:lnTo>
                  <a:lnTo>
                    <a:pt x="12" y="20"/>
                  </a:lnTo>
                  <a:lnTo>
                    <a:pt x="8" y="3"/>
                  </a:lnTo>
                  <a:lnTo>
                    <a:pt x="5" y="7"/>
                  </a:lnTo>
                  <a:lnTo>
                    <a:pt x="5" y="0"/>
                  </a:lnTo>
                  <a:lnTo>
                    <a:pt x="0" y="0"/>
                  </a:lnTo>
                  <a:lnTo>
                    <a:pt x="1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9" name="Freeform 301"/>
            <p:cNvSpPr>
              <a:spLocks/>
            </p:cNvSpPr>
            <p:nvPr/>
          </p:nvSpPr>
          <p:spPr bwMode="auto">
            <a:xfrm>
              <a:off x="3477" y="2180"/>
              <a:ext cx="192" cy="11"/>
            </a:xfrm>
            <a:custGeom>
              <a:avLst/>
              <a:gdLst>
                <a:gd name="T0" fmla="*/ 375 w 385"/>
                <a:gd name="T1" fmla="*/ 5 h 22"/>
                <a:gd name="T2" fmla="*/ 380 w 385"/>
                <a:gd name="T3" fmla="*/ 1 h 22"/>
                <a:gd name="T4" fmla="*/ 375 w 385"/>
                <a:gd name="T5" fmla="*/ 0 h 22"/>
                <a:gd name="T6" fmla="*/ 364 w 385"/>
                <a:gd name="T7" fmla="*/ 0 h 22"/>
                <a:gd name="T8" fmla="*/ 345 w 385"/>
                <a:gd name="T9" fmla="*/ 3 h 22"/>
                <a:gd name="T10" fmla="*/ 322 w 385"/>
                <a:gd name="T11" fmla="*/ 3 h 22"/>
                <a:gd name="T12" fmla="*/ 294 w 385"/>
                <a:gd name="T13" fmla="*/ 3 h 22"/>
                <a:gd name="T14" fmla="*/ 263 w 385"/>
                <a:gd name="T15" fmla="*/ 5 h 22"/>
                <a:gd name="T16" fmla="*/ 229 w 385"/>
                <a:gd name="T17" fmla="*/ 6 h 22"/>
                <a:gd name="T18" fmla="*/ 195 w 385"/>
                <a:gd name="T19" fmla="*/ 7 h 22"/>
                <a:gd name="T20" fmla="*/ 159 w 385"/>
                <a:gd name="T21" fmla="*/ 8 h 22"/>
                <a:gd name="T22" fmla="*/ 125 w 385"/>
                <a:gd name="T23" fmla="*/ 9 h 22"/>
                <a:gd name="T24" fmla="*/ 93 w 385"/>
                <a:gd name="T25" fmla="*/ 11 h 22"/>
                <a:gd name="T26" fmla="*/ 64 w 385"/>
                <a:gd name="T27" fmla="*/ 12 h 22"/>
                <a:gd name="T28" fmla="*/ 39 w 385"/>
                <a:gd name="T29" fmla="*/ 12 h 22"/>
                <a:gd name="T30" fmla="*/ 20 w 385"/>
                <a:gd name="T31" fmla="*/ 12 h 22"/>
                <a:gd name="T32" fmla="*/ 6 w 385"/>
                <a:gd name="T33" fmla="*/ 13 h 22"/>
                <a:gd name="T34" fmla="*/ 0 w 385"/>
                <a:gd name="T35" fmla="*/ 14 h 22"/>
                <a:gd name="T36" fmla="*/ 0 w 385"/>
                <a:gd name="T37" fmla="*/ 21 h 22"/>
                <a:gd name="T38" fmla="*/ 6 w 385"/>
                <a:gd name="T39" fmla="*/ 22 h 22"/>
                <a:gd name="T40" fmla="*/ 20 w 385"/>
                <a:gd name="T41" fmla="*/ 21 h 22"/>
                <a:gd name="T42" fmla="*/ 39 w 385"/>
                <a:gd name="T43" fmla="*/ 21 h 22"/>
                <a:gd name="T44" fmla="*/ 64 w 385"/>
                <a:gd name="T45" fmla="*/ 19 h 22"/>
                <a:gd name="T46" fmla="*/ 93 w 385"/>
                <a:gd name="T47" fmla="*/ 17 h 22"/>
                <a:gd name="T48" fmla="*/ 125 w 385"/>
                <a:gd name="T49" fmla="*/ 16 h 22"/>
                <a:gd name="T50" fmla="*/ 159 w 385"/>
                <a:gd name="T51" fmla="*/ 15 h 22"/>
                <a:gd name="T52" fmla="*/ 195 w 385"/>
                <a:gd name="T53" fmla="*/ 14 h 22"/>
                <a:gd name="T54" fmla="*/ 229 w 385"/>
                <a:gd name="T55" fmla="*/ 13 h 22"/>
                <a:gd name="T56" fmla="*/ 263 w 385"/>
                <a:gd name="T57" fmla="*/ 12 h 22"/>
                <a:gd name="T58" fmla="*/ 294 w 385"/>
                <a:gd name="T59" fmla="*/ 12 h 22"/>
                <a:gd name="T60" fmla="*/ 322 w 385"/>
                <a:gd name="T61" fmla="*/ 12 h 22"/>
                <a:gd name="T62" fmla="*/ 345 w 385"/>
                <a:gd name="T63" fmla="*/ 9 h 22"/>
                <a:gd name="T64" fmla="*/ 364 w 385"/>
                <a:gd name="T65" fmla="*/ 9 h 22"/>
                <a:gd name="T66" fmla="*/ 375 w 385"/>
                <a:gd name="T67" fmla="*/ 9 h 22"/>
                <a:gd name="T68" fmla="*/ 380 w 385"/>
                <a:gd name="T69" fmla="*/ 8 h 22"/>
                <a:gd name="T70" fmla="*/ 385 w 385"/>
                <a:gd name="T71" fmla="*/ 5 h 22"/>
                <a:gd name="T72" fmla="*/ 380 w 385"/>
                <a:gd name="T73" fmla="*/ 8 h 22"/>
                <a:gd name="T74" fmla="*/ 385 w 385"/>
                <a:gd name="T75" fmla="*/ 8 h 22"/>
                <a:gd name="T76" fmla="*/ 385 w 385"/>
                <a:gd name="T77" fmla="*/ 5 h 22"/>
                <a:gd name="T78" fmla="*/ 375 w 385"/>
                <a:gd name="T7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85" h="22">
                  <a:moveTo>
                    <a:pt x="375" y="5"/>
                  </a:moveTo>
                  <a:lnTo>
                    <a:pt x="380" y="1"/>
                  </a:lnTo>
                  <a:lnTo>
                    <a:pt x="375" y="0"/>
                  </a:lnTo>
                  <a:lnTo>
                    <a:pt x="364" y="0"/>
                  </a:lnTo>
                  <a:lnTo>
                    <a:pt x="345" y="3"/>
                  </a:lnTo>
                  <a:lnTo>
                    <a:pt x="322" y="3"/>
                  </a:lnTo>
                  <a:lnTo>
                    <a:pt x="294" y="3"/>
                  </a:lnTo>
                  <a:lnTo>
                    <a:pt x="263" y="5"/>
                  </a:lnTo>
                  <a:lnTo>
                    <a:pt x="229" y="6"/>
                  </a:lnTo>
                  <a:lnTo>
                    <a:pt x="195" y="7"/>
                  </a:lnTo>
                  <a:lnTo>
                    <a:pt x="159" y="8"/>
                  </a:lnTo>
                  <a:lnTo>
                    <a:pt x="125" y="9"/>
                  </a:lnTo>
                  <a:lnTo>
                    <a:pt x="93" y="11"/>
                  </a:lnTo>
                  <a:lnTo>
                    <a:pt x="64" y="12"/>
                  </a:lnTo>
                  <a:lnTo>
                    <a:pt x="39" y="12"/>
                  </a:lnTo>
                  <a:lnTo>
                    <a:pt x="20" y="12"/>
                  </a:lnTo>
                  <a:lnTo>
                    <a:pt x="6" y="13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6" y="22"/>
                  </a:lnTo>
                  <a:lnTo>
                    <a:pt x="20" y="21"/>
                  </a:lnTo>
                  <a:lnTo>
                    <a:pt x="39" y="21"/>
                  </a:lnTo>
                  <a:lnTo>
                    <a:pt x="64" y="19"/>
                  </a:lnTo>
                  <a:lnTo>
                    <a:pt x="93" y="17"/>
                  </a:lnTo>
                  <a:lnTo>
                    <a:pt x="125" y="16"/>
                  </a:lnTo>
                  <a:lnTo>
                    <a:pt x="159" y="15"/>
                  </a:lnTo>
                  <a:lnTo>
                    <a:pt x="195" y="14"/>
                  </a:lnTo>
                  <a:lnTo>
                    <a:pt x="229" y="13"/>
                  </a:lnTo>
                  <a:lnTo>
                    <a:pt x="263" y="12"/>
                  </a:lnTo>
                  <a:lnTo>
                    <a:pt x="294" y="12"/>
                  </a:lnTo>
                  <a:lnTo>
                    <a:pt x="322" y="12"/>
                  </a:lnTo>
                  <a:lnTo>
                    <a:pt x="345" y="9"/>
                  </a:lnTo>
                  <a:lnTo>
                    <a:pt x="364" y="9"/>
                  </a:lnTo>
                  <a:lnTo>
                    <a:pt x="375" y="9"/>
                  </a:lnTo>
                  <a:lnTo>
                    <a:pt x="380" y="8"/>
                  </a:lnTo>
                  <a:lnTo>
                    <a:pt x="385" y="5"/>
                  </a:lnTo>
                  <a:lnTo>
                    <a:pt x="380" y="8"/>
                  </a:lnTo>
                  <a:lnTo>
                    <a:pt x="385" y="8"/>
                  </a:lnTo>
                  <a:lnTo>
                    <a:pt x="385" y="5"/>
                  </a:lnTo>
                  <a:lnTo>
                    <a:pt x="375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0" name="Freeform 302"/>
            <p:cNvSpPr>
              <a:spLocks/>
            </p:cNvSpPr>
            <p:nvPr/>
          </p:nvSpPr>
          <p:spPr bwMode="auto">
            <a:xfrm>
              <a:off x="3665" y="2171"/>
              <a:ext cx="4" cy="11"/>
            </a:xfrm>
            <a:custGeom>
              <a:avLst/>
              <a:gdLst>
                <a:gd name="T0" fmla="*/ 5 w 10"/>
                <a:gd name="T1" fmla="*/ 8 h 23"/>
                <a:gd name="T2" fmla="*/ 0 w 10"/>
                <a:gd name="T3" fmla="*/ 4 h 23"/>
                <a:gd name="T4" fmla="*/ 0 w 10"/>
                <a:gd name="T5" fmla="*/ 23 h 23"/>
                <a:gd name="T6" fmla="*/ 10 w 10"/>
                <a:gd name="T7" fmla="*/ 23 h 23"/>
                <a:gd name="T8" fmla="*/ 10 w 10"/>
                <a:gd name="T9" fmla="*/ 4 h 23"/>
                <a:gd name="T10" fmla="*/ 5 w 10"/>
                <a:gd name="T11" fmla="*/ 1 h 23"/>
                <a:gd name="T12" fmla="*/ 10 w 10"/>
                <a:gd name="T13" fmla="*/ 4 h 23"/>
                <a:gd name="T14" fmla="*/ 8 w 10"/>
                <a:gd name="T15" fmla="*/ 0 h 23"/>
                <a:gd name="T16" fmla="*/ 5 w 10"/>
                <a:gd name="T17" fmla="*/ 1 h 23"/>
                <a:gd name="T18" fmla="*/ 5 w 10"/>
                <a:gd name="T19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23">
                  <a:moveTo>
                    <a:pt x="5" y="8"/>
                  </a:moveTo>
                  <a:lnTo>
                    <a:pt x="0" y="4"/>
                  </a:lnTo>
                  <a:lnTo>
                    <a:pt x="0" y="23"/>
                  </a:lnTo>
                  <a:lnTo>
                    <a:pt x="10" y="23"/>
                  </a:lnTo>
                  <a:lnTo>
                    <a:pt x="10" y="4"/>
                  </a:lnTo>
                  <a:lnTo>
                    <a:pt x="5" y="1"/>
                  </a:lnTo>
                  <a:lnTo>
                    <a:pt x="10" y="4"/>
                  </a:lnTo>
                  <a:lnTo>
                    <a:pt x="8" y="0"/>
                  </a:lnTo>
                  <a:lnTo>
                    <a:pt x="5" y="1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1" name="Freeform 303"/>
            <p:cNvSpPr>
              <a:spLocks/>
            </p:cNvSpPr>
            <p:nvPr/>
          </p:nvSpPr>
          <p:spPr bwMode="auto">
            <a:xfrm>
              <a:off x="3471" y="2191"/>
              <a:ext cx="20" cy="45"/>
            </a:xfrm>
            <a:custGeom>
              <a:avLst/>
              <a:gdLst>
                <a:gd name="T0" fmla="*/ 37 w 41"/>
                <a:gd name="T1" fmla="*/ 89 h 90"/>
                <a:gd name="T2" fmla="*/ 28 w 41"/>
                <a:gd name="T3" fmla="*/ 80 h 90"/>
                <a:gd name="T4" fmla="*/ 20 w 41"/>
                <a:gd name="T5" fmla="*/ 69 h 90"/>
                <a:gd name="T6" fmla="*/ 14 w 41"/>
                <a:gd name="T7" fmla="*/ 59 h 90"/>
                <a:gd name="T8" fmla="*/ 10 w 41"/>
                <a:gd name="T9" fmla="*/ 48 h 90"/>
                <a:gd name="T10" fmla="*/ 6 w 41"/>
                <a:gd name="T11" fmla="*/ 37 h 90"/>
                <a:gd name="T12" fmla="*/ 3 w 41"/>
                <a:gd name="T13" fmla="*/ 28 h 90"/>
                <a:gd name="T14" fmla="*/ 2 w 41"/>
                <a:gd name="T15" fmla="*/ 17 h 90"/>
                <a:gd name="T16" fmla="*/ 0 w 41"/>
                <a:gd name="T17" fmla="*/ 9 h 90"/>
                <a:gd name="T18" fmla="*/ 0 w 41"/>
                <a:gd name="T19" fmla="*/ 4 h 90"/>
                <a:gd name="T20" fmla="*/ 3 w 41"/>
                <a:gd name="T21" fmla="*/ 0 h 90"/>
                <a:gd name="T22" fmla="*/ 5 w 41"/>
                <a:gd name="T23" fmla="*/ 1 h 90"/>
                <a:gd name="T24" fmla="*/ 6 w 41"/>
                <a:gd name="T25" fmla="*/ 5 h 90"/>
                <a:gd name="T26" fmla="*/ 7 w 41"/>
                <a:gd name="T27" fmla="*/ 20 h 90"/>
                <a:gd name="T28" fmla="*/ 11 w 41"/>
                <a:gd name="T29" fmla="*/ 32 h 90"/>
                <a:gd name="T30" fmla="*/ 14 w 41"/>
                <a:gd name="T31" fmla="*/ 45 h 90"/>
                <a:gd name="T32" fmla="*/ 19 w 41"/>
                <a:gd name="T33" fmla="*/ 55 h 90"/>
                <a:gd name="T34" fmla="*/ 23 w 41"/>
                <a:gd name="T35" fmla="*/ 65 h 90"/>
                <a:gd name="T36" fmla="*/ 29 w 41"/>
                <a:gd name="T37" fmla="*/ 73 h 90"/>
                <a:gd name="T38" fmla="*/ 35 w 41"/>
                <a:gd name="T39" fmla="*/ 81 h 90"/>
                <a:gd name="T40" fmla="*/ 41 w 41"/>
                <a:gd name="T41" fmla="*/ 87 h 90"/>
                <a:gd name="T42" fmla="*/ 41 w 41"/>
                <a:gd name="T43" fmla="*/ 88 h 90"/>
                <a:gd name="T44" fmla="*/ 41 w 41"/>
                <a:gd name="T45" fmla="*/ 89 h 90"/>
                <a:gd name="T46" fmla="*/ 40 w 41"/>
                <a:gd name="T47" fmla="*/ 90 h 90"/>
                <a:gd name="T48" fmla="*/ 37 w 41"/>
                <a:gd name="T49" fmla="*/ 89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90">
                  <a:moveTo>
                    <a:pt x="37" y="89"/>
                  </a:moveTo>
                  <a:lnTo>
                    <a:pt x="28" y="80"/>
                  </a:lnTo>
                  <a:lnTo>
                    <a:pt x="20" y="69"/>
                  </a:lnTo>
                  <a:lnTo>
                    <a:pt x="14" y="59"/>
                  </a:lnTo>
                  <a:lnTo>
                    <a:pt x="10" y="48"/>
                  </a:lnTo>
                  <a:lnTo>
                    <a:pt x="6" y="37"/>
                  </a:lnTo>
                  <a:lnTo>
                    <a:pt x="3" y="28"/>
                  </a:lnTo>
                  <a:lnTo>
                    <a:pt x="2" y="17"/>
                  </a:lnTo>
                  <a:lnTo>
                    <a:pt x="0" y="9"/>
                  </a:lnTo>
                  <a:lnTo>
                    <a:pt x="0" y="4"/>
                  </a:lnTo>
                  <a:lnTo>
                    <a:pt x="3" y="0"/>
                  </a:lnTo>
                  <a:lnTo>
                    <a:pt x="5" y="1"/>
                  </a:lnTo>
                  <a:lnTo>
                    <a:pt x="6" y="5"/>
                  </a:lnTo>
                  <a:lnTo>
                    <a:pt x="7" y="20"/>
                  </a:lnTo>
                  <a:lnTo>
                    <a:pt x="11" y="32"/>
                  </a:lnTo>
                  <a:lnTo>
                    <a:pt x="14" y="45"/>
                  </a:lnTo>
                  <a:lnTo>
                    <a:pt x="19" y="55"/>
                  </a:lnTo>
                  <a:lnTo>
                    <a:pt x="23" y="65"/>
                  </a:lnTo>
                  <a:lnTo>
                    <a:pt x="29" y="73"/>
                  </a:lnTo>
                  <a:lnTo>
                    <a:pt x="35" y="81"/>
                  </a:lnTo>
                  <a:lnTo>
                    <a:pt x="41" y="87"/>
                  </a:lnTo>
                  <a:lnTo>
                    <a:pt x="41" y="88"/>
                  </a:lnTo>
                  <a:lnTo>
                    <a:pt x="41" y="89"/>
                  </a:lnTo>
                  <a:lnTo>
                    <a:pt x="40" y="90"/>
                  </a:lnTo>
                  <a:lnTo>
                    <a:pt x="37" y="89"/>
                  </a:lnTo>
                  <a:close/>
                </a:path>
              </a:pathLst>
            </a:custGeom>
            <a:solidFill>
              <a:srgbClr val="84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2" name="Freeform 304"/>
            <p:cNvSpPr>
              <a:spLocks/>
            </p:cNvSpPr>
            <p:nvPr/>
          </p:nvSpPr>
          <p:spPr bwMode="auto">
            <a:xfrm>
              <a:off x="3463" y="2175"/>
              <a:ext cx="204" cy="9"/>
            </a:xfrm>
            <a:custGeom>
              <a:avLst/>
              <a:gdLst>
                <a:gd name="T0" fmla="*/ 408 w 408"/>
                <a:gd name="T1" fmla="*/ 0 h 17"/>
                <a:gd name="T2" fmla="*/ 0 w 408"/>
                <a:gd name="T3" fmla="*/ 9 h 17"/>
                <a:gd name="T4" fmla="*/ 0 w 408"/>
                <a:gd name="T5" fmla="*/ 17 h 17"/>
                <a:gd name="T6" fmla="*/ 408 w 408"/>
                <a:gd name="T7" fmla="*/ 6 h 17"/>
                <a:gd name="T8" fmla="*/ 408 w 40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8" h="17">
                  <a:moveTo>
                    <a:pt x="408" y="0"/>
                  </a:moveTo>
                  <a:lnTo>
                    <a:pt x="0" y="9"/>
                  </a:lnTo>
                  <a:lnTo>
                    <a:pt x="0" y="17"/>
                  </a:lnTo>
                  <a:lnTo>
                    <a:pt x="408" y="6"/>
                  </a:lnTo>
                  <a:lnTo>
                    <a:pt x="408" y="0"/>
                  </a:lnTo>
                  <a:close/>
                </a:path>
              </a:pathLst>
            </a:custGeom>
            <a:solidFill>
              <a:srgbClr val="84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3" name="Freeform 305"/>
            <p:cNvSpPr>
              <a:spLocks/>
            </p:cNvSpPr>
            <p:nvPr/>
          </p:nvSpPr>
          <p:spPr bwMode="auto">
            <a:xfrm>
              <a:off x="3309" y="2678"/>
              <a:ext cx="169" cy="165"/>
            </a:xfrm>
            <a:custGeom>
              <a:avLst/>
              <a:gdLst>
                <a:gd name="T0" fmla="*/ 0 w 338"/>
                <a:gd name="T1" fmla="*/ 329 h 329"/>
                <a:gd name="T2" fmla="*/ 19 w 338"/>
                <a:gd name="T3" fmla="*/ 316 h 329"/>
                <a:gd name="T4" fmla="*/ 42 w 338"/>
                <a:gd name="T5" fmla="*/ 303 h 329"/>
                <a:gd name="T6" fmla="*/ 65 w 338"/>
                <a:gd name="T7" fmla="*/ 286 h 329"/>
                <a:gd name="T8" fmla="*/ 91 w 338"/>
                <a:gd name="T9" fmla="*/ 269 h 329"/>
                <a:gd name="T10" fmla="*/ 117 w 338"/>
                <a:gd name="T11" fmla="*/ 251 h 329"/>
                <a:gd name="T12" fmla="*/ 144 w 338"/>
                <a:gd name="T13" fmla="*/ 231 h 329"/>
                <a:gd name="T14" fmla="*/ 170 w 338"/>
                <a:gd name="T15" fmla="*/ 212 h 329"/>
                <a:gd name="T16" fmla="*/ 195 w 338"/>
                <a:gd name="T17" fmla="*/ 191 h 329"/>
                <a:gd name="T18" fmla="*/ 221 w 338"/>
                <a:gd name="T19" fmla="*/ 170 h 329"/>
                <a:gd name="T20" fmla="*/ 245 w 338"/>
                <a:gd name="T21" fmla="*/ 149 h 329"/>
                <a:gd name="T22" fmla="*/ 267 w 338"/>
                <a:gd name="T23" fmla="*/ 130 h 329"/>
                <a:gd name="T24" fmla="*/ 288 w 338"/>
                <a:gd name="T25" fmla="*/ 110 h 329"/>
                <a:gd name="T26" fmla="*/ 305 w 338"/>
                <a:gd name="T27" fmla="*/ 91 h 329"/>
                <a:gd name="T28" fmla="*/ 320 w 338"/>
                <a:gd name="T29" fmla="*/ 73 h 329"/>
                <a:gd name="T30" fmla="*/ 331 w 338"/>
                <a:gd name="T31" fmla="*/ 56 h 329"/>
                <a:gd name="T32" fmla="*/ 338 w 338"/>
                <a:gd name="T33" fmla="*/ 41 h 329"/>
                <a:gd name="T34" fmla="*/ 332 w 338"/>
                <a:gd name="T35" fmla="*/ 46 h 329"/>
                <a:gd name="T36" fmla="*/ 327 w 338"/>
                <a:gd name="T37" fmla="*/ 50 h 329"/>
                <a:gd name="T38" fmla="*/ 322 w 338"/>
                <a:gd name="T39" fmla="*/ 55 h 329"/>
                <a:gd name="T40" fmla="*/ 316 w 338"/>
                <a:gd name="T41" fmla="*/ 58 h 329"/>
                <a:gd name="T42" fmla="*/ 312 w 338"/>
                <a:gd name="T43" fmla="*/ 62 h 329"/>
                <a:gd name="T44" fmla="*/ 306 w 338"/>
                <a:gd name="T45" fmla="*/ 64 h 329"/>
                <a:gd name="T46" fmla="*/ 301 w 338"/>
                <a:gd name="T47" fmla="*/ 68 h 329"/>
                <a:gd name="T48" fmla="*/ 297 w 338"/>
                <a:gd name="T49" fmla="*/ 70 h 329"/>
                <a:gd name="T50" fmla="*/ 313 w 338"/>
                <a:gd name="T51" fmla="*/ 42 h 329"/>
                <a:gd name="T52" fmla="*/ 321 w 338"/>
                <a:gd name="T53" fmla="*/ 20 h 329"/>
                <a:gd name="T54" fmla="*/ 322 w 338"/>
                <a:gd name="T55" fmla="*/ 7 h 329"/>
                <a:gd name="T56" fmla="*/ 319 w 338"/>
                <a:gd name="T57" fmla="*/ 2 h 329"/>
                <a:gd name="T58" fmla="*/ 313 w 338"/>
                <a:gd name="T59" fmla="*/ 3 h 329"/>
                <a:gd name="T60" fmla="*/ 307 w 338"/>
                <a:gd name="T61" fmla="*/ 7 h 329"/>
                <a:gd name="T62" fmla="*/ 301 w 338"/>
                <a:gd name="T63" fmla="*/ 10 h 329"/>
                <a:gd name="T64" fmla="*/ 293 w 338"/>
                <a:gd name="T65" fmla="*/ 15 h 329"/>
                <a:gd name="T66" fmla="*/ 284 w 338"/>
                <a:gd name="T67" fmla="*/ 20 h 329"/>
                <a:gd name="T68" fmla="*/ 270 w 338"/>
                <a:gd name="T69" fmla="*/ 24 h 329"/>
                <a:gd name="T70" fmla="*/ 252 w 338"/>
                <a:gd name="T71" fmla="*/ 27 h 329"/>
                <a:gd name="T72" fmla="*/ 229 w 338"/>
                <a:gd name="T73" fmla="*/ 28 h 329"/>
                <a:gd name="T74" fmla="*/ 217 w 338"/>
                <a:gd name="T75" fmla="*/ 28 h 329"/>
                <a:gd name="T76" fmla="*/ 208 w 338"/>
                <a:gd name="T77" fmla="*/ 27 h 329"/>
                <a:gd name="T78" fmla="*/ 199 w 338"/>
                <a:gd name="T79" fmla="*/ 25 h 329"/>
                <a:gd name="T80" fmla="*/ 191 w 338"/>
                <a:gd name="T81" fmla="*/ 21 h 329"/>
                <a:gd name="T82" fmla="*/ 183 w 338"/>
                <a:gd name="T83" fmla="*/ 18 h 329"/>
                <a:gd name="T84" fmla="*/ 177 w 338"/>
                <a:gd name="T85" fmla="*/ 12 h 329"/>
                <a:gd name="T86" fmla="*/ 171 w 338"/>
                <a:gd name="T87" fmla="*/ 7 h 329"/>
                <a:gd name="T88" fmla="*/ 167 w 338"/>
                <a:gd name="T89" fmla="*/ 0 h 329"/>
                <a:gd name="T90" fmla="*/ 155 w 338"/>
                <a:gd name="T91" fmla="*/ 16 h 329"/>
                <a:gd name="T92" fmla="*/ 144 w 338"/>
                <a:gd name="T93" fmla="*/ 35 h 329"/>
                <a:gd name="T94" fmla="*/ 134 w 338"/>
                <a:gd name="T95" fmla="*/ 58 h 329"/>
                <a:gd name="T96" fmla="*/ 126 w 338"/>
                <a:gd name="T97" fmla="*/ 83 h 329"/>
                <a:gd name="T98" fmla="*/ 118 w 338"/>
                <a:gd name="T99" fmla="*/ 109 h 329"/>
                <a:gd name="T100" fmla="*/ 110 w 338"/>
                <a:gd name="T101" fmla="*/ 134 h 329"/>
                <a:gd name="T102" fmla="*/ 101 w 338"/>
                <a:gd name="T103" fmla="*/ 159 h 329"/>
                <a:gd name="T104" fmla="*/ 92 w 338"/>
                <a:gd name="T105" fmla="*/ 180 h 329"/>
                <a:gd name="T106" fmla="*/ 80 w 338"/>
                <a:gd name="T107" fmla="*/ 202 h 329"/>
                <a:gd name="T108" fmla="*/ 66 w 338"/>
                <a:gd name="T109" fmla="*/ 224 h 329"/>
                <a:gd name="T110" fmla="*/ 51 w 338"/>
                <a:gd name="T111" fmla="*/ 248 h 329"/>
                <a:gd name="T112" fmla="*/ 38 w 338"/>
                <a:gd name="T113" fmla="*/ 270 h 329"/>
                <a:gd name="T114" fmla="*/ 24 w 338"/>
                <a:gd name="T115" fmla="*/ 291 h 329"/>
                <a:gd name="T116" fmla="*/ 12 w 338"/>
                <a:gd name="T117" fmla="*/ 308 h 329"/>
                <a:gd name="T118" fmla="*/ 4 w 338"/>
                <a:gd name="T119" fmla="*/ 321 h 329"/>
                <a:gd name="T120" fmla="*/ 0 w 338"/>
                <a:gd name="T12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38" h="329">
                  <a:moveTo>
                    <a:pt x="0" y="329"/>
                  </a:moveTo>
                  <a:lnTo>
                    <a:pt x="19" y="316"/>
                  </a:lnTo>
                  <a:lnTo>
                    <a:pt x="42" y="303"/>
                  </a:lnTo>
                  <a:lnTo>
                    <a:pt x="65" y="286"/>
                  </a:lnTo>
                  <a:lnTo>
                    <a:pt x="91" y="269"/>
                  </a:lnTo>
                  <a:lnTo>
                    <a:pt x="117" y="251"/>
                  </a:lnTo>
                  <a:lnTo>
                    <a:pt x="144" y="231"/>
                  </a:lnTo>
                  <a:lnTo>
                    <a:pt x="170" y="212"/>
                  </a:lnTo>
                  <a:lnTo>
                    <a:pt x="195" y="191"/>
                  </a:lnTo>
                  <a:lnTo>
                    <a:pt x="221" y="170"/>
                  </a:lnTo>
                  <a:lnTo>
                    <a:pt x="245" y="149"/>
                  </a:lnTo>
                  <a:lnTo>
                    <a:pt x="267" y="130"/>
                  </a:lnTo>
                  <a:lnTo>
                    <a:pt x="288" y="110"/>
                  </a:lnTo>
                  <a:lnTo>
                    <a:pt x="305" y="91"/>
                  </a:lnTo>
                  <a:lnTo>
                    <a:pt x="320" y="73"/>
                  </a:lnTo>
                  <a:lnTo>
                    <a:pt x="331" y="56"/>
                  </a:lnTo>
                  <a:lnTo>
                    <a:pt x="338" y="41"/>
                  </a:lnTo>
                  <a:lnTo>
                    <a:pt x="332" y="46"/>
                  </a:lnTo>
                  <a:lnTo>
                    <a:pt x="327" y="50"/>
                  </a:lnTo>
                  <a:lnTo>
                    <a:pt x="322" y="55"/>
                  </a:lnTo>
                  <a:lnTo>
                    <a:pt x="316" y="58"/>
                  </a:lnTo>
                  <a:lnTo>
                    <a:pt x="312" y="62"/>
                  </a:lnTo>
                  <a:lnTo>
                    <a:pt x="306" y="64"/>
                  </a:lnTo>
                  <a:lnTo>
                    <a:pt x="301" y="68"/>
                  </a:lnTo>
                  <a:lnTo>
                    <a:pt x="297" y="70"/>
                  </a:lnTo>
                  <a:lnTo>
                    <a:pt x="313" y="42"/>
                  </a:lnTo>
                  <a:lnTo>
                    <a:pt x="321" y="20"/>
                  </a:lnTo>
                  <a:lnTo>
                    <a:pt x="322" y="7"/>
                  </a:lnTo>
                  <a:lnTo>
                    <a:pt x="319" y="2"/>
                  </a:lnTo>
                  <a:lnTo>
                    <a:pt x="313" y="3"/>
                  </a:lnTo>
                  <a:lnTo>
                    <a:pt x="307" y="7"/>
                  </a:lnTo>
                  <a:lnTo>
                    <a:pt x="301" y="10"/>
                  </a:lnTo>
                  <a:lnTo>
                    <a:pt x="293" y="15"/>
                  </a:lnTo>
                  <a:lnTo>
                    <a:pt x="284" y="20"/>
                  </a:lnTo>
                  <a:lnTo>
                    <a:pt x="270" y="24"/>
                  </a:lnTo>
                  <a:lnTo>
                    <a:pt x="252" y="27"/>
                  </a:lnTo>
                  <a:lnTo>
                    <a:pt x="229" y="28"/>
                  </a:lnTo>
                  <a:lnTo>
                    <a:pt x="217" y="28"/>
                  </a:lnTo>
                  <a:lnTo>
                    <a:pt x="208" y="27"/>
                  </a:lnTo>
                  <a:lnTo>
                    <a:pt x="199" y="25"/>
                  </a:lnTo>
                  <a:lnTo>
                    <a:pt x="191" y="21"/>
                  </a:lnTo>
                  <a:lnTo>
                    <a:pt x="183" y="18"/>
                  </a:lnTo>
                  <a:lnTo>
                    <a:pt x="177" y="12"/>
                  </a:lnTo>
                  <a:lnTo>
                    <a:pt x="171" y="7"/>
                  </a:lnTo>
                  <a:lnTo>
                    <a:pt x="167" y="0"/>
                  </a:lnTo>
                  <a:lnTo>
                    <a:pt x="155" y="16"/>
                  </a:lnTo>
                  <a:lnTo>
                    <a:pt x="144" y="35"/>
                  </a:lnTo>
                  <a:lnTo>
                    <a:pt x="134" y="58"/>
                  </a:lnTo>
                  <a:lnTo>
                    <a:pt x="126" y="83"/>
                  </a:lnTo>
                  <a:lnTo>
                    <a:pt x="118" y="109"/>
                  </a:lnTo>
                  <a:lnTo>
                    <a:pt x="110" y="134"/>
                  </a:lnTo>
                  <a:lnTo>
                    <a:pt x="101" y="159"/>
                  </a:lnTo>
                  <a:lnTo>
                    <a:pt x="92" y="180"/>
                  </a:lnTo>
                  <a:lnTo>
                    <a:pt x="80" y="202"/>
                  </a:lnTo>
                  <a:lnTo>
                    <a:pt x="66" y="224"/>
                  </a:lnTo>
                  <a:lnTo>
                    <a:pt x="51" y="248"/>
                  </a:lnTo>
                  <a:lnTo>
                    <a:pt x="38" y="270"/>
                  </a:lnTo>
                  <a:lnTo>
                    <a:pt x="24" y="291"/>
                  </a:lnTo>
                  <a:lnTo>
                    <a:pt x="12" y="308"/>
                  </a:lnTo>
                  <a:lnTo>
                    <a:pt x="4" y="321"/>
                  </a:lnTo>
                  <a:lnTo>
                    <a:pt x="0" y="329"/>
                  </a:lnTo>
                  <a:close/>
                </a:path>
              </a:pathLst>
            </a:custGeom>
            <a:solidFill>
              <a:srgbClr val="8EE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4" name="Freeform 306"/>
            <p:cNvSpPr>
              <a:spLocks/>
            </p:cNvSpPr>
            <p:nvPr/>
          </p:nvSpPr>
          <p:spPr bwMode="auto">
            <a:xfrm>
              <a:off x="3390" y="2549"/>
              <a:ext cx="128" cy="129"/>
            </a:xfrm>
            <a:custGeom>
              <a:avLst/>
              <a:gdLst>
                <a:gd name="T0" fmla="*/ 126 w 257"/>
                <a:gd name="T1" fmla="*/ 46 h 259"/>
                <a:gd name="T2" fmla="*/ 143 w 257"/>
                <a:gd name="T3" fmla="*/ 28 h 259"/>
                <a:gd name="T4" fmla="*/ 164 w 257"/>
                <a:gd name="T5" fmla="*/ 16 h 259"/>
                <a:gd name="T6" fmla="*/ 184 w 257"/>
                <a:gd name="T7" fmla="*/ 6 h 259"/>
                <a:gd name="T8" fmla="*/ 206 w 257"/>
                <a:gd name="T9" fmla="*/ 1 h 259"/>
                <a:gd name="T10" fmla="*/ 226 w 257"/>
                <a:gd name="T11" fmla="*/ 0 h 259"/>
                <a:gd name="T12" fmla="*/ 242 w 257"/>
                <a:gd name="T13" fmla="*/ 1 h 259"/>
                <a:gd name="T14" fmla="*/ 253 w 257"/>
                <a:gd name="T15" fmla="*/ 3 h 259"/>
                <a:gd name="T16" fmla="*/ 257 w 257"/>
                <a:gd name="T17" fmla="*/ 9 h 259"/>
                <a:gd name="T18" fmla="*/ 255 w 257"/>
                <a:gd name="T19" fmla="*/ 15 h 259"/>
                <a:gd name="T20" fmla="*/ 251 w 257"/>
                <a:gd name="T21" fmla="*/ 20 h 259"/>
                <a:gd name="T22" fmla="*/ 244 w 257"/>
                <a:gd name="T23" fmla="*/ 27 h 259"/>
                <a:gd name="T24" fmla="*/ 237 w 257"/>
                <a:gd name="T25" fmla="*/ 34 h 259"/>
                <a:gd name="T26" fmla="*/ 229 w 257"/>
                <a:gd name="T27" fmla="*/ 40 h 259"/>
                <a:gd name="T28" fmla="*/ 222 w 257"/>
                <a:gd name="T29" fmla="*/ 44 h 259"/>
                <a:gd name="T30" fmla="*/ 219 w 257"/>
                <a:gd name="T31" fmla="*/ 48 h 259"/>
                <a:gd name="T32" fmla="*/ 217 w 257"/>
                <a:gd name="T33" fmla="*/ 49 h 259"/>
                <a:gd name="T34" fmla="*/ 226 w 257"/>
                <a:gd name="T35" fmla="*/ 32 h 259"/>
                <a:gd name="T36" fmla="*/ 227 w 257"/>
                <a:gd name="T37" fmla="*/ 20 h 259"/>
                <a:gd name="T38" fmla="*/ 222 w 257"/>
                <a:gd name="T39" fmla="*/ 16 h 259"/>
                <a:gd name="T40" fmla="*/ 214 w 257"/>
                <a:gd name="T41" fmla="*/ 15 h 259"/>
                <a:gd name="T42" fmla="*/ 204 w 257"/>
                <a:gd name="T43" fmla="*/ 17 h 259"/>
                <a:gd name="T44" fmla="*/ 194 w 257"/>
                <a:gd name="T45" fmla="*/ 21 h 259"/>
                <a:gd name="T46" fmla="*/ 185 w 257"/>
                <a:gd name="T47" fmla="*/ 27 h 259"/>
                <a:gd name="T48" fmla="*/ 180 w 257"/>
                <a:gd name="T49" fmla="*/ 33 h 259"/>
                <a:gd name="T50" fmla="*/ 176 w 257"/>
                <a:gd name="T51" fmla="*/ 39 h 259"/>
                <a:gd name="T52" fmla="*/ 172 w 257"/>
                <a:gd name="T53" fmla="*/ 46 h 259"/>
                <a:gd name="T54" fmla="*/ 166 w 257"/>
                <a:gd name="T55" fmla="*/ 54 h 259"/>
                <a:gd name="T56" fmla="*/ 161 w 257"/>
                <a:gd name="T57" fmla="*/ 62 h 259"/>
                <a:gd name="T58" fmla="*/ 156 w 257"/>
                <a:gd name="T59" fmla="*/ 70 h 259"/>
                <a:gd name="T60" fmla="*/ 151 w 257"/>
                <a:gd name="T61" fmla="*/ 77 h 259"/>
                <a:gd name="T62" fmla="*/ 147 w 257"/>
                <a:gd name="T63" fmla="*/ 84 h 259"/>
                <a:gd name="T64" fmla="*/ 144 w 257"/>
                <a:gd name="T65" fmla="*/ 88 h 259"/>
                <a:gd name="T66" fmla="*/ 138 w 257"/>
                <a:gd name="T67" fmla="*/ 95 h 259"/>
                <a:gd name="T68" fmla="*/ 131 w 257"/>
                <a:gd name="T69" fmla="*/ 100 h 259"/>
                <a:gd name="T70" fmla="*/ 126 w 257"/>
                <a:gd name="T71" fmla="*/ 102 h 259"/>
                <a:gd name="T72" fmla="*/ 119 w 257"/>
                <a:gd name="T73" fmla="*/ 102 h 259"/>
                <a:gd name="T74" fmla="*/ 109 w 257"/>
                <a:gd name="T75" fmla="*/ 114 h 259"/>
                <a:gd name="T76" fmla="*/ 97 w 257"/>
                <a:gd name="T77" fmla="*/ 133 h 259"/>
                <a:gd name="T78" fmla="*/ 80 w 257"/>
                <a:gd name="T79" fmla="*/ 157 h 259"/>
                <a:gd name="T80" fmla="*/ 61 w 257"/>
                <a:gd name="T81" fmla="*/ 183 h 259"/>
                <a:gd name="T82" fmla="*/ 44 w 257"/>
                <a:gd name="T83" fmla="*/ 208 h 259"/>
                <a:gd name="T84" fmla="*/ 28 w 257"/>
                <a:gd name="T85" fmla="*/ 231 h 259"/>
                <a:gd name="T86" fmla="*/ 17 w 257"/>
                <a:gd name="T87" fmla="*/ 247 h 259"/>
                <a:gd name="T88" fmla="*/ 12 w 257"/>
                <a:gd name="T89" fmla="*/ 255 h 259"/>
                <a:gd name="T90" fmla="*/ 7 w 257"/>
                <a:gd name="T91" fmla="*/ 259 h 259"/>
                <a:gd name="T92" fmla="*/ 2 w 257"/>
                <a:gd name="T93" fmla="*/ 258 h 259"/>
                <a:gd name="T94" fmla="*/ 0 w 257"/>
                <a:gd name="T95" fmla="*/ 253 h 259"/>
                <a:gd name="T96" fmla="*/ 1 w 257"/>
                <a:gd name="T97" fmla="*/ 246 h 259"/>
                <a:gd name="T98" fmla="*/ 7 w 257"/>
                <a:gd name="T99" fmla="*/ 235 h 259"/>
                <a:gd name="T100" fmla="*/ 21 w 257"/>
                <a:gd name="T101" fmla="*/ 213 h 259"/>
                <a:gd name="T102" fmla="*/ 38 w 257"/>
                <a:gd name="T103" fmla="*/ 183 h 259"/>
                <a:gd name="T104" fmla="*/ 59 w 257"/>
                <a:gd name="T105" fmla="*/ 149 h 259"/>
                <a:gd name="T106" fmla="*/ 80 w 257"/>
                <a:gd name="T107" fmla="*/ 115 h 259"/>
                <a:gd name="T108" fmla="*/ 99 w 257"/>
                <a:gd name="T109" fmla="*/ 84 h 259"/>
                <a:gd name="T110" fmla="*/ 115 w 257"/>
                <a:gd name="T111" fmla="*/ 59 h 259"/>
                <a:gd name="T112" fmla="*/ 126 w 257"/>
                <a:gd name="T113" fmla="*/ 46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7" h="259">
                  <a:moveTo>
                    <a:pt x="126" y="46"/>
                  </a:moveTo>
                  <a:lnTo>
                    <a:pt x="143" y="28"/>
                  </a:lnTo>
                  <a:lnTo>
                    <a:pt x="164" y="16"/>
                  </a:lnTo>
                  <a:lnTo>
                    <a:pt x="184" y="6"/>
                  </a:lnTo>
                  <a:lnTo>
                    <a:pt x="206" y="1"/>
                  </a:lnTo>
                  <a:lnTo>
                    <a:pt x="226" y="0"/>
                  </a:lnTo>
                  <a:lnTo>
                    <a:pt x="242" y="1"/>
                  </a:lnTo>
                  <a:lnTo>
                    <a:pt x="253" y="3"/>
                  </a:lnTo>
                  <a:lnTo>
                    <a:pt x="257" y="9"/>
                  </a:lnTo>
                  <a:lnTo>
                    <a:pt x="255" y="15"/>
                  </a:lnTo>
                  <a:lnTo>
                    <a:pt x="251" y="20"/>
                  </a:lnTo>
                  <a:lnTo>
                    <a:pt x="244" y="27"/>
                  </a:lnTo>
                  <a:lnTo>
                    <a:pt x="237" y="34"/>
                  </a:lnTo>
                  <a:lnTo>
                    <a:pt x="229" y="40"/>
                  </a:lnTo>
                  <a:lnTo>
                    <a:pt x="222" y="44"/>
                  </a:lnTo>
                  <a:lnTo>
                    <a:pt x="219" y="48"/>
                  </a:lnTo>
                  <a:lnTo>
                    <a:pt x="217" y="49"/>
                  </a:lnTo>
                  <a:lnTo>
                    <a:pt x="226" y="32"/>
                  </a:lnTo>
                  <a:lnTo>
                    <a:pt x="227" y="20"/>
                  </a:lnTo>
                  <a:lnTo>
                    <a:pt x="222" y="16"/>
                  </a:lnTo>
                  <a:lnTo>
                    <a:pt x="214" y="15"/>
                  </a:lnTo>
                  <a:lnTo>
                    <a:pt x="204" y="17"/>
                  </a:lnTo>
                  <a:lnTo>
                    <a:pt x="194" y="21"/>
                  </a:lnTo>
                  <a:lnTo>
                    <a:pt x="185" y="27"/>
                  </a:lnTo>
                  <a:lnTo>
                    <a:pt x="180" y="33"/>
                  </a:lnTo>
                  <a:lnTo>
                    <a:pt x="176" y="39"/>
                  </a:lnTo>
                  <a:lnTo>
                    <a:pt x="172" y="46"/>
                  </a:lnTo>
                  <a:lnTo>
                    <a:pt x="166" y="54"/>
                  </a:lnTo>
                  <a:lnTo>
                    <a:pt x="161" y="62"/>
                  </a:lnTo>
                  <a:lnTo>
                    <a:pt x="156" y="70"/>
                  </a:lnTo>
                  <a:lnTo>
                    <a:pt x="151" y="77"/>
                  </a:lnTo>
                  <a:lnTo>
                    <a:pt x="147" y="84"/>
                  </a:lnTo>
                  <a:lnTo>
                    <a:pt x="144" y="88"/>
                  </a:lnTo>
                  <a:lnTo>
                    <a:pt x="138" y="95"/>
                  </a:lnTo>
                  <a:lnTo>
                    <a:pt x="131" y="100"/>
                  </a:lnTo>
                  <a:lnTo>
                    <a:pt x="126" y="102"/>
                  </a:lnTo>
                  <a:lnTo>
                    <a:pt x="119" y="102"/>
                  </a:lnTo>
                  <a:lnTo>
                    <a:pt x="109" y="114"/>
                  </a:lnTo>
                  <a:lnTo>
                    <a:pt x="97" y="133"/>
                  </a:lnTo>
                  <a:lnTo>
                    <a:pt x="80" y="157"/>
                  </a:lnTo>
                  <a:lnTo>
                    <a:pt x="61" y="183"/>
                  </a:lnTo>
                  <a:lnTo>
                    <a:pt x="44" y="208"/>
                  </a:lnTo>
                  <a:lnTo>
                    <a:pt x="28" y="231"/>
                  </a:lnTo>
                  <a:lnTo>
                    <a:pt x="17" y="247"/>
                  </a:lnTo>
                  <a:lnTo>
                    <a:pt x="12" y="255"/>
                  </a:lnTo>
                  <a:lnTo>
                    <a:pt x="7" y="259"/>
                  </a:lnTo>
                  <a:lnTo>
                    <a:pt x="2" y="258"/>
                  </a:lnTo>
                  <a:lnTo>
                    <a:pt x="0" y="253"/>
                  </a:lnTo>
                  <a:lnTo>
                    <a:pt x="1" y="246"/>
                  </a:lnTo>
                  <a:lnTo>
                    <a:pt x="7" y="235"/>
                  </a:lnTo>
                  <a:lnTo>
                    <a:pt x="21" y="213"/>
                  </a:lnTo>
                  <a:lnTo>
                    <a:pt x="38" y="183"/>
                  </a:lnTo>
                  <a:lnTo>
                    <a:pt x="59" y="149"/>
                  </a:lnTo>
                  <a:lnTo>
                    <a:pt x="80" y="115"/>
                  </a:lnTo>
                  <a:lnTo>
                    <a:pt x="99" y="84"/>
                  </a:lnTo>
                  <a:lnTo>
                    <a:pt x="115" y="59"/>
                  </a:lnTo>
                  <a:lnTo>
                    <a:pt x="126" y="46"/>
                  </a:lnTo>
                  <a:close/>
                </a:path>
              </a:pathLst>
            </a:custGeom>
            <a:solidFill>
              <a:srgbClr val="8EE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" name="Freeform 307"/>
            <p:cNvSpPr>
              <a:spLocks/>
            </p:cNvSpPr>
            <p:nvPr/>
          </p:nvSpPr>
          <p:spPr bwMode="auto">
            <a:xfrm>
              <a:off x="3656" y="2406"/>
              <a:ext cx="428" cy="725"/>
            </a:xfrm>
            <a:custGeom>
              <a:avLst/>
              <a:gdLst>
                <a:gd name="T0" fmla="*/ 0 w 428"/>
                <a:gd name="T1" fmla="*/ 38 h 725"/>
                <a:gd name="T2" fmla="*/ 132 w 428"/>
                <a:gd name="T3" fmla="*/ 11 h 725"/>
                <a:gd name="T4" fmla="*/ 298 w 428"/>
                <a:gd name="T5" fmla="*/ 30 h 725"/>
                <a:gd name="T6" fmla="*/ 394 w 428"/>
                <a:gd name="T7" fmla="*/ 192 h 725"/>
                <a:gd name="T8" fmla="*/ 412 w 428"/>
                <a:gd name="T9" fmla="*/ 558 h 725"/>
                <a:gd name="T10" fmla="*/ 297 w 428"/>
                <a:gd name="T11" fmla="*/ 650 h 725"/>
                <a:gd name="T12" fmla="*/ 15 w 428"/>
                <a:gd name="T13" fmla="*/ 725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8" h="725">
                  <a:moveTo>
                    <a:pt x="0" y="38"/>
                  </a:moveTo>
                  <a:cubicBezTo>
                    <a:pt x="22" y="34"/>
                    <a:pt x="82" y="12"/>
                    <a:pt x="132" y="11"/>
                  </a:cubicBezTo>
                  <a:cubicBezTo>
                    <a:pt x="182" y="10"/>
                    <a:pt x="254" y="0"/>
                    <a:pt x="298" y="30"/>
                  </a:cubicBezTo>
                  <a:cubicBezTo>
                    <a:pt x="342" y="60"/>
                    <a:pt x="375" y="104"/>
                    <a:pt x="394" y="192"/>
                  </a:cubicBezTo>
                  <a:cubicBezTo>
                    <a:pt x="413" y="280"/>
                    <a:pt x="428" y="482"/>
                    <a:pt x="412" y="558"/>
                  </a:cubicBezTo>
                  <a:cubicBezTo>
                    <a:pt x="396" y="634"/>
                    <a:pt x="363" y="622"/>
                    <a:pt x="297" y="650"/>
                  </a:cubicBezTo>
                  <a:cubicBezTo>
                    <a:pt x="228" y="704"/>
                    <a:pt x="111" y="725"/>
                    <a:pt x="15" y="725"/>
                  </a:cubicBezTo>
                </a:path>
              </a:pathLst>
            </a:custGeom>
            <a:solidFill>
              <a:srgbClr val="83E07C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" name="Freeform 308"/>
            <p:cNvSpPr>
              <a:spLocks/>
            </p:cNvSpPr>
            <p:nvPr/>
          </p:nvSpPr>
          <p:spPr bwMode="auto">
            <a:xfrm>
              <a:off x="3809" y="2336"/>
              <a:ext cx="9" cy="48"/>
            </a:xfrm>
            <a:custGeom>
              <a:avLst/>
              <a:gdLst>
                <a:gd name="T0" fmla="*/ 0 w 9"/>
                <a:gd name="T1" fmla="*/ 0 h 48"/>
                <a:gd name="T2" fmla="*/ 9 w 9"/>
                <a:gd name="T3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48">
                  <a:moveTo>
                    <a:pt x="0" y="0"/>
                  </a:moveTo>
                  <a:cubicBezTo>
                    <a:pt x="1" y="8"/>
                    <a:pt x="7" y="38"/>
                    <a:pt x="9" y="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" name="Freeform 309"/>
            <p:cNvSpPr>
              <a:spLocks/>
            </p:cNvSpPr>
            <p:nvPr/>
          </p:nvSpPr>
          <p:spPr bwMode="auto">
            <a:xfrm>
              <a:off x="3654" y="2484"/>
              <a:ext cx="408" cy="642"/>
            </a:xfrm>
            <a:custGeom>
              <a:avLst/>
              <a:gdLst>
                <a:gd name="T0" fmla="*/ 408 w 408"/>
                <a:gd name="T1" fmla="*/ 222 h 642"/>
                <a:gd name="T2" fmla="*/ 372 w 408"/>
                <a:gd name="T3" fmla="*/ 60 h 642"/>
                <a:gd name="T4" fmla="*/ 318 w 408"/>
                <a:gd name="T5" fmla="*/ 0 h 642"/>
                <a:gd name="T6" fmla="*/ 217 w 408"/>
                <a:gd name="T7" fmla="*/ 130 h 642"/>
                <a:gd name="T8" fmla="*/ 179 w 408"/>
                <a:gd name="T9" fmla="*/ 42 h 642"/>
                <a:gd name="T10" fmla="*/ 164 w 408"/>
                <a:gd name="T11" fmla="*/ 153 h 642"/>
                <a:gd name="T12" fmla="*/ 110 w 408"/>
                <a:gd name="T13" fmla="*/ 144 h 642"/>
                <a:gd name="T14" fmla="*/ 92 w 408"/>
                <a:gd name="T15" fmla="*/ 219 h 642"/>
                <a:gd name="T16" fmla="*/ 6 w 408"/>
                <a:gd name="T17" fmla="*/ 318 h 642"/>
                <a:gd name="T18" fmla="*/ 30 w 408"/>
                <a:gd name="T19" fmla="*/ 324 h 642"/>
                <a:gd name="T20" fmla="*/ 0 w 408"/>
                <a:gd name="T21" fmla="*/ 402 h 642"/>
                <a:gd name="T22" fmla="*/ 42 w 408"/>
                <a:gd name="T23" fmla="*/ 462 h 642"/>
                <a:gd name="T24" fmla="*/ 36 w 408"/>
                <a:gd name="T25" fmla="*/ 546 h 642"/>
                <a:gd name="T26" fmla="*/ 42 w 408"/>
                <a:gd name="T27" fmla="*/ 642 h 642"/>
                <a:gd name="T28" fmla="*/ 150 w 408"/>
                <a:gd name="T29" fmla="*/ 636 h 642"/>
                <a:gd name="T30" fmla="*/ 209 w 408"/>
                <a:gd name="T31" fmla="*/ 621 h 642"/>
                <a:gd name="T32" fmla="*/ 288 w 408"/>
                <a:gd name="T33" fmla="*/ 618 h 642"/>
                <a:gd name="T34" fmla="*/ 378 w 408"/>
                <a:gd name="T35" fmla="*/ 576 h 642"/>
                <a:gd name="T36" fmla="*/ 408 w 408"/>
                <a:gd name="T37" fmla="*/ 414 h 642"/>
                <a:gd name="T38" fmla="*/ 408 w 408"/>
                <a:gd name="T39" fmla="*/ 222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08" h="642">
                  <a:moveTo>
                    <a:pt x="408" y="222"/>
                  </a:moveTo>
                  <a:lnTo>
                    <a:pt x="372" y="60"/>
                  </a:lnTo>
                  <a:lnTo>
                    <a:pt x="318" y="0"/>
                  </a:lnTo>
                  <a:lnTo>
                    <a:pt x="217" y="130"/>
                  </a:lnTo>
                  <a:lnTo>
                    <a:pt x="179" y="42"/>
                  </a:lnTo>
                  <a:lnTo>
                    <a:pt x="164" y="153"/>
                  </a:lnTo>
                  <a:lnTo>
                    <a:pt x="110" y="144"/>
                  </a:lnTo>
                  <a:lnTo>
                    <a:pt x="92" y="219"/>
                  </a:lnTo>
                  <a:lnTo>
                    <a:pt x="6" y="318"/>
                  </a:lnTo>
                  <a:lnTo>
                    <a:pt x="30" y="324"/>
                  </a:lnTo>
                  <a:lnTo>
                    <a:pt x="0" y="402"/>
                  </a:lnTo>
                  <a:lnTo>
                    <a:pt x="42" y="462"/>
                  </a:lnTo>
                  <a:lnTo>
                    <a:pt x="36" y="546"/>
                  </a:lnTo>
                  <a:lnTo>
                    <a:pt x="42" y="642"/>
                  </a:lnTo>
                  <a:lnTo>
                    <a:pt x="150" y="636"/>
                  </a:lnTo>
                  <a:lnTo>
                    <a:pt x="209" y="621"/>
                  </a:lnTo>
                  <a:lnTo>
                    <a:pt x="288" y="618"/>
                  </a:lnTo>
                  <a:lnTo>
                    <a:pt x="378" y="576"/>
                  </a:lnTo>
                  <a:lnTo>
                    <a:pt x="408" y="414"/>
                  </a:lnTo>
                  <a:lnTo>
                    <a:pt x="408" y="222"/>
                  </a:lnTo>
                  <a:close/>
                </a:path>
              </a:pathLst>
            </a:custGeom>
            <a:solidFill>
              <a:srgbClr val="8EE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8" name="Freeform 310"/>
            <p:cNvSpPr>
              <a:spLocks/>
            </p:cNvSpPr>
            <p:nvPr/>
          </p:nvSpPr>
          <p:spPr bwMode="auto">
            <a:xfrm>
              <a:off x="3827" y="2438"/>
              <a:ext cx="100" cy="191"/>
            </a:xfrm>
            <a:custGeom>
              <a:avLst/>
              <a:gdLst>
                <a:gd name="T0" fmla="*/ 199 w 199"/>
                <a:gd name="T1" fmla="*/ 234 h 381"/>
                <a:gd name="T2" fmla="*/ 183 w 199"/>
                <a:gd name="T3" fmla="*/ 238 h 381"/>
                <a:gd name="T4" fmla="*/ 165 w 199"/>
                <a:gd name="T5" fmla="*/ 249 h 381"/>
                <a:gd name="T6" fmla="*/ 145 w 199"/>
                <a:gd name="T7" fmla="*/ 263 h 381"/>
                <a:gd name="T8" fmla="*/ 126 w 199"/>
                <a:gd name="T9" fmla="*/ 281 h 381"/>
                <a:gd name="T10" fmla="*/ 107 w 199"/>
                <a:gd name="T11" fmla="*/ 303 h 381"/>
                <a:gd name="T12" fmla="*/ 92 w 199"/>
                <a:gd name="T13" fmla="*/ 327 h 381"/>
                <a:gd name="T14" fmla="*/ 81 w 199"/>
                <a:gd name="T15" fmla="*/ 354 h 381"/>
                <a:gd name="T16" fmla="*/ 75 w 199"/>
                <a:gd name="T17" fmla="*/ 381 h 381"/>
                <a:gd name="T18" fmla="*/ 69 w 199"/>
                <a:gd name="T19" fmla="*/ 346 h 381"/>
                <a:gd name="T20" fmla="*/ 60 w 199"/>
                <a:gd name="T21" fmla="*/ 313 h 381"/>
                <a:gd name="T22" fmla="*/ 52 w 199"/>
                <a:gd name="T23" fmla="*/ 286 h 381"/>
                <a:gd name="T24" fmla="*/ 45 w 199"/>
                <a:gd name="T25" fmla="*/ 264 h 381"/>
                <a:gd name="T26" fmla="*/ 43 w 199"/>
                <a:gd name="T27" fmla="*/ 240 h 381"/>
                <a:gd name="T28" fmla="*/ 39 w 199"/>
                <a:gd name="T29" fmla="*/ 216 h 381"/>
                <a:gd name="T30" fmla="*/ 34 w 199"/>
                <a:gd name="T31" fmla="*/ 196 h 381"/>
                <a:gd name="T32" fmla="*/ 28 w 199"/>
                <a:gd name="T33" fmla="*/ 176 h 381"/>
                <a:gd name="T34" fmla="*/ 22 w 199"/>
                <a:gd name="T35" fmla="*/ 160 h 381"/>
                <a:gd name="T36" fmla="*/ 15 w 199"/>
                <a:gd name="T37" fmla="*/ 146 h 381"/>
                <a:gd name="T38" fmla="*/ 7 w 199"/>
                <a:gd name="T39" fmla="*/ 137 h 381"/>
                <a:gd name="T40" fmla="*/ 0 w 199"/>
                <a:gd name="T41" fmla="*/ 131 h 381"/>
                <a:gd name="T42" fmla="*/ 1 w 199"/>
                <a:gd name="T43" fmla="*/ 123 h 381"/>
                <a:gd name="T44" fmla="*/ 5 w 199"/>
                <a:gd name="T45" fmla="*/ 116 h 381"/>
                <a:gd name="T46" fmla="*/ 8 w 199"/>
                <a:gd name="T47" fmla="*/ 109 h 381"/>
                <a:gd name="T48" fmla="*/ 14 w 199"/>
                <a:gd name="T49" fmla="*/ 102 h 381"/>
                <a:gd name="T50" fmla="*/ 20 w 199"/>
                <a:gd name="T51" fmla="*/ 97 h 381"/>
                <a:gd name="T52" fmla="*/ 27 w 199"/>
                <a:gd name="T53" fmla="*/ 91 h 381"/>
                <a:gd name="T54" fmla="*/ 35 w 199"/>
                <a:gd name="T55" fmla="*/ 85 h 381"/>
                <a:gd name="T56" fmla="*/ 42 w 199"/>
                <a:gd name="T57" fmla="*/ 81 h 381"/>
                <a:gd name="T58" fmla="*/ 52 w 199"/>
                <a:gd name="T59" fmla="*/ 76 h 381"/>
                <a:gd name="T60" fmla="*/ 66 w 199"/>
                <a:gd name="T61" fmla="*/ 69 h 381"/>
                <a:gd name="T62" fmla="*/ 82 w 199"/>
                <a:gd name="T63" fmla="*/ 62 h 381"/>
                <a:gd name="T64" fmla="*/ 100 w 199"/>
                <a:gd name="T65" fmla="*/ 54 h 381"/>
                <a:gd name="T66" fmla="*/ 116 w 199"/>
                <a:gd name="T67" fmla="*/ 47 h 381"/>
                <a:gd name="T68" fmla="*/ 131 w 199"/>
                <a:gd name="T69" fmla="*/ 40 h 381"/>
                <a:gd name="T70" fmla="*/ 142 w 199"/>
                <a:gd name="T71" fmla="*/ 36 h 381"/>
                <a:gd name="T72" fmla="*/ 148 w 199"/>
                <a:gd name="T73" fmla="*/ 32 h 381"/>
                <a:gd name="T74" fmla="*/ 151 w 199"/>
                <a:gd name="T75" fmla="*/ 30 h 381"/>
                <a:gd name="T76" fmla="*/ 158 w 199"/>
                <a:gd name="T77" fmla="*/ 25 h 381"/>
                <a:gd name="T78" fmla="*/ 166 w 199"/>
                <a:gd name="T79" fmla="*/ 21 h 381"/>
                <a:gd name="T80" fmla="*/ 174 w 199"/>
                <a:gd name="T81" fmla="*/ 15 h 381"/>
                <a:gd name="T82" fmla="*/ 183 w 199"/>
                <a:gd name="T83" fmla="*/ 9 h 381"/>
                <a:gd name="T84" fmla="*/ 190 w 199"/>
                <a:gd name="T85" fmla="*/ 4 h 381"/>
                <a:gd name="T86" fmla="*/ 196 w 199"/>
                <a:gd name="T87" fmla="*/ 1 h 381"/>
                <a:gd name="T88" fmla="*/ 199 w 199"/>
                <a:gd name="T89" fmla="*/ 0 h 381"/>
                <a:gd name="T90" fmla="*/ 199 w 199"/>
                <a:gd name="T91" fmla="*/ 234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99" h="381">
                  <a:moveTo>
                    <a:pt x="199" y="234"/>
                  </a:moveTo>
                  <a:lnTo>
                    <a:pt x="183" y="238"/>
                  </a:lnTo>
                  <a:lnTo>
                    <a:pt x="165" y="249"/>
                  </a:lnTo>
                  <a:lnTo>
                    <a:pt x="145" y="263"/>
                  </a:lnTo>
                  <a:lnTo>
                    <a:pt x="126" y="281"/>
                  </a:lnTo>
                  <a:lnTo>
                    <a:pt x="107" y="303"/>
                  </a:lnTo>
                  <a:lnTo>
                    <a:pt x="92" y="327"/>
                  </a:lnTo>
                  <a:lnTo>
                    <a:pt x="81" y="354"/>
                  </a:lnTo>
                  <a:lnTo>
                    <a:pt x="75" y="381"/>
                  </a:lnTo>
                  <a:lnTo>
                    <a:pt x="69" y="346"/>
                  </a:lnTo>
                  <a:lnTo>
                    <a:pt x="60" y="313"/>
                  </a:lnTo>
                  <a:lnTo>
                    <a:pt x="52" y="286"/>
                  </a:lnTo>
                  <a:lnTo>
                    <a:pt x="45" y="264"/>
                  </a:lnTo>
                  <a:lnTo>
                    <a:pt x="43" y="240"/>
                  </a:lnTo>
                  <a:lnTo>
                    <a:pt x="39" y="216"/>
                  </a:lnTo>
                  <a:lnTo>
                    <a:pt x="34" y="196"/>
                  </a:lnTo>
                  <a:lnTo>
                    <a:pt x="28" y="176"/>
                  </a:lnTo>
                  <a:lnTo>
                    <a:pt x="22" y="160"/>
                  </a:lnTo>
                  <a:lnTo>
                    <a:pt x="15" y="146"/>
                  </a:lnTo>
                  <a:lnTo>
                    <a:pt x="7" y="137"/>
                  </a:lnTo>
                  <a:lnTo>
                    <a:pt x="0" y="131"/>
                  </a:lnTo>
                  <a:lnTo>
                    <a:pt x="1" y="123"/>
                  </a:lnTo>
                  <a:lnTo>
                    <a:pt x="5" y="116"/>
                  </a:lnTo>
                  <a:lnTo>
                    <a:pt x="8" y="109"/>
                  </a:lnTo>
                  <a:lnTo>
                    <a:pt x="14" y="102"/>
                  </a:lnTo>
                  <a:lnTo>
                    <a:pt x="20" y="97"/>
                  </a:lnTo>
                  <a:lnTo>
                    <a:pt x="27" y="91"/>
                  </a:lnTo>
                  <a:lnTo>
                    <a:pt x="35" y="85"/>
                  </a:lnTo>
                  <a:lnTo>
                    <a:pt x="42" y="81"/>
                  </a:lnTo>
                  <a:lnTo>
                    <a:pt x="52" y="76"/>
                  </a:lnTo>
                  <a:lnTo>
                    <a:pt x="66" y="69"/>
                  </a:lnTo>
                  <a:lnTo>
                    <a:pt x="82" y="62"/>
                  </a:lnTo>
                  <a:lnTo>
                    <a:pt x="100" y="54"/>
                  </a:lnTo>
                  <a:lnTo>
                    <a:pt x="116" y="47"/>
                  </a:lnTo>
                  <a:lnTo>
                    <a:pt x="131" y="40"/>
                  </a:lnTo>
                  <a:lnTo>
                    <a:pt x="142" y="36"/>
                  </a:lnTo>
                  <a:lnTo>
                    <a:pt x="148" y="32"/>
                  </a:lnTo>
                  <a:lnTo>
                    <a:pt x="151" y="30"/>
                  </a:lnTo>
                  <a:lnTo>
                    <a:pt x="158" y="25"/>
                  </a:lnTo>
                  <a:lnTo>
                    <a:pt x="166" y="21"/>
                  </a:lnTo>
                  <a:lnTo>
                    <a:pt x="174" y="15"/>
                  </a:lnTo>
                  <a:lnTo>
                    <a:pt x="183" y="9"/>
                  </a:lnTo>
                  <a:lnTo>
                    <a:pt x="190" y="4"/>
                  </a:lnTo>
                  <a:lnTo>
                    <a:pt x="196" y="1"/>
                  </a:lnTo>
                  <a:lnTo>
                    <a:pt x="199" y="0"/>
                  </a:lnTo>
                  <a:lnTo>
                    <a:pt x="199" y="234"/>
                  </a:lnTo>
                  <a:close/>
                </a:path>
              </a:pathLst>
            </a:custGeom>
            <a:solidFill>
              <a:srgbClr val="83E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" name="Freeform 311"/>
            <p:cNvSpPr>
              <a:spLocks/>
            </p:cNvSpPr>
            <p:nvPr/>
          </p:nvSpPr>
          <p:spPr bwMode="auto">
            <a:xfrm>
              <a:off x="3695" y="2480"/>
              <a:ext cx="100" cy="191"/>
            </a:xfrm>
            <a:custGeom>
              <a:avLst/>
              <a:gdLst>
                <a:gd name="T0" fmla="*/ 199 w 199"/>
                <a:gd name="T1" fmla="*/ 234 h 381"/>
                <a:gd name="T2" fmla="*/ 183 w 199"/>
                <a:gd name="T3" fmla="*/ 238 h 381"/>
                <a:gd name="T4" fmla="*/ 165 w 199"/>
                <a:gd name="T5" fmla="*/ 249 h 381"/>
                <a:gd name="T6" fmla="*/ 145 w 199"/>
                <a:gd name="T7" fmla="*/ 263 h 381"/>
                <a:gd name="T8" fmla="*/ 126 w 199"/>
                <a:gd name="T9" fmla="*/ 281 h 381"/>
                <a:gd name="T10" fmla="*/ 107 w 199"/>
                <a:gd name="T11" fmla="*/ 303 h 381"/>
                <a:gd name="T12" fmla="*/ 92 w 199"/>
                <a:gd name="T13" fmla="*/ 327 h 381"/>
                <a:gd name="T14" fmla="*/ 81 w 199"/>
                <a:gd name="T15" fmla="*/ 354 h 381"/>
                <a:gd name="T16" fmla="*/ 75 w 199"/>
                <a:gd name="T17" fmla="*/ 381 h 381"/>
                <a:gd name="T18" fmla="*/ 69 w 199"/>
                <a:gd name="T19" fmla="*/ 346 h 381"/>
                <a:gd name="T20" fmla="*/ 60 w 199"/>
                <a:gd name="T21" fmla="*/ 313 h 381"/>
                <a:gd name="T22" fmla="*/ 52 w 199"/>
                <a:gd name="T23" fmla="*/ 286 h 381"/>
                <a:gd name="T24" fmla="*/ 45 w 199"/>
                <a:gd name="T25" fmla="*/ 264 h 381"/>
                <a:gd name="T26" fmla="*/ 43 w 199"/>
                <a:gd name="T27" fmla="*/ 240 h 381"/>
                <a:gd name="T28" fmla="*/ 39 w 199"/>
                <a:gd name="T29" fmla="*/ 216 h 381"/>
                <a:gd name="T30" fmla="*/ 34 w 199"/>
                <a:gd name="T31" fmla="*/ 196 h 381"/>
                <a:gd name="T32" fmla="*/ 28 w 199"/>
                <a:gd name="T33" fmla="*/ 176 h 381"/>
                <a:gd name="T34" fmla="*/ 22 w 199"/>
                <a:gd name="T35" fmla="*/ 160 h 381"/>
                <a:gd name="T36" fmla="*/ 15 w 199"/>
                <a:gd name="T37" fmla="*/ 146 h 381"/>
                <a:gd name="T38" fmla="*/ 7 w 199"/>
                <a:gd name="T39" fmla="*/ 137 h 381"/>
                <a:gd name="T40" fmla="*/ 0 w 199"/>
                <a:gd name="T41" fmla="*/ 131 h 381"/>
                <a:gd name="T42" fmla="*/ 1 w 199"/>
                <a:gd name="T43" fmla="*/ 123 h 381"/>
                <a:gd name="T44" fmla="*/ 5 w 199"/>
                <a:gd name="T45" fmla="*/ 116 h 381"/>
                <a:gd name="T46" fmla="*/ 8 w 199"/>
                <a:gd name="T47" fmla="*/ 109 h 381"/>
                <a:gd name="T48" fmla="*/ 14 w 199"/>
                <a:gd name="T49" fmla="*/ 102 h 381"/>
                <a:gd name="T50" fmla="*/ 20 w 199"/>
                <a:gd name="T51" fmla="*/ 97 h 381"/>
                <a:gd name="T52" fmla="*/ 27 w 199"/>
                <a:gd name="T53" fmla="*/ 91 h 381"/>
                <a:gd name="T54" fmla="*/ 35 w 199"/>
                <a:gd name="T55" fmla="*/ 85 h 381"/>
                <a:gd name="T56" fmla="*/ 42 w 199"/>
                <a:gd name="T57" fmla="*/ 81 h 381"/>
                <a:gd name="T58" fmla="*/ 52 w 199"/>
                <a:gd name="T59" fmla="*/ 76 h 381"/>
                <a:gd name="T60" fmla="*/ 66 w 199"/>
                <a:gd name="T61" fmla="*/ 69 h 381"/>
                <a:gd name="T62" fmla="*/ 82 w 199"/>
                <a:gd name="T63" fmla="*/ 62 h 381"/>
                <a:gd name="T64" fmla="*/ 100 w 199"/>
                <a:gd name="T65" fmla="*/ 54 h 381"/>
                <a:gd name="T66" fmla="*/ 116 w 199"/>
                <a:gd name="T67" fmla="*/ 47 h 381"/>
                <a:gd name="T68" fmla="*/ 131 w 199"/>
                <a:gd name="T69" fmla="*/ 40 h 381"/>
                <a:gd name="T70" fmla="*/ 142 w 199"/>
                <a:gd name="T71" fmla="*/ 36 h 381"/>
                <a:gd name="T72" fmla="*/ 148 w 199"/>
                <a:gd name="T73" fmla="*/ 32 h 381"/>
                <a:gd name="T74" fmla="*/ 151 w 199"/>
                <a:gd name="T75" fmla="*/ 30 h 381"/>
                <a:gd name="T76" fmla="*/ 158 w 199"/>
                <a:gd name="T77" fmla="*/ 25 h 381"/>
                <a:gd name="T78" fmla="*/ 166 w 199"/>
                <a:gd name="T79" fmla="*/ 21 h 381"/>
                <a:gd name="T80" fmla="*/ 174 w 199"/>
                <a:gd name="T81" fmla="*/ 15 h 381"/>
                <a:gd name="T82" fmla="*/ 183 w 199"/>
                <a:gd name="T83" fmla="*/ 9 h 381"/>
                <a:gd name="T84" fmla="*/ 190 w 199"/>
                <a:gd name="T85" fmla="*/ 4 h 381"/>
                <a:gd name="T86" fmla="*/ 196 w 199"/>
                <a:gd name="T87" fmla="*/ 1 h 381"/>
                <a:gd name="T88" fmla="*/ 199 w 199"/>
                <a:gd name="T89" fmla="*/ 0 h 381"/>
                <a:gd name="T90" fmla="*/ 199 w 199"/>
                <a:gd name="T91" fmla="*/ 234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99" h="381">
                  <a:moveTo>
                    <a:pt x="199" y="234"/>
                  </a:moveTo>
                  <a:lnTo>
                    <a:pt x="183" y="238"/>
                  </a:lnTo>
                  <a:lnTo>
                    <a:pt x="165" y="249"/>
                  </a:lnTo>
                  <a:lnTo>
                    <a:pt x="145" y="263"/>
                  </a:lnTo>
                  <a:lnTo>
                    <a:pt x="126" y="281"/>
                  </a:lnTo>
                  <a:lnTo>
                    <a:pt x="107" y="303"/>
                  </a:lnTo>
                  <a:lnTo>
                    <a:pt x="92" y="327"/>
                  </a:lnTo>
                  <a:lnTo>
                    <a:pt x="81" y="354"/>
                  </a:lnTo>
                  <a:lnTo>
                    <a:pt x="75" y="381"/>
                  </a:lnTo>
                  <a:lnTo>
                    <a:pt x="69" y="346"/>
                  </a:lnTo>
                  <a:lnTo>
                    <a:pt x="60" y="313"/>
                  </a:lnTo>
                  <a:lnTo>
                    <a:pt x="52" y="286"/>
                  </a:lnTo>
                  <a:lnTo>
                    <a:pt x="45" y="264"/>
                  </a:lnTo>
                  <a:lnTo>
                    <a:pt x="43" y="240"/>
                  </a:lnTo>
                  <a:lnTo>
                    <a:pt x="39" y="216"/>
                  </a:lnTo>
                  <a:lnTo>
                    <a:pt x="34" y="196"/>
                  </a:lnTo>
                  <a:lnTo>
                    <a:pt x="28" y="176"/>
                  </a:lnTo>
                  <a:lnTo>
                    <a:pt x="22" y="160"/>
                  </a:lnTo>
                  <a:lnTo>
                    <a:pt x="15" y="146"/>
                  </a:lnTo>
                  <a:lnTo>
                    <a:pt x="7" y="137"/>
                  </a:lnTo>
                  <a:lnTo>
                    <a:pt x="0" y="131"/>
                  </a:lnTo>
                  <a:lnTo>
                    <a:pt x="1" y="123"/>
                  </a:lnTo>
                  <a:lnTo>
                    <a:pt x="5" y="116"/>
                  </a:lnTo>
                  <a:lnTo>
                    <a:pt x="8" y="109"/>
                  </a:lnTo>
                  <a:lnTo>
                    <a:pt x="14" y="102"/>
                  </a:lnTo>
                  <a:lnTo>
                    <a:pt x="20" y="97"/>
                  </a:lnTo>
                  <a:lnTo>
                    <a:pt x="27" y="91"/>
                  </a:lnTo>
                  <a:lnTo>
                    <a:pt x="35" y="85"/>
                  </a:lnTo>
                  <a:lnTo>
                    <a:pt x="42" y="81"/>
                  </a:lnTo>
                  <a:lnTo>
                    <a:pt x="52" y="76"/>
                  </a:lnTo>
                  <a:lnTo>
                    <a:pt x="66" y="69"/>
                  </a:lnTo>
                  <a:lnTo>
                    <a:pt x="82" y="62"/>
                  </a:lnTo>
                  <a:lnTo>
                    <a:pt x="100" y="54"/>
                  </a:lnTo>
                  <a:lnTo>
                    <a:pt x="116" y="47"/>
                  </a:lnTo>
                  <a:lnTo>
                    <a:pt x="131" y="40"/>
                  </a:lnTo>
                  <a:lnTo>
                    <a:pt x="142" y="36"/>
                  </a:lnTo>
                  <a:lnTo>
                    <a:pt x="148" y="32"/>
                  </a:lnTo>
                  <a:lnTo>
                    <a:pt x="151" y="30"/>
                  </a:lnTo>
                  <a:lnTo>
                    <a:pt x="158" y="25"/>
                  </a:lnTo>
                  <a:lnTo>
                    <a:pt x="166" y="21"/>
                  </a:lnTo>
                  <a:lnTo>
                    <a:pt x="174" y="15"/>
                  </a:lnTo>
                  <a:lnTo>
                    <a:pt x="183" y="9"/>
                  </a:lnTo>
                  <a:lnTo>
                    <a:pt x="190" y="4"/>
                  </a:lnTo>
                  <a:lnTo>
                    <a:pt x="196" y="1"/>
                  </a:lnTo>
                  <a:lnTo>
                    <a:pt x="199" y="0"/>
                  </a:lnTo>
                  <a:lnTo>
                    <a:pt x="199" y="234"/>
                  </a:lnTo>
                  <a:close/>
                </a:path>
              </a:pathLst>
            </a:custGeom>
            <a:solidFill>
              <a:srgbClr val="83E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" name="Freeform 312"/>
            <p:cNvSpPr>
              <a:spLocks/>
            </p:cNvSpPr>
            <p:nvPr/>
          </p:nvSpPr>
          <p:spPr bwMode="auto">
            <a:xfrm>
              <a:off x="3634" y="2159"/>
              <a:ext cx="176" cy="267"/>
            </a:xfrm>
            <a:custGeom>
              <a:avLst/>
              <a:gdLst>
                <a:gd name="T0" fmla="*/ 40 w 176"/>
                <a:gd name="T1" fmla="*/ 33 h 267"/>
                <a:gd name="T2" fmla="*/ 46 w 176"/>
                <a:gd name="T3" fmla="*/ 81 h 267"/>
                <a:gd name="T4" fmla="*/ 28 w 176"/>
                <a:gd name="T5" fmla="*/ 129 h 267"/>
                <a:gd name="T6" fmla="*/ 25 w 176"/>
                <a:gd name="T7" fmla="*/ 267 h 267"/>
                <a:gd name="T8" fmla="*/ 176 w 176"/>
                <a:gd name="T9" fmla="*/ 229 h 267"/>
                <a:gd name="T10" fmla="*/ 109 w 176"/>
                <a:gd name="T11" fmla="*/ 33 h 267"/>
                <a:gd name="T12" fmla="*/ 40 w 176"/>
                <a:gd name="T13" fmla="*/ 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267">
                  <a:moveTo>
                    <a:pt x="40" y="33"/>
                  </a:moveTo>
                  <a:cubicBezTo>
                    <a:pt x="29" y="41"/>
                    <a:pt x="48" y="65"/>
                    <a:pt x="46" y="81"/>
                  </a:cubicBezTo>
                  <a:cubicBezTo>
                    <a:pt x="44" y="97"/>
                    <a:pt x="31" y="98"/>
                    <a:pt x="28" y="129"/>
                  </a:cubicBezTo>
                  <a:cubicBezTo>
                    <a:pt x="25" y="160"/>
                    <a:pt x="0" y="250"/>
                    <a:pt x="25" y="267"/>
                  </a:cubicBezTo>
                  <a:cubicBezTo>
                    <a:pt x="76" y="243"/>
                    <a:pt x="131" y="253"/>
                    <a:pt x="176" y="229"/>
                  </a:cubicBezTo>
                  <a:cubicBezTo>
                    <a:pt x="164" y="172"/>
                    <a:pt x="132" y="66"/>
                    <a:pt x="109" y="33"/>
                  </a:cubicBezTo>
                  <a:cubicBezTo>
                    <a:pt x="86" y="0"/>
                    <a:pt x="51" y="25"/>
                    <a:pt x="40" y="33"/>
                  </a:cubicBezTo>
                  <a:close/>
                </a:path>
              </a:pathLst>
            </a:custGeom>
            <a:solidFill>
              <a:srgbClr val="CC998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3175" cmpd="sng">
                  <a:solidFill>
                    <a:srgbClr val="FF7C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" name="Freeform 313"/>
            <p:cNvSpPr>
              <a:spLocks/>
            </p:cNvSpPr>
            <p:nvPr/>
          </p:nvSpPr>
          <p:spPr bwMode="auto">
            <a:xfrm>
              <a:off x="3686" y="2378"/>
              <a:ext cx="156" cy="39"/>
            </a:xfrm>
            <a:custGeom>
              <a:avLst/>
              <a:gdLst>
                <a:gd name="T0" fmla="*/ 0 w 156"/>
                <a:gd name="T1" fmla="*/ 39 h 39"/>
                <a:gd name="T2" fmla="*/ 84 w 156"/>
                <a:gd name="T3" fmla="*/ 12 h 39"/>
                <a:gd name="T4" fmla="*/ 132 w 156"/>
                <a:gd name="T5" fmla="*/ 3 h 39"/>
                <a:gd name="T6" fmla="*/ 156 w 156"/>
                <a:gd name="T7" fmla="*/ 33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6" h="39">
                  <a:moveTo>
                    <a:pt x="0" y="39"/>
                  </a:moveTo>
                  <a:cubicBezTo>
                    <a:pt x="14" y="34"/>
                    <a:pt x="62" y="18"/>
                    <a:pt x="84" y="12"/>
                  </a:cubicBezTo>
                  <a:cubicBezTo>
                    <a:pt x="106" y="6"/>
                    <a:pt x="120" y="0"/>
                    <a:pt x="132" y="3"/>
                  </a:cubicBezTo>
                  <a:cubicBezTo>
                    <a:pt x="144" y="6"/>
                    <a:pt x="151" y="27"/>
                    <a:pt x="156" y="33"/>
                  </a:cubicBezTo>
                </a:path>
              </a:pathLst>
            </a:custGeom>
            <a:solidFill>
              <a:schemeClr val="bg1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2" name="Freeform 314"/>
            <p:cNvSpPr>
              <a:spLocks/>
            </p:cNvSpPr>
            <p:nvPr/>
          </p:nvSpPr>
          <p:spPr bwMode="auto">
            <a:xfrm>
              <a:off x="3657" y="1934"/>
              <a:ext cx="219" cy="425"/>
            </a:xfrm>
            <a:custGeom>
              <a:avLst/>
              <a:gdLst>
                <a:gd name="T0" fmla="*/ 4 w 219"/>
                <a:gd name="T1" fmla="*/ 29 h 425"/>
                <a:gd name="T2" fmla="*/ 151 w 219"/>
                <a:gd name="T3" fmla="*/ 59 h 425"/>
                <a:gd name="T4" fmla="*/ 212 w 219"/>
                <a:gd name="T5" fmla="*/ 204 h 425"/>
                <a:gd name="T6" fmla="*/ 195 w 219"/>
                <a:gd name="T7" fmla="*/ 358 h 425"/>
                <a:gd name="T8" fmla="*/ 152 w 219"/>
                <a:gd name="T9" fmla="*/ 408 h 425"/>
                <a:gd name="T10" fmla="*/ 33 w 219"/>
                <a:gd name="T11" fmla="*/ 406 h 425"/>
                <a:gd name="T12" fmla="*/ 32 w 219"/>
                <a:gd name="T13" fmla="*/ 291 h 425"/>
                <a:gd name="T14" fmla="*/ 5 w 219"/>
                <a:gd name="T15" fmla="*/ 243 h 425"/>
                <a:gd name="T16" fmla="*/ 4 w 219"/>
                <a:gd name="T17" fmla="*/ 29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425">
                  <a:moveTo>
                    <a:pt x="4" y="29"/>
                  </a:moveTo>
                  <a:cubicBezTo>
                    <a:pt x="27" y="0"/>
                    <a:pt x="116" y="30"/>
                    <a:pt x="151" y="59"/>
                  </a:cubicBezTo>
                  <a:cubicBezTo>
                    <a:pt x="186" y="88"/>
                    <a:pt x="205" y="154"/>
                    <a:pt x="212" y="204"/>
                  </a:cubicBezTo>
                  <a:cubicBezTo>
                    <a:pt x="219" y="254"/>
                    <a:pt x="205" y="324"/>
                    <a:pt x="195" y="358"/>
                  </a:cubicBezTo>
                  <a:cubicBezTo>
                    <a:pt x="185" y="392"/>
                    <a:pt x="179" y="400"/>
                    <a:pt x="152" y="408"/>
                  </a:cubicBezTo>
                  <a:cubicBezTo>
                    <a:pt x="125" y="416"/>
                    <a:pt x="53" y="425"/>
                    <a:pt x="33" y="406"/>
                  </a:cubicBezTo>
                  <a:cubicBezTo>
                    <a:pt x="15" y="387"/>
                    <a:pt x="37" y="318"/>
                    <a:pt x="32" y="291"/>
                  </a:cubicBezTo>
                  <a:cubicBezTo>
                    <a:pt x="27" y="264"/>
                    <a:pt x="10" y="287"/>
                    <a:pt x="5" y="243"/>
                  </a:cubicBezTo>
                  <a:cubicBezTo>
                    <a:pt x="0" y="199"/>
                    <a:pt x="4" y="74"/>
                    <a:pt x="4" y="29"/>
                  </a:cubicBezTo>
                  <a:close/>
                </a:path>
              </a:pathLst>
            </a:custGeom>
            <a:solidFill>
              <a:schemeClr val="tx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en-US" sz="3200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I. Đường truyền của tia sáng</a:t>
            </a:r>
            <a:endParaRPr lang="en-US" sz="3200" b="1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622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1666 -0.01111 " pathEditMode="relative" ptsTypes="AA">
                                      <p:cBhvr>
                                        <p:cTn id="33" dur="2000" fill="hold"/>
                                        <p:tgtEl>
                                          <p:spTgt spid="2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01666 -0.01111 " pathEditMode="relative" ptsTypes="AA">
                                      <p:cBhvr>
                                        <p:cTn id="35" dur="2000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 animBg="1"/>
      <p:bldP spid="2091" grpId="0" animBg="1"/>
      <p:bldP spid="2092" grpId="0" animBg="1"/>
      <p:bldP spid="2116" grpId="0" animBg="1"/>
      <p:bldP spid="2116" grpId="1" animBg="1"/>
      <p:bldP spid="2117" grpId="0" animBg="1"/>
      <p:bldP spid="211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3200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II. Tia sáng và chùm sáng</a:t>
            </a:r>
            <a:endParaRPr lang="en-US" sz="3200" b="1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785992" y="2209800"/>
            <a:ext cx="5757808" cy="3231098"/>
            <a:chOff x="1447800" y="2286000"/>
            <a:chExt cx="5757808" cy="3231098"/>
          </a:xfrm>
        </p:grpSpPr>
        <p:sp>
          <p:nvSpPr>
            <p:cNvPr id="274" name="Rectangle 273"/>
            <p:cNvSpPr/>
            <p:nvPr/>
          </p:nvSpPr>
          <p:spPr>
            <a:xfrm>
              <a:off x="1447800" y="3643994"/>
              <a:ext cx="4191000" cy="1766206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ube 8"/>
            <p:cNvSpPr/>
            <p:nvPr/>
          </p:nvSpPr>
          <p:spPr>
            <a:xfrm>
              <a:off x="1898650" y="2639788"/>
              <a:ext cx="1530351" cy="1856012"/>
            </a:xfrm>
            <a:prstGeom prst="cube">
              <a:avLst>
                <a:gd name="adj" fmla="val 54097"/>
              </a:avLst>
            </a:prstGeom>
            <a:gradFill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12700">
              <a:solidFill>
                <a:schemeClr val="tx1">
                  <a:lumMod val="95000"/>
                  <a:lumOff val="5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864013" y="2502426"/>
              <a:ext cx="2065866" cy="746976"/>
              <a:chOff x="2209798" y="2922812"/>
              <a:chExt cx="2065866" cy="746976"/>
            </a:xfrm>
          </p:grpSpPr>
          <p:grpSp>
            <p:nvGrpSpPr>
              <p:cNvPr id="4" name="Group 11"/>
              <p:cNvGrpSpPr>
                <a:grpSpLocks/>
              </p:cNvGrpSpPr>
              <p:nvPr/>
            </p:nvGrpSpPr>
            <p:grpSpPr bwMode="auto">
              <a:xfrm>
                <a:off x="2209798" y="2957440"/>
                <a:ext cx="2065866" cy="712348"/>
                <a:chOff x="1296" y="2598"/>
                <a:chExt cx="488" cy="288"/>
              </a:xfrm>
            </p:grpSpPr>
            <p:sp>
              <p:nvSpPr>
                <p:cNvPr id="5" name="AutoShape 9"/>
                <p:cNvSpPr>
                  <a:spLocks noChangeArrowheads="1"/>
                </p:cNvSpPr>
                <p:nvPr/>
              </p:nvSpPr>
              <p:spPr bwMode="auto">
                <a:xfrm rot="5400000">
                  <a:off x="1430" y="2506"/>
                  <a:ext cx="192" cy="460"/>
                </a:xfrm>
                <a:prstGeom prst="can">
                  <a:avLst>
                    <a:gd name="adj" fmla="val 82365"/>
                  </a:avLst>
                </a:prstGeom>
                <a:gradFill rotWithShape="1">
                  <a:gsLst>
                    <a:gs pos="0">
                      <a:srgbClr val="000000"/>
                    </a:gs>
                    <a:gs pos="50000">
                      <a:srgbClr val="FFFFFF"/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7" name="AutoShape 8"/>
                <p:cNvSpPr>
                  <a:spLocks noChangeArrowheads="1"/>
                </p:cNvSpPr>
                <p:nvPr/>
              </p:nvSpPr>
              <p:spPr bwMode="auto">
                <a:xfrm>
                  <a:off x="1687" y="2598"/>
                  <a:ext cx="97" cy="288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2 h 21600"/>
                    <a:gd name="T6" fmla="*/ 0 w 21600"/>
                    <a:gd name="T7" fmla="*/ 3 h 21600"/>
                    <a:gd name="T8" fmla="*/ 1 w 21600"/>
                    <a:gd name="T9" fmla="*/ 4 h 21600"/>
                    <a:gd name="T10" fmla="*/ 1 w 21600"/>
                    <a:gd name="T11" fmla="*/ 3 h 21600"/>
                    <a:gd name="T12" fmla="*/ 2 w 21600"/>
                    <a:gd name="T13" fmla="*/ 2 h 21600"/>
                    <a:gd name="T14" fmla="*/ 1 w 21600"/>
                    <a:gd name="T15" fmla="*/ 1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50 w 21600"/>
                    <a:gd name="T25" fmla="*/ 3150 h 21600"/>
                    <a:gd name="T26" fmla="*/ 18450 w 21600"/>
                    <a:gd name="T27" fmla="*/ 18450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9643" y="10800"/>
                      </a:moveTo>
                      <a:cubicBezTo>
                        <a:pt x="9643" y="11439"/>
                        <a:pt x="10161" y="11957"/>
                        <a:pt x="10800" y="11957"/>
                      </a:cubicBezTo>
                      <a:cubicBezTo>
                        <a:pt x="11439" y="11957"/>
                        <a:pt x="11957" y="11439"/>
                        <a:pt x="11957" y="10800"/>
                      </a:cubicBezTo>
                      <a:cubicBezTo>
                        <a:pt x="11957" y="10161"/>
                        <a:pt x="11439" y="9643"/>
                        <a:pt x="10800" y="9643"/>
                      </a:cubicBezTo>
                      <a:cubicBezTo>
                        <a:pt x="10161" y="9643"/>
                        <a:pt x="9643" y="10161"/>
                        <a:pt x="9643" y="108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" name="Moon 10"/>
              <p:cNvSpPr/>
              <p:nvPr/>
            </p:nvSpPr>
            <p:spPr>
              <a:xfrm>
                <a:off x="3627967" y="2934262"/>
                <a:ext cx="410633" cy="723338"/>
              </a:xfrm>
              <a:prstGeom prst="moon">
                <a:avLst>
                  <a:gd name="adj" fmla="val 56748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FFFFFF"/>
                  </a:gs>
                  <a:gs pos="100000">
                    <a:srgbClr val="000000"/>
                  </a:gs>
                </a:gsLst>
                <a:lin ang="0" scaled="1"/>
              </a:gra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>
                <a:sp3d extrusionH="57150">
                  <a:bevelT w="38100" h="38100" prst="angle"/>
                </a:sp3d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2" name="Donut 11"/>
              <p:cNvSpPr/>
              <p:nvPr/>
            </p:nvSpPr>
            <p:spPr>
              <a:xfrm>
                <a:off x="3862916" y="2922812"/>
                <a:ext cx="410633" cy="734788"/>
              </a:xfrm>
              <a:prstGeom prst="donut">
                <a:avLst>
                  <a:gd name="adj" fmla="val 7995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FFFFFF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3724562" y="2906097"/>
              <a:ext cx="2135137" cy="0"/>
              <a:chOff x="3732263" y="2897875"/>
              <a:chExt cx="2135137" cy="0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3732263" y="2897875"/>
                <a:ext cx="2135137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4359855" y="2897875"/>
                <a:ext cx="551298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94839" l="48729" r="99153"/>
                      </a14:imgEffect>
                      <a14:imgEffect>
                        <a14:sharpenSoften amount="50000"/>
                      </a14:imgEffect>
                      <a14:imgEffect>
                        <a14:colorTemperature colorTemp="7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2286000"/>
              <a:ext cx="4919608" cy="3231098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3938400" y="2460854"/>
            <a:ext cx="422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1200" y="2426226"/>
            <a:ext cx="406691" cy="367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175871" y="2754923"/>
            <a:ext cx="228600" cy="124210"/>
          </a:xfrm>
          <a:prstGeom prst="rect">
            <a:avLst/>
          </a:prstGeom>
          <a:gradFill>
            <a:gsLst>
              <a:gs pos="100000">
                <a:schemeClr val="bg1">
                  <a:lumMod val="65000"/>
                </a:schemeClr>
              </a:gs>
              <a:gs pos="48000">
                <a:schemeClr val="bg1">
                  <a:lumMod val="50000"/>
                </a:schemeClr>
              </a:gs>
              <a:gs pos="17000">
                <a:schemeClr val="tx1">
                  <a:lumMod val="85000"/>
                  <a:lumOff val="15000"/>
                </a:schemeClr>
              </a:gs>
            </a:gsLst>
            <a:lin ang="0" scaled="0"/>
          </a:gradFill>
          <a:ln w="3175">
            <a:solidFill>
              <a:schemeClr val="tx1">
                <a:lumMod val="95000"/>
                <a:lumOff val="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264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3200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II. Tia sáng và chùm sáng</a:t>
            </a:r>
            <a:endParaRPr lang="en-US" sz="3200" b="1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511713" y="1995055"/>
            <a:ext cx="4346287" cy="2729345"/>
            <a:chOff x="1864013" y="1766455"/>
            <a:chExt cx="4346287" cy="2729345"/>
          </a:xfrm>
        </p:grpSpPr>
        <p:sp>
          <p:nvSpPr>
            <p:cNvPr id="9" name="Cube 8"/>
            <p:cNvSpPr/>
            <p:nvPr/>
          </p:nvSpPr>
          <p:spPr>
            <a:xfrm>
              <a:off x="1898650" y="2639788"/>
              <a:ext cx="1530351" cy="1856012"/>
            </a:xfrm>
            <a:prstGeom prst="cube">
              <a:avLst>
                <a:gd name="adj" fmla="val 54097"/>
              </a:avLst>
            </a:prstGeom>
            <a:gradFill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12700">
              <a:solidFill>
                <a:schemeClr val="tx1">
                  <a:lumMod val="95000"/>
                  <a:lumOff val="5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864013" y="2502426"/>
              <a:ext cx="2065866" cy="746976"/>
              <a:chOff x="2209798" y="2922812"/>
              <a:chExt cx="2065866" cy="746976"/>
            </a:xfrm>
          </p:grpSpPr>
          <p:grpSp>
            <p:nvGrpSpPr>
              <p:cNvPr id="4" name="Group 11"/>
              <p:cNvGrpSpPr>
                <a:grpSpLocks/>
              </p:cNvGrpSpPr>
              <p:nvPr/>
            </p:nvGrpSpPr>
            <p:grpSpPr bwMode="auto">
              <a:xfrm>
                <a:off x="2209798" y="2957440"/>
                <a:ext cx="2065866" cy="712348"/>
                <a:chOff x="1296" y="2598"/>
                <a:chExt cx="488" cy="288"/>
              </a:xfrm>
            </p:grpSpPr>
            <p:sp>
              <p:nvSpPr>
                <p:cNvPr id="5" name="AutoShape 9"/>
                <p:cNvSpPr>
                  <a:spLocks noChangeArrowheads="1"/>
                </p:cNvSpPr>
                <p:nvPr/>
              </p:nvSpPr>
              <p:spPr bwMode="auto">
                <a:xfrm rot="5400000">
                  <a:off x="1430" y="2506"/>
                  <a:ext cx="192" cy="460"/>
                </a:xfrm>
                <a:prstGeom prst="can">
                  <a:avLst>
                    <a:gd name="adj" fmla="val 82365"/>
                  </a:avLst>
                </a:prstGeom>
                <a:gradFill rotWithShape="1">
                  <a:gsLst>
                    <a:gs pos="0">
                      <a:srgbClr val="000000"/>
                    </a:gs>
                    <a:gs pos="50000">
                      <a:srgbClr val="FFFFFF"/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altLang="en-US"/>
                </a:p>
              </p:txBody>
            </p:sp>
            <p:sp>
              <p:nvSpPr>
                <p:cNvPr id="7" name="AutoShape 8"/>
                <p:cNvSpPr>
                  <a:spLocks noChangeArrowheads="1"/>
                </p:cNvSpPr>
                <p:nvPr/>
              </p:nvSpPr>
              <p:spPr bwMode="auto">
                <a:xfrm>
                  <a:off x="1687" y="2598"/>
                  <a:ext cx="97" cy="288"/>
                </a:xfrm>
                <a:custGeom>
                  <a:avLst/>
                  <a:gdLst>
                    <a:gd name="T0" fmla="*/ 1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2 h 21600"/>
                    <a:gd name="T6" fmla="*/ 0 w 21600"/>
                    <a:gd name="T7" fmla="*/ 3 h 21600"/>
                    <a:gd name="T8" fmla="*/ 1 w 21600"/>
                    <a:gd name="T9" fmla="*/ 4 h 21600"/>
                    <a:gd name="T10" fmla="*/ 1 w 21600"/>
                    <a:gd name="T11" fmla="*/ 3 h 21600"/>
                    <a:gd name="T12" fmla="*/ 2 w 21600"/>
                    <a:gd name="T13" fmla="*/ 2 h 21600"/>
                    <a:gd name="T14" fmla="*/ 1 w 21600"/>
                    <a:gd name="T15" fmla="*/ 1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50 w 21600"/>
                    <a:gd name="T25" fmla="*/ 3150 h 21600"/>
                    <a:gd name="T26" fmla="*/ 18450 w 21600"/>
                    <a:gd name="T27" fmla="*/ 18450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9643" y="10800"/>
                      </a:moveTo>
                      <a:cubicBezTo>
                        <a:pt x="9643" y="11439"/>
                        <a:pt x="10161" y="11957"/>
                        <a:pt x="10800" y="11957"/>
                      </a:cubicBezTo>
                      <a:cubicBezTo>
                        <a:pt x="11439" y="11957"/>
                        <a:pt x="11957" y="11439"/>
                        <a:pt x="11957" y="10800"/>
                      </a:cubicBezTo>
                      <a:cubicBezTo>
                        <a:pt x="11957" y="10161"/>
                        <a:pt x="11439" y="9643"/>
                        <a:pt x="10800" y="9643"/>
                      </a:cubicBezTo>
                      <a:cubicBezTo>
                        <a:pt x="10161" y="9643"/>
                        <a:pt x="9643" y="10161"/>
                        <a:pt x="9643" y="108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" name="Moon 10"/>
              <p:cNvSpPr/>
              <p:nvPr/>
            </p:nvSpPr>
            <p:spPr>
              <a:xfrm>
                <a:off x="3627967" y="2934262"/>
                <a:ext cx="410633" cy="723338"/>
              </a:xfrm>
              <a:prstGeom prst="moon">
                <a:avLst>
                  <a:gd name="adj" fmla="val 56748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FFFFFF"/>
                  </a:gs>
                  <a:gs pos="100000">
                    <a:srgbClr val="000000"/>
                  </a:gs>
                </a:gsLst>
                <a:lin ang="0" scaled="1"/>
              </a:gradFill>
              <a:ln w="19050">
                <a:solidFill>
                  <a:schemeClr val="tx1">
                    <a:lumMod val="95000"/>
                    <a:lumOff val="5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>
                <a:sp3d extrusionH="57150">
                  <a:bevelT w="38100" h="38100" prst="angle"/>
                </a:sp3d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2" name="Donut 11"/>
              <p:cNvSpPr/>
              <p:nvPr/>
            </p:nvSpPr>
            <p:spPr>
              <a:xfrm>
                <a:off x="3862916" y="2922812"/>
                <a:ext cx="410633" cy="734788"/>
              </a:xfrm>
              <a:prstGeom prst="donut">
                <a:avLst>
                  <a:gd name="adj" fmla="val 7995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FFFFFF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4191000" y="1766455"/>
              <a:ext cx="2019300" cy="2424545"/>
              <a:chOff x="4191000" y="1766455"/>
              <a:chExt cx="2019300" cy="2424545"/>
            </a:xfrm>
          </p:grpSpPr>
          <p:sp>
            <p:nvSpPr>
              <p:cNvPr id="14" name="Cube 13"/>
              <p:cNvSpPr/>
              <p:nvPr/>
            </p:nvSpPr>
            <p:spPr>
              <a:xfrm>
                <a:off x="4191000" y="3810000"/>
                <a:ext cx="190500" cy="381000"/>
              </a:xfrm>
              <a:prstGeom prst="cube">
                <a:avLst>
                  <a:gd name="adj" fmla="val 69156"/>
                </a:avLst>
              </a:prstGeom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dk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Rectangle 2"/>
              <p:cNvSpPr/>
              <p:nvPr/>
            </p:nvSpPr>
            <p:spPr>
              <a:xfrm>
                <a:off x="4381500" y="1766455"/>
                <a:ext cx="1828800" cy="2286000"/>
              </a:xfrm>
              <a:prstGeom prst="rect">
                <a:avLst/>
              </a:prstGeom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dk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Connector 23"/>
              <p:cNvCxnSpPr>
                <a:stCxn id="3" idx="1"/>
                <a:endCxn id="3" idx="3"/>
              </p:cNvCxnSpPr>
              <p:nvPr/>
            </p:nvCxnSpPr>
            <p:spPr>
              <a:xfrm>
                <a:off x="4381500" y="2909455"/>
                <a:ext cx="1828800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8" name="TextBox 27"/>
          <p:cNvSpPr txBox="1"/>
          <p:nvPr/>
        </p:nvSpPr>
        <p:spPr>
          <a:xfrm>
            <a:off x="5029200" y="1447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Màn chắn</a:t>
            </a:r>
            <a:endParaRPr lang="en-US" sz="2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0" name="Elbow Connector 279"/>
          <p:cNvCxnSpPr/>
          <p:nvPr/>
        </p:nvCxnSpPr>
        <p:spPr>
          <a:xfrm rot="5400000">
            <a:off x="4877919" y="1915642"/>
            <a:ext cx="607365" cy="133349"/>
          </a:xfrm>
          <a:prstGeom prst="bentConnector3">
            <a:avLst>
              <a:gd name="adj1" fmla="val 209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485379" y="3051346"/>
            <a:ext cx="228600" cy="124210"/>
          </a:xfrm>
          <a:prstGeom prst="rect">
            <a:avLst/>
          </a:prstGeom>
          <a:gradFill>
            <a:gsLst>
              <a:gs pos="100000">
                <a:schemeClr val="bg1">
                  <a:lumMod val="65000"/>
                </a:schemeClr>
              </a:gs>
              <a:gs pos="48000">
                <a:schemeClr val="bg1">
                  <a:lumMod val="50000"/>
                </a:schemeClr>
              </a:gs>
              <a:gs pos="17000">
                <a:schemeClr val="tx1">
                  <a:lumMod val="85000"/>
                  <a:lumOff val="15000"/>
                </a:schemeClr>
              </a:gs>
            </a:gsLst>
            <a:lin ang="0" scaled="0"/>
          </a:gradFill>
          <a:ln w="3175">
            <a:solidFill>
              <a:schemeClr val="tx1">
                <a:lumMod val="95000"/>
                <a:lumOff val="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05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3200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II. Tia sáng và chùm sáng</a:t>
            </a:r>
            <a:endParaRPr lang="en-US" sz="3200" b="1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447800" y="2883426"/>
            <a:ext cx="1981200" cy="1993374"/>
            <a:chOff x="2514601" y="2731026"/>
            <a:chExt cx="1981200" cy="1993374"/>
          </a:xfrm>
        </p:grpSpPr>
        <p:sp>
          <p:nvSpPr>
            <p:cNvPr id="6" name="Oval 5"/>
            <p:cNvSpPr/>
            <p:nvPr/>
          </p:nvSpPr>
          <p:spPr>
            <a:xfrm>
              <a:off x="4110474" y="2742476"/>
              <a:ext cx="381863" cy="723338"/>
            </a:xfrm>
            <a:prstGeom prst="ellipse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ube 8"/>
            <p:cNvSpPr/>
            <p:nvPr/>
          </p:nvSpPr>
          <p:spPr>
            <a:xfrm>
              <a:off x="2546350" y="2868388"/>
              <a:ext cx="1530351" cy="1856012"/>
            </a:xfrm>
            <a:prstGeom prst="cube">
              <a:avLst>
                <a:gd name="adj" fmla="val 54097"/>
              </a:avLst>
            </a:prstGeom>
            <a:gradFill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12700">
              <a:solidFill>
                <a:schemeClr val="tx1">
                  <a:lumMod val="95000"/>
                  <a:lumOff val="5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AutoShape 9"/>
            <p:cNvSpPr>
              <a:spLocks noChangeArrowheads="1"/>
            </p:cNvSpPr>
            <p:nvPr/>
          </p:nvSpPr>
          <p:spPr bwMode="auto">
            <a:xfrm rot="5400000">
              <a:off x="3077251" y="2306894"/>
              <a:ext cx="474899" cy="1600200"/>
            </a:xfrm>
            <a:prstGeom prst="can">
              <a:avLst>
                <a:gd name="adj" fmla="val 32770"/>
              </a:avLst>
            </a:prstGeom>
            <a:gradFill rotWithShape="1"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" name="Moon 10"/>
            <p:cNvSpPr/>
            <p:nvPr/>
          </p:nvSpPr>
          <p:spPr>
            <a:xfrm>
              <a:off x="3850219" y="2742476"/>
              <a:ext cx="410633" cy="723338"/>
            </a:xfrm>
            <a:prstGeom prst="moon">
              <a:avLst>
                <a:gd name="adj" fmla="val 56748"/>
              </a:avLst>
            </a:prstGeom>
            <a:gradFill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19050">
              <a:solidFill>
                <a:schemeClr val="tx1">
                  <a:lumMod val="95000"/>
                  <a:lumOff val="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p3d extrusionH="57150">
                <a:bevelT w="38100" h="38100" prst="angle"/>
              </a:sp3d>
            </a:bodyPr>
            <a:lstStyle/>
            <a:p>
              <a:pPr algn="ctr"/>
              <a:endParaRPr lang="en-US"/>
            </a:p>
          </p:txBody>
        </p:sp>
        <p:sp>
          <p:nvSpPr>
            <p:cNvPr id="12" name="Donut 11"/>
            <p:cNvSpPr/>
            <p:nvPr/>
          </p:nvSpPr>
          <p:spPr>
            <a:xfrm>
              <a:off x="4085168" y="2731026"/>
              <a:ext cx="410633" cy="734788"/>
            </a:xfrm>
            <a:prstGeom prst="donut">
              <a:avLst>
                <a:gd name="adj" fmla="val 7995"/>
              </a:avLst>
            </a:prstGeom>
            <a:gradFill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9" name="Flowchart: Process 18"/>
          <p:cNvSpPr/>
          <p:nvPr/>
        </p:nvSpPr>
        <p:spPr>
          <a:xfrm>
            <a:off x="3581400" y="1676400"/>
            <a:ext cx="3048000" cy="3124200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lowchart: Process 19"/>
          <p:cNvSpPr/>
          <p:nvPr/>
        </p:nvSpPr>
        <p:spPr>
          <a:xfrm>
            <a:off x="3581400" y="2883426"/>
            <a:ext cx="3048000" cy="734788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3581400" y="2883426"/>
            <a:ext cx="3048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581400" y="3618214"/>
            <a:ext cx="3048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581400" y="2883426"/>
            <a:ext cx="15240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581400" y="3618214"/>
            <a:ext cx="15240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886200" y="4648200"/>
            <a:ext cx="304800" cy="152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51000">
                <a:schemeClr val="tx1">
                  <a:lumMod val="75000"/>
                  <a:lumOff val="2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96000" y="4648200"/>
            <a:ext cx="304800" cy="152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51000">
                <a:schemeClr val="tx1">
                  <a:lumMod val="75000"/>
                  <a:lumOff val="2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362200" y="3149998"/>
            <a:ext cx="228600" cy="124210"/>
          </a:xfrm>
          <a:prstGeom prst="rect">
            <a:avLst/>
          </a:prstGeom>
          <a:gradFill>
            <a:gsLst>
              <a:gs pos="100000">
                <a:schemeClr val="bg1">
                  <a:lumMod val="65000"/>
                </a:schemeClr>
              </a:gs>
              <a:gs pos="48000">
                <a:schemeClr val="bg1">
                  <a:lumMod val="50000"/>
                </a:schemeClr>
              </a:gs>
              <a:gs pos="17000">
                <a:schemeClr val="tx1">
                  <a:lumMod val="85000"/>
                  <a:lumOff val="15000"/>
                </a:schemeClr>
              </a:gs>
            </a:gsLst>
            <a:lin ang="0" scaled="0"/>
          </a:gradFill>
          <a:ln w="3175">
            <a:solidFill>
              <a:schemeClr val="tx1">
                <a:lumMod val="95000"/>
                <a:lumOff val="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277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3200" b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II. Tia sáng và chùm sáng</a:t>
            </a:r>
            <a:endParaRPr lang="en-US" sz="3200" b="1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447800" y="2883426"/>
            <a:ext cx="1981200" cy="1993374"/>
            <a:chOff x="2514601" y="2731026"/>
            <a:chExt cx="1981200" cy="1993374"/>
          </a:xfrm>
        </p:grpSpPr>
        <p:sp>
          <p:nvSpPr>
            <p:cNvPr id="6" name="Oval 5"/>
            <p:cNvSpPr/>
            <p:nvPr/>
          </p:nvSpPr>
          <p:spPr>
            <a:xfrm>
              <a:off x="4110474" y="2742476"/>
              <a:ext cx="381863" cy="723338"/>
            </a:xfrm>
            <a:prstGeom prst="ellipse">
              <a:avLst/>
            </a:prstGeom>
            <a:solidFill>
              <a:srgbClr val="FFFF0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ube 8"/>
            <p:cNvSpPr/>
            <p:nvPr/>
          </p:nvSpPr>
          <p:spPr>
            <a:xfrm>
              <a:off x="2546350" y="2868388"/>
              <a:ext cx="1530351" cy="1856012"/>
            </a:xfrm>
            <a:prstGeom prst="cube">
              <a:avLst>
                <a:gd name="adj" fmla="val 54097"/>
              </a:avLst>
            </a:prstGeom>
            <a:gradFill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12700">
              <a:solidFill>
                <a:schemeClr val="tx1">
                  <a:lumMod val="95000"/>
                  <a:lumOff val="5000"/>
                </a:schemeClr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AutoShape 9"/>
            <p:cNvSpPr>
              <a:spLocks noChangeArrowheads="1"/>
            </p:cNvSpPr>
            <p:nvPr/>
          </p:nvSpPr>
          <p:spPr bwMode="auto">
            <a:xfrm rot="5400000">
              <a:off x="3077251" y="2306894"/>
              <a:ext cx="474899" cy="1600200"/>
            </a:xfrm>
            <a:prstGeom prst="can">
              <a:avLst>
                <a:gd name="adj" fmla="val 32770"/>
              </a:avLst>
            </a:prstGeom>
            <a:gradFill rotWithShape="1"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1" name="Moon 10"/>
            <p:cNvSpPr/>
            <p:nvPr/>
          </p:nvSpPr>
          <p:spPr>
            <a:xfrm>
              <a:off x="3850219" y="2742476"/>
              <a:ext cx="410633" cy="723338"/>
            </a:xfrm>
            <a:prstGeom prst="moon">
              <a:avLst>
                <a:gd name="adj" fmla="val 56748"/>
              </a:avLst>
            </a:prstGeom>
            <a:gradFill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19050">
              <a:solidFill>
                <a:schemeClr val="tx1">
                  <a:lumMod val="95000"/>
                  <a:lumOff val="5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>
              <a:sp3d extrusionH="57150">
                <a:bevelT w="38100" h="38100" prst="angle"/>
              </a:sp3d>
            </a:bodyPr>
            <a:lstStyle/>
            <a:p>
              <a:pPr algn="ctr"/>
              <a:endParaRPr lang="en-US"/>
            </a:p>
          </p:txBody>
        </p:sp>
        <p:sp>
          <p:nvSpPr>
            <p:cNvPr id="12" name="Donut 11"/>
            <p:cNvSpPr/>
            <p:nvPr/>
          </p:nvSpPr>
          <p:spPr>
            <a:xfrm>
              <a:off x="4085168" y="2731026"/>
              <a:ext cx="410633" cy="734788"/>
            </a:xfrm>
            <a:prstGeom prst="donut">
              <a:avLst>
                <a:gd name="adj" fmla="val 7995"/>
              </a:avLst>
            </a:prstGeom>
            <a:gradFill>
              <a:gsLst>
                <a:gs pos="0">
                  <a:srgbClr val="000000"/>
                </a:gs>
                <a:gs pos="50000">
                  <a:srgbClr val="FFFFFF"/>
                </a:gs>
                <a:gs pos="100000">
                  <a:srgbClr val="000000"/>
                </a:gs>
              </a:gsLst>
              <a:lin ang="0" scaled="1"/>
            </a:gra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9" name="Flowchart: Process 18"/>
          <p:cNvSpPr/>
          <p:nvPr/>
        </p:nvSpPr>
        <p:spPr>
          <a:xfrm>
            <a:off x="3581400" y="1676400"/>
            <a:ext cx="3048000" cy="3124200"/>
          </a:xfrm>
          <a:prstGeom prst="flowChartProcess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Extract 9"/>
          <p:cNvSpPr/>
          <p:nvPr/>
        </p:nvSpPr>
        <p:spPr>
          <a:xfrm rot="5400000">
            <a:off x="4403671" y="2067816"/>
            <a:ext cx="768241" cy="2412784"/>
          </a:xfrm>
          <a:prstGeom prst="flowChartExtra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Isosceles Triangle 45"/>
          <p:cNvSpPr/>
          <p:nvPr/>
        </p:nvSpPr>
        <p:spPr>
          <a:xfrm rot="16200000" flipH="1">
            <a:off x="6257894" y="3001127"/>
            <a:ext cx="209607" cy="533406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3581400" y="2894876"/>
            <a:ext cx="3048000" cy="457924"/>
            <a:chOff x="3581400" y="2894876"/>
            <a:chExt cx="3048000" cy="457924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3581400" y="2894876"/>
              <a:ext cx="3048000" cy="45792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3581400" y="2894876"/>
              <a:ext cx="1524000" cy="22896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581399" y="3163026"/>
            <a:ext cx="3048001" cy="495300"/>
            <a:chOff x="3581400" y="3143191"/>
            <a:chExt cx="3124200" cy="495300"/>
          </a:xfrm>
        </p:grpSpPr>
        <p:cxnSp>
          <p:nvCxnSpPr>
            <p:cNvPr id="51" name="Straight Connector 50"/>
            <p:cNvCxnSpPr/>
            <p:nvPr/>
          </p:nvCxnSpPr>
          <p:spPr>
            <a:xfrm flipV="1">
              <a:off x="3581400" y="3143191"/>
              <a:ext cx="3124200" cy="4953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flipV="1">
              <a:off x="3581400" y="3390841"/>
              <a:ext cx="1524000" cy="24765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3" name="Rectangle 52"/>
          <p:cNvSpPr/>
          <p:nvPr/>
        </p:nvSpPr>
        <p:spPr>
          <a:xfrm>
            <a:off x="3886200" y="4648200"/>
            <a:ext cx="304800" cy="152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51000">
                <a:schemeClr val="tx1">
                  <a:lumMod val="75000"/>
                  <a:lumOff val="2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096000" y="4648200"/>
            <a:ext cx="304800" cy="1524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51000">
                <a:schemeClr val="tx1">
                  <a:lumMod val="75000"/>
                  <a:lumOff val="25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62200" y="3149998"/>
            <a:ext cx="228600" cy="124210"/>
          </a:xfrm>
          <a:prstGeom prst="rect">
            <a:avLst/>
          </a:prstGeom>
          <a:gradFill>
            <a:gsLst>
              <a:gs pos="100000">
                <a:schemeClr val="bg1">
                  <a:lumMod val="65000"/>
                </a:schemeClr>
              </a:gs>
              <a:gs pos="48000">
                <a:schemeClr val="bg1">
                  <a:lumMod val="50000"/>
                </a:schemeClr>
              </a:gs>
              <a:gs pos="17000">
                <a:schemeClr val="tx1">
                  <a:lumMod val="85000"/>
                  <a:lumOff val="15000"/>
                </a:schemeClr>
              </a:gs>
            </a:gsLst>
            <a:lin ang="0" scaled="0"/>
          </a:gradFill>
          <a:ln w="3175">
            <a:solidFill>
              <a:schemeClr val="tx1">
                <a:lumMod val="95000"/>
                <a:lumOff val="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711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 - &amp;quot;Kiểm tra bài cũ&amp;quot;&quot;/&gt;&lt;property id=&quot;20307&quot; value=&quot;258&quot;/&gt;&lt;/object&gt;&lt;object type=&quot;3&quot; unique_id=&quot;10006&quot;&gt;&lt;property id=&quot;20148&quot; value=&quot;5&quot;/&gt;&lt;property id=&quot;20300&quot; value=&quot;Slide 3 - &amp;quot;Kiểm tra bài cũ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SỰ TRUYỀN ÁNH SÁNG&amp;quot;&quot;/&gt;&lt;property id=&quot;20307&quot; value=&quot;262&quot;/&gt;&lt;/object&gt;&lt;object type=&quot;3&quot; unique_id=&quot;10008&quot;&gt;&lt;property id=&quot;20148&quot; value=&quot;5&quot;/&gt;&lt;property id=&quot;20300&quot; value=&quot;Slide 5&quot;/&gt;&lt;property id=&quot;20307&quot; value=&quot;292&quot;/&gt;&lt;/object&gt;&lt;object type=&quot;3&quot; unique_id=&quot;10009&quot;&gt;&lt;property id=&quot;20148&quot; value=&quot;5&quot;/&gt;&lt;property id=&quot;20300&quot; value=&quot;Slide 6 - &amp;quot;II. Tia sáng và chùm sáng&amp;quot;&quot;/&gt;&lt;property id=&quot;20307&quot; value=&quot;290&quot;/&gt;&lt;/object&gt;&lt;object type=&quot;3&quot; unique_id=&quot;10010&quot;&gt;&lt;property id=&quot;20148&quot; value=&quot;5&quot;/&gt;&lt;property id=&quot;20300&quot; value=&quot;Slide 7 - &amp;quot;II. Tia sáng và chùm sáng&amp;quot;&quot;/&gt;&lt;property id=&quot;20307&quot; value=&quot;293&quot;/&gt;&lt;/object&gt;&lt;object type=&quot;3&quot; unique_id=&quot;10011&quot;&gt;&lt;property id=&quot;20148&quot; value=&quot;5&quot;/&gt;&lt;property id=&quot;20300&quot; value=&quot;Slide 8 - &amp;quot;II. Tia sáng và chùm sáng&amp;quot;&quot;/&gt;&lt;property id=&quot;20307&quot; value=&quot;294&quot;/&gt;&lt;/object&gt;&lt;object type=&quot;3&quot; unique_id=&quot;10012&quot;&gt;&lt;property id=&quot;20148&quot; value=&quot;5&quot;/&gt;&lt;property id=&quot;20300&quot; value=&quot;Slide 9 - &amp;quot;II. Tia sáng và chùm sáng&amp;quot;&quot;/&gt;&lt;property id=&quot;20307&quot; value=&quot;295&quot;/&gt;&lt;/object&gt;&lt;object type=&quot;3&quot; unique_id=&quot;10013&quot;&gt;&lt;property id=&quot;20148&quot; value=&quot;5&quot;/&gt;&lt;property id=&quot;20300&quot; value=&quot;Slide 10 - &amp;quot;II. Tia sáng và chùm sáng&amp;quot;&quot;/&gt;&lt;property id=&quot;20307&quot; value=&quot;296&quot;/&gt;&lt;/object&gt;&lt;object type=&quot;3&quot; unique_id=&quot;10014&quot;&gt;&lt;property id=&quot;20148&quot; value=&quot;5&quot;/&gt;&lt;property id=&quot;20300&quot; value=&quot;Slide 11&quot;/&gt;&lt;property id=&quot;20307&quot; value=&quot;289&quot;/&gt;&lt;/object&gt;&lt;object type=&quot;3&quot; unique_id=&quot;10015&quot;&gt;&lt;property id=&quot;20148&quot; value=&quot;5&quot;/&gt;&lt;property id=&quot;20300&quot; value=&quot;Slide 12&quot;/&gt;&lt;property id=&quot;20307&quot; value=&quot;29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heme2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816</TotalTime>
  <Words>227</Words>
  <Application>Microsoft Office PowerPoint</Application>
  <PresentationFormat>On-screen Show (4:3)</PresentationFormat>
  <Paragraphs>32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Theme2</vt:lpstr>
      <vt:lpstr>1_Office Theme</vt:lpstr>
      <vt:lpstr>Theme1</vt:lpstr>
      <vt:lpstr>Slide 1</vt:lpstr>
      <vt:lpstr>Kiểm tra bài cũ</vt:lpstr>
      <vt:lpstr>Kiểm tra bài cũ</vt:lpstr>
      <vt:lpstr>SỰ TRUYỀN ÁNH SÁNG</vt:lpstr>
      <vt:lpstr>Slide 5</vt:lpstr>
      <vt:lpstr>II. Tia sáng và chùm sáng</vt:lpstr>
      <vt:lpstr>II. Tia sáng và chùm sáng</vt:lpstr>
      <vt:lpstr>II. Tia sáng và chùm sáng</vt:lpstr>
      <vt:lpstr>II. Tia sáng và chùm sáng</vt:lpstr>
      <vt:lpstr>II. Tia sáng và chùm sáng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NP-COMPUTER</cp:lastModifiedBy>
  <cp:revision>46</cp:revision>
  <dcterms:created xsi:type="dcterms:W3CDTF">2016-08-25T09:55:05Z</dcterms:created>
  <dcterms:modified xsi:type="dcterms:W3CDTF">2017-10-03T16:37:23Z</dcterms:modified>
</cp:coreProperties>
</file>